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96" r:id="rId4"/>
    <p:sldId id="294" r:id="rId5"/>
    <p:sldId id="295" r:id="rId6"/>
    <p:sldId id="261" r:id="rId7"/>
    <p:sldId id="262" r:id="rId8"/>
    <p:sldId id="263" r:id="rId9"/>
    <p:sldId id="264" r:id="rId10"/>
    <p:sldId id="265" r:id="rId11"/>
    <p:sldId id="266" r:id="rId12"/>
    <p:sldId id="267" r:id="rId13"/>
    <p:sldId id="268" r:id="rId14"/>
    <p:sldId id="269" r:id="rId15"/>
    <p:sldId id="293"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92" r:id="rId33"/>
    <p:sldId id="289" r:id="rId34"/>
    <p:sldId id="290" r:id="rId35"/>
  </p:sldIdLst>
  <p:sldSz cx="9118600" cy="68453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8" y="-108"/>
      </p:cViewPr>
      <p:guideLst>
        <p:guide orient="horz" pos="2156"/>
        <p:guide pos="287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895" y="2126481"/>
            <a:ext cx="7750810" cy="1467303"/>
          </a:xfrm>
        </p:spPr>
        <p:txBody>
          <a:bodyPr/>
          <a:lstStyle/>
          <a:p>
            <a:r>
              <a:rPr lang="en-US" smtClean="0"/>
              <a:t>Click to edit Master title style</a:t>
            </a:r>
            <a:endParaRPr lang="en-US"/>
          </a:p>
        </p:txBody>
      </p:sp>
      <p:sp>
        <p:nvSpPr>
          <p:cNvPr id="3" name="Subtitle 2"/>
          <p:cNvSpPr>
            <a:spLocks noGrp="1"/>
          </p:cNvSpPr>
          <p:nvPr>
            <p:ph type="subTitle" idx="1"/>
          </p:nvPr>
        </p:nvSpPr>
        <p:spPr>
          <a:xfrm>
            <a:off x="1367790" y="3879004"/>
            <a:ext cx="6383020" cy="174935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A0F134-8297-46E1-8415-9D4E94B60569}" type="datetimeFigureOut">
              <a:rPr lang="en-US" smtClean="0"/>
              <a:pPr/>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7738B-3DA9-46F9-A51A-33F6A8C6BE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A0F134-8297-46E1-8415-9D4E94B60569}" type="datetimeFigureOut">
              <a:rPr lang="en-US" smtClean="0"/>
              <a:pPr/>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7738B-3DA9-46F9-A51A-33F6A8C6BE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985" y="274130"/>
            <a:ext cx="2051685" cy="582959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930" y="274130"/>
            <a:ext cx="6003078" cy="5829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A0F134-8297-46E1-8415-9D4E94B60569}" type="datetimeFigureOut">
              <a:rPr lang="en-US" smtClean="0"/>
              <a:pPr/>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7738B-3DA9-46F9-A51A-33F6A8C6BE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A0F134-8297-46E1-8415-9D4E94B60569}" type="datetimeFigureOut">
              <a:rPr lang="en-US" smtClean="0"/>
              <a:pPr/>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7738B-3DA9-46F9-A51A-33F6A8C6BE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307" y="4398740"/>
            <a:ext cx="7750810" cy="135955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0307" y="2901331"/>
            <a:ext cx="7750810" cy="149740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A0F134-8297-46E1-8415-9D4E94B60569}" type="datetimeFigureOut">
              <a:rPr lang="en-US" smtClean="0"/>
              <a:pPr/>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7738B-3DA9-46F9-A51A-33F6A8C6BEB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930" y="1597237"/>
            <a:ext cx="4027382" cy="451758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5288" y="1597237"/>
            <a:ext cx="4027382" cy="451758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A0F134-8297-46E1-8415-9D4E94B60569}" type="datetimeFigureOut">
              <a:rPr lang="en-US" smtClean="0"/>
              <a:pPr/>
              <a:t>8/24/2019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7738B-3DA9-46F9-A51A-33F6A8C6BE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5930" y="1532270"/>
            <a:ext cx="4028965" cy="6385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5930" y="2170848"/>
            <a:ext cx="4028965" cy="39439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32124" y="1532270"/>
            <a:ext cx="4030548" cy="6385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2124" y="2170848"/>
            <a:ext cx="4030548" cy="39439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A0F134-8297-46E1-8415-9D4E94B60569}" type="datetimeFigureOut">
              <a:rPr lang="en-US" smtClean="0"/>
              <a:pPr/>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97738B-3DA9-46F9-A51A-33F6A8C6BE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A0F134-8297-46E1-8415-9D4E94B60569}" type="datetimeFigureOut">
              <a:rPr lang="en-US" smtClean="0"/>
              <a:pPr/>
              <a:t>8/24/2019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97738B-3DA9-46F9-A51A-33F6A8C6BE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A0F134-8297-46E1-8415-9D4E94B60569}" type="datetimeFigureOut">
              <a:rPr lang="en-US" smtClean="0"/>
              <a:pPr/>
              <a:t>8/24/2019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97738B-3DA9-46F9-A51A-33F6A8C6BE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5931" y="272544"/>
            <a:ext cx="2999957" cy="115989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65119" y="272545"/>
            <a:ext cx="5097551" cy="58422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5931" y="1432443"/>
            <a:ext cx="2999957" cy="468237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A0F134-8297-46E1-8415-9D4E94B60569}" type="datetimeFigureOut">
              <a:rPr lang="en-US" smtClean="0"/>
              <a:pPr/>
              <a:t>8/24/2019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7738B-3DA9-46F9-A51A-33F6A8C6BE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7309" y="4791710"/>
            <a:ext cx="5471160" cy="56568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87309" y="611640"/>
            <a:ext cx="5471160" cy="41071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87309" y="5357398"/>
            <a:ext cx="5471160" cy="8033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A0F134-8297-46E1-8415-9D4E94B60569}" type="datetimeFigureOut">
              <a:rPr lang="en-US" smtClean="0"/>
              <a:pPr/>
              <a:t>8/24/2019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7738B-3DA9-46F9-A51A-33F6A8C6BE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30" y="274131"/>
            <a:ext cx="8206740" cy="114088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5930" y="1597237"/>
            <a:ext cx="8206740" cy="45175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5930" y="6344580"/>
            <a:ext cx="2127673" cy="364449"/>
          </a:xfrm>
          <a:prstGeom prst="rect">
            <a:avLst/>
          </a:prstGeom>
        </p:spPr>
        <p:txBody>
          <a:bodyPr vert="horz" lIns="91440" tIns="45720" rIns="91440" bIns="45720" rtlCol="0" anchor="ctr"/>
          <a:lstStyle>
            <a:lvl1pPr algn="l">
              <a:defRPr sz="1200">
                <a:solidFill>
                  <a:schemeClr val="tx1">
                    <a:tint val="75000"/>
                  </a:schemeClr>
                </a:solidFill>
              </a:defRPr>
            </a:lvl1pPr>
          </a:lstStyle>
          <a:p>
            <a:fld id="{7AA0F134-8297-46E1-8415-9D4E94B60569}" type="datetimeFigureOut">
              <a:rPr lang="en-US" smtClean="0"/>
              <a:pPr/>
              <a:t>8/24/2019</a:t>
            </a:fld>
            <a:endParaRPr lang="en-US"/>
          </a:p>
        </p:txBody>
      </p:sp>
      <p:sp>
        <p:nvSpPr>
          <p:cNvPr id="5" name="Footer Placeholder 4"/>
          <p:cNvSpPr>
            <a:spLocks noGrp="1"/>
          </p:cNvSpPr>
          <p:nvPr>
            <p:ph type="ftr" sz="quarter" idx="3"/>
          </p:nvPr>
        </p:nvSpPr>
        <p:spPr>
          <a:xfrm>
            <a:off x="3115522" y="6344580"/>
            <a:ext cx="2887557" cy="36444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34997" y="6344580"/>
            <a:ext cx="2127673" cy="364449"/>
          </a:xfrm>
          <a:prstGeom prst="rect">
            <a:avLst/>
          </a:prstGeom>
        </p:spPr>
        <p:txBody>
          <a:bodyPr vert="horz" lIns="91440" tIns="45720" rIns="91440" bIns="45720" rtlCol="0" anchor="ctr"/>
          <a:lstStyle>
            <a:lvl1pPr algn="r">
              <a:defRPr sz="1200">
                <a:solidFill>
                  <a:schemeClr val="tx1">
                    <a:tint val="75000"/>
                  </a:schemeClr>
                </a:solidFill>
              </a:defRPr>
            </a:lvl1pPr>
          </a:lstStyle>
          <a:p>
            <a:fld id="{F597738B-3DA9-46F9-A51A-33F6A8C6BE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5A52.tmp"/>
          <p:cNvPicPr>
            <a:picLocks/>
          </p:cNvPicPr>
          <p:nvPr/>
        </p:nvPicPr>
        <p:blipFill>
          <a:blip r:embed="rId2"/>
          <a:stretch>
            <a:fillRect/>
          </a:stretch>
        </p:blipFill>
        <p:spPr>
          <a:xfrm>
            <a:off x="0" y="0"/>
            <a:ext cx="9118600" cy="6845300"/>
          </a:xfrm>
          <a:prstGeom prst="rect">
            <a:avLst/>
          </a:prstGeom>
        </p:spPr>
      </p:pic>
      <p:sp>
        <p:nvSpPr>
          <p:cNvPr id="4" name="TextBox 3"/>
          <p:cNvSpPr txBox="1"/>
          <p:nvPr/>
        </p:nvSpPr>
        <p:spPr>
          <a:xfrm>
            <a:off x="685800" y="1701800"/>
            <a:ext cx="2330510" cy="820738"/>
          </a:xfrm>
          <a:prstGeom prst="rect">
            <a:avLst/>
          </a:prstGeom>
          <a:noFill/>
        </p:spPr>
        <p:txBody>
          <a:bodyPr vert="horz" wrap="none" lIns="0" tIns="0" rIns="0" bIns="0" rtlCol="0">
            <a:spAutoFit/>
          </a:bodyPr>
          <a:lstStyle/>
          <a:p>
            <a:pPr>
              <a:lnSpc>
                <a:spcPts val="3200"/>
              </a:lnSpc>
            </a:pPr>
            <a:r>
              <a:rPr lang="en-US" sz="2812" smtClean="0">
                <a:solidFill>
                  <a:srgbClr val="7D0000"/>
                </a:solidFill>
                <a:latin typeface="Wingdings"/>
              </a:rPr>
              <a:t>§</a:t>
            </a:r>
            <a:r>
              <a:rPr lang="en-US" sz="2812" smtClean="0">
                <a:solidFill>
                  <a:srgbClr val="000000"/>
                </a:solidFill>
                <a:latin typeface="Tahoma"/>
              </a:rPr>
              <a:t> Introduction </a:t>
            </a:r>
          </a:p>
          <a:p>
            <a:pPr>
              <a:lnSpc>
                <a:spcPts val="3200"/>
              </a:lnSpc>
            </a:pPr>
            <a:endParaRPr lang="en-US" sz="2812">
              <a:solidFill>
                <a:srgbClr val="7D0000"/>
              </a:solidFill>
              <a:latin typeface="Wingdings"/>
            </a:endParaRPr>
          </a:p>
        </p:txBody>
      </p:sp>
      <p:sp>
        <p:nvSpPr>
          <p:cNvPr id="5" name="TextBox 4"/>
          <p:cNvSpPr txBox="1"/>
          <p:nvPr/>
        </p:nvSpPr>
        <p:spPr>
          <a:xfrm>
            <a:off x="1143000" y="2197100"/>
            <a:ext cx="3766544" cy="692497"/>
          </a:xfrm>
          <a:prstGeom prst="rect">
            <a:avLst/>
          </a:prstGeom>
          <a:noFill/>
        </p:spPr>
        <p:txBody>
          <a:bodyPr vert="horz" wrap="none" lIns="0" tIns="0" rIns="0" bIns="0" rtlCol="0">
            <a:spAutoFit/>
          </a:bodyPr>
          <a:lstStyle/>
          <a:p>
            <a:pPr>
              <a:lnSpc>
                <a:spcPts val="2700"/>
              </a:lnSpc>
            </a:pPr>
            <a:r>
              <a:rPr lang="en-US" sz="3010" dirty="0" smtClean="0">
                <a:solidFill>
                  <a:srgbClr val="003E00"/>
                </a:solidFill>
                <a:latin typeface="Tahoma"/>
              </a:rPr>
              <a:t>-</a:t>
            </a:r>
            <a:r>
              <a:rPr lang="en-US" sz="2410" dirty="0" smtClean="0">
                <a:solidFill>
                  <a:srgbClr val="000000"/>
                </a:solidFill>
                <a:latin typeface="Tahoma"/>
              </a:rPr>
              <a:t> Motivation, definitions, </a:t>
            </a:r>
            <a:r>
              <a:rPr lang="en-US" sz="2410" dirty="0" smtClean="0">
                <a:solidFill>
                  <a:srgbClr val="000000"/>
                </a:solidFill>
                <a:latin typeface="Tahoma"/>
                <a:ea typeface="Tahoma"/>
                <a:cs typeface="Tahoma"/>
              </a:rPr>
              <a:t>… </a:t>
            </a:r>
          </a:p>
          <a:p>
            <a:pPr>
              <a:lnSpc>
                <a:spcPts val="2700"/>
              </a:lnSpc>
            </a:pPr>
            <a:endParaRPr lang="en-US" sz="2410" dirty="0">
              <a:solidFill>
                <a:srgbClr val="000000"/>
              </a:solidFill>
              <a:latin typeface="Tahoma"/>
            </a:endParaRPr>
          </a:p>
        </p:txBody>
      </p:sp>
      <p:sp>
        <p:nvSpPr>
          <p:cNvPr id="6" name="TextBox 5"/>
          <p:cNvSpPr txBox="1"/>
          <p:nvPr/>
        </p:nvSpPr>
        <p:spPr>
          <a:xfrm>
            <a:off x="1143000" y="2641600"/>
            <a:ext cx="3907608" cy="692497"/>
          </a:xfrm>
          <a:prstGeom prst="rect">
            <a:avLst/>
          </a:prstGeom>
          <a:noFill/>
        </p:spPr>
        <p:txBody>
          <a:bodyPr vert="horz" wrap="none" lIns="0" tIns="0" rIns="0" bIns="0" rtlCol="0">
            <a:spAutoFit/>
          </a:bodyPr>
          <a:lstStyle/>
          <a:p>
            <a:pPr>
              <a:lnSpc>
                <a:spcPts val="2700"/>
              </a:lnSpc>
            </a:pPr>
            <a:r>
              <a:rPr lang="en-US" sz="3010" smtClean="0">
                <a:solidFill>
                  <a:srgbClr val="003E00"/>
                </a:solidFill>
                <a:latin typeface="Tahoma"/>
              </a:rPr>
              <a:t>-</a:t>
            </a:r>
            <a:r>
              <a:rPr lang="en-US" sz="2410" smtClean="0">
                <a:solidFill>
                  <a:srgbClr val="000000"/>
                </a:solidFill>
                <a:latin typeface="Tahoma"/>
              </a:rPr>
              <a:t> Topics, classification, tools </a:t>
            </a:r>
          </a:p>
          <a:p>
            <a:pPr>
              <a:lnSpc>
                <a:spcPts val="2700"/>
              </a:lnSpc>
            </a:pPr>
            <a:endParaRPr lang="en-US" sz="3010">
              <a:solidFill>
                <a:srgbClr val="003E00"/>
              </a:solidFill>
              <a:latin typeface="Tahoma"/>
            </a:endParaRPr>
          </a:p>
        </p:txBody>
      </p:sp>
      <p:sp>
        <p:nvSpPr>
          <p:cNvPr id="7" name="TextBox 6"/>
          <p:cNvSpPr txBox="1"/>
          <p:nvPr/>
        </p:nvSpPr>
        <p:spPr>
          <a:xfrm>
            <a:off x="685800" y="3098800"/>
            <a:ext cx="4521687" cy="820738"/>
          </a:xfrm>
          <a:prstGeom prst="rect">
            <a:avLst/>
          </a:prstGeom>
          <a:noFill/>
        </p:spPr>
        <p:txBody>
          <a:bodyPr vert="horz" wrap="none" lIns="0" tIns="0" rIns="0" bIns="0" rtlCol="0">
            <a:spAutoFit/>
          </a:bodyPr>
          <a:lstStyle/>
          <a:p>
            <a:pPr>
              <a:lnSpc>
                <a:spcPts val="3200"/>
              </a:lnSpc>
            </a:pPr>
            <a:r>
              <a:rPr lang="en-US" sz="2812" dirty="0" smtClean="0">
                <a:solidFill>
                  <a:srgbClr val="7D0000"/>
                </a:solidFill>
                <a:latin typeface="Wingdings"/>
              </a:rPr>
              <a:t>§</a:t>
            </a:r>
            <a:r>
              <a:rPr lang="en-US" sz="2812" dirty="0" smtClean="0">
                <a:solidFill>
                  <a:srgbClr val="000000"/>
                </a:solidFill>
                <a:latin typeface="Tahoma"/>
              </a:rPr>
              <a:t>  Paul Jorgensen-Examples </a:t>
            </a:r>
          </a:p>
          <a:p>
            <a:pPr>
              <a:lnSpc>
                <a:spcPts val="3200"/>
              </a:lnSpc>
            </a:pPr>
            <a:endParaRPr lang="en-US" sz="2812" dirty="0">
              <a:solidFill>
                <a:srgbClr val="7D0000"/>
              </a:solidFill>
              <a:latin typeface="Wingdings"/>
            </a:endParaRPr>
          </a:p>
        </p:txBody>
      </p:sp>
      <p:sp>
        <p:nvSpPr>
          <p:cNvPr id="8" name="TextBox 7"/>
          <p:cNvSpPr txBox="1"/>
          <p:nvPr/>
        </p:nvSpPr>
        <p:spPr>
          <a:xfrm>
            <a:off x="1143000" y="3594100"/>
            <a:ext cx="3175613" cy="692497"/>
          </a:xfrm>
          <a:prstGeom prst="rect">
            <a:avLst/>
          </a:prstGeom>
          <a:noFill/>
        </p:spPr>
        <p:txBody>
          <a:bodyPr vert="horz" wrap="none" lIns="0" tIns="0" rIns="0" bIns="0" rtlCol="0">
            <a:spAutoFit/>
          </a:bodyPr>
          <a:lstStyle/>
          <a:p>
            <a:pPr>
              <a:lnSpc>
                <a:spcPts val="2700"/>
              </a:lnSpc>
            </a:pPr>
            <a:r>
              <a:rPr lang="en-US" sz="3010" smtClean="0">
                <a:solidFill>
                  <a:srgbClr val="003E00"/>
                </a:solidFill>
                <a:latin typeface="Tahoma"/>
              </a:rPr>
              <a:t>-</a:t>
            </a:r>
            <a:r>
              <a:rPr lang="en-US" sz="2410" smtClean="0">
                <a:solidFill>
                  <a:srgbClr val="000000"/>
                </a:solidFill>
                <a:latin typeface="Tahoma"/>
              </a:rPr>
              <a:t> The triangle problem </a:t>
            </a:r>
          </a:p>
          <a:p>
            <a:pPr>
              <a:lnSpc>
                <a:spcPts val="2700"/>
              </a:lnSpc>
            </a:pPr>
            <a:endParaRPr lang="en-US" sz="3010">
              <a:solidFill>
                <a:srgbClr val="003E00"/>
              </a:solidFill>
              <a:latin typeface="Tahoma"/>
            </a:endParaRPr>
          </a:p>
        </p:txBody>
      </p:sp>
      <p:sp>
        <p:nvSpPr>
          <p:cNvPr id="9" name="TextBox 8"/>
          <p:cNvSpPr txBox="1"/>
          <p:nvPr/>
        </p:nvSpPr>
        <p:spPr>
          <a:xfrm>
            <a:off x="1143000" y="4025900"/>
            <a:ext cx="3398559" cy="692497"/>
          </a:xfrm>
          <a:prstGeom prst="rect">
            <a:avLst/>
          </a:prstGeom>
          <a:noFill/>
        </p:spPr>
        <p:txBody>
          <a:bodyPr vert="horz" wrap="none" lIns="0" tIns="0" rIns="0" bIns="0" rtlCol="0">
            <a:spAutoFit/>
          </a:bodyPr>
          <a:lstStyle/>
          <a:p>
            <a:pPr>
              <a:lnSpc>
                <a:spcPts val="2700"/>
              </a:lnSpc>
            </a:pPr>
            <a:r>
              <a:rPr lang="en-US" sz="3010" smtClean="0">
                <a:solidFill>
                  <a:srgbClr val="003E00"/>
                </a:solidFill>
                <a:latin typeface="Tahoma"/>
              </a:rPr>
              <a:t>-</a:t>
            </a:r>
            <a:r>
              <a:rPr lang="en-US" sz="2410" smtClean="0">
                <a:solidFill>
                  <a:srgbClr val="000000"/>
                </a:solidFill>
                <a:latin typeface="Tahoma"/>
              </a:rPr>
              <a:t> The NextDate function </a:t>
            </a:r>
          </a:p>
          <a:p>
            <a:pPr>
              <a:lnSpc>
                <a:spcPts val="2700"/>
              </a:lnSpc>
            </a:pPr>
            <a:endParaRPr lang="en-US" sz="3010">
              <a:solidFill>
                <a:srgbClr val="003E00"/>
              </a:solidFill>
              <a:latin typeface="Tahoma"/>
            </a:endParaRPr>
          </a:p>
        </p:txBody>
      </p:sp>
      <p:sp>
        <p:nvSpPr>
          <p:cNvPr id="10" name="TextBox 9"/>
          <p:cNvSpPr txBox="1"/>
          <p:nvPr/>
        </p:nvSpPr>
        <p:spPr>
          <a:xfrm>
            <a:off x="1143000" y="4470400"/>
            <a:ext cx="3741473" cy="692497"/>
          </a:xfrm>
          <a:prstGeom prst="rect">
            <a:avLst/>
          </a:prstGeom>
          <a:noFill/>
        </p:spPr>
        <p:txBody>
          <a:bodyPr vert="horz" wrap="none" lIns="0" tIns="0" rIns="0" bIns="0" rtlCol="0">
            <a:spAutoFit/>
          </a:bodyPr>
          <a:lstStyle/>
          <a:p>
            <a:pPr>
              <a:lnSpc>
                <a:spcPts val="2700"/>
              </a:lnSpc>
            </a:pPr>
            <a:r>
              <a:rPr lang="en-US" sz="3010" smtClean="0">
                <a:solidFill>
                  <a:srgbClr val="003E00"/>
                </a:solidFill>
                <a:latin typeface="Tahoma"/>
              </a:rPr>
              <a:t>-</a:t>
            </a:r>
            <a:r>
              <a:rPr lang="en-US" sz="2410" smtClean="0">
                <a:solidFill>
                  <a:srgbClr val="000000"/>
                </a:solidFill>
                <a:latin typeface="Tahoma"/>
              </a:rPr>
              <a:t> The commission problem </a:t>
            </a:r>
          </a:p>
          <a:p>
            <a:pPr>
              <a:lnSpc>
                <a:spcPts val="2700"/>
              </a:lnSpc>
            </a:pPr>
            <a:endParaRPr lang="en-US" sz="3010">
              <a:solidFill>
                <a:srgbClr val="003E00"/>
              </a:solidFill>
              <a:latin typeface="Tahoma"/>
            </a:endParaRPr>
          </a:p>
        </p:txBody>
      </p:sp>
      <p:sp>
        <p:nvSpPr>
          <p:cNvPr id="11" name="TextBox 10"/>
          <p:cNvSpPr txBox="1"/>
          <p:nvPr/>
        </p:nvSpPr>
        <p:spPr>
          <a:xfrm>
            <a:off x="1143000" y="4902200"/>
            <a:ext cx="4421980" cy="692497"/>
          </a:xfrm>
          <a:prstGeom prst="rect">
            <a:avLst/>
          </a:prstGeom>
          <a:noFill/>
        </p:spPr>
        <p:txBody>
          <a:bodyPr vert="horz" wrap="none" lIns="0" tIns="0" rIns="0" bIns="0" rtlCol="0">
            <a:spAutoFit/>
          </a:bodyPr>
          <a:lstStyle/>
          <a:p>
            <a:pPr>
              <a:lnSpc>
                <a:spcPts val="2700"/>
              </a:lnSpc>
            </a:pPr>
            <a:r>
              <a:rPr lang="en-US" sz="3010" smtClean="0">
                <a:solidFill>
                  <a:srgbClr val="003E00"/>
                </a:solidFill>
                <a:latin typeface="Tahoma"/>
              </a:rPr>
              <a:t>-</a:t>
            </a:r>
            <a:r>
              <a:rPr lang="en-US" sz="2410" smtClean="0">
                <a:solidFill>
                  <a:srgbClr val="000000"/>
                </a:solidFill>
                <a:latin typeface="Tahoma"/>
              </a:rPr>
              <a:t> The automated teller machine </a:t>
            </a:r>
          </a:p>
          <a:p>
            <a:pPr>
              <a:lnSpc>
                <a:spcPts val="2700"/>
              </a:lnSpc>
            </a:pPr>
            <a:endParaRPr lang="en-US" sz="3010">
              <a:solidFill>
                <a:srgbClr val="003E00"/>
              </a:solidFill>
              <a:latin typeface="Tahoma"/>
            </a:endParaRPr>
          </a:p>
        </p:txBody>
      </p:sp>
      <p:sp>
        <p:nvSpPr>
          <p:cNvPr id="12" name="TextBox 11"/>
          <p:cNvSpPr txBox="1"/>
          <p:nvPr/>
        </p:nvSpPr>
        <p:spPr>
          <a:xfrm>
            <a:off x="1143000" y="5346700"/>
            <a:ext cx="3487878" cy="692497"/>
          </a:xfrm>
          <a:prstGeom prst="rect">
            <a:avLst/>
          </a:prstGeom>
          <a:noFill/>
        </p:spPr>
        <p:txBody>
          <a:bodyPr vert="horz" wrap="none" lIns="0" tIns="0" rIns="0" bIns="0" rtlCol="0">
            <a:spAutoFit/>
          </a:bodyPr>
          <a:lstStyle/>
          <a:p>
            <a:pPr>
              <a:lnSpc>
                <a:spcPts val="2700"/>
              </a:lnSpc>
            </a:pPr>
            <a:r>
              <a:rPr lang="en-US" sz="3010" smtClean="0">
                <a:solidFill>
                  <a:srgbClr val="003E00"/>
                </a:solidFill>
                <a:latin typeface="Tahoma"/>
              </a:rPr>
              <a:t>-</a:t>
            </a:r>
            <a:r>
              <a:rPr lang="en-US" sz="2410" smtClean="0">
                <a:solidFill>
                  <a:srgbClr val="000000"/>
                </a:solidFill>
                <a:latin typeface="Tahoma"/>
              </a:rPr>
              <a:t> The currency converter </a:t>
            </a:r>
          </a:p>
          <a:p>
            <a:pPr>
              <a:lnSpc>
                <a:spcPts val="2700"/>
              </a:lnSpc>
            </a:pPr>
            <a:endParaRPr lang="en-US" sz="3010">
              <a:solidFill>
                <a:srgbClr val="003E00"/>
              </a:solidFill>
              <a:latin typeface="Tahoma"/>
            </a:endParaRPr>
          </a:p>
        </p:txBody>
      </p:sp>
      <p:sp>
        <p:nvSpPr>
          <p:cNvPr id="13" name="TextBox 12"/>
          <p:cNvSpPr txBox="1"/>
          <p:nvPr/>
        </p:nvSpPr>
        <p:spPr>
          <a:xfrm>
            <a:off x="1143000" y="5778500"/>
            <a:ext cx="4602094" cy="692497"/>
          </a:xfrm>
          <a:prstGeom prst="rect">
            <a:avLst/>
          </a:prstGeom>
          <a:noFill/>
        </p:spPr>
        <p:txBody>
          <a:bodyPr vert="horz" wrap="none" lIns="0" tIns="0" rIns="0" bIns="0" rtlCol="0">
            <a:spAutoFit/>
          </a:bodyPr>
          <a:lstStyle/>
          <a:p>
            <a:pPr>
              <a:lnSpc>
                <a:spcPts val="2700"/>
              </a:lnSpc>
            </a:pPr>
            <a:r>
              <a:rPr lang="en-US" sz="3010" smtClean="0">
                <a:solidFill>
                  <a:srgbClr val="003E00"/>
                </a:solidFill>
                <a:latin typeface="Tahoma"/>
              </a:rPr>
              <a:t>-</a:t>
            </a:r>
            <a:r>
              <a:rPr lang="en-US" sz="2410" smtClean="0">
                <a:solidFill>
                  <a:srgbClr val="000000"/>
                </a:solidFill>
                <a:latin typeface="Tahoma"/>
              </a:rPr>
              <a:t> The windshield-wiper controller </a:t>
            </a:r>
          </a:p>
          <a:p>
            <a:pPr>
              <a:lnSpc>
                <a:spcPts val="2700"/>
              </a:lnSpc>
            </a:pPr>
            <a:endParaRPr lang="en-US" sz="3010">
              <a:solidFill>
                <a:srgbClr val="003E00"/>
              </a:solidFill>
              <a:latin typeface="Tahoma"/>
            </a:endParaRPr>
          </a:p>
        </p:txBody>
      </p:sp>
      <p:sp>
        <p:nvSpPr>
          <p:cNvPr id="14" name="TextBox 13"/>
          <p:cNvSpPr txBox="1"/>
          <p:nvPr/>
        </p:nvSpPr>
        <p:spPr>
          <a:xfrm>
            <a:off x="749300" y="603250"/>
            <a:ext cx="5791200" cy="461665"/>
          </a:xfrm>
          <a:prstGeom prst="rect">
            <a:avLst/>
          </a:prstGeom>
          <a:noFill/>
        </p:spPr>
        <p:txBody>
          <a:bodyPr wrap="square" rtlCol="0">
            <a:spAutoFit/>
          </a:bodyPr>
          <a:lstStyle/>
          <a:p>
            <a:r>
              <a:rPr lang="en-US" sz="2400" b="1" dirty="0" smtClean="0"/>
              <a:t>Basic of software testing</a:t>
            </a:r>
            <a:endParaRPr lang="en-US"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69A5.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7094506"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Testing, Validation, Verification </a:t>
            </a:r>
          </a:p>
          <a:p>
            <a:pPr>
              <a:lnSpc>
                <a:spcPts val="4600"/>
              </a:lnSpc>
            </a:pPr>
            <a:endParaRPr lang="en-US"/>
          </a:p>
        </p:txBody>
      </p:sp>
      <p:sp>
        <p:nvSpPr>
          <p:cNvPr id="4" name="TextBox 3"/>
          <p:cNvSpPr txBox="1"/>
          <p:nvPr/>
        </p:nvSpPr>
        <p:spPr>
          <a:xfrm>
            <a:off x="228600" y="1663700"/>
            <a:ext cx="4997074" cy="666849"/>
          </a:xfrm>
          <a:prstGeom prst="rect">
            <a:avLst/>
          </a:prstGeom>
          <a:noFill/>
        </p:spPr>
        <p:txBody>
          <a:bodyPr vert="horz" wrap="none" lIns="0" tIns="0" rIns="0" bIns="0" rtlCol="0">
            <a:spAutoFit/>
          </a:bodyPr>
          <a:lstStyle/>
          <a:p>
            <a:pPr>
              <a:lnSpc>
                <a:spcPts val="2700"/>
              </a:lnSpc>
            </a:pPr>
            <a:r>
              <a:rPr lang="en-US" sz="2410" smtClean="0">
                <a:solidFill>
                  <a:srgbClr val="000000"/>
                </a:solidFill>
                <a:latin typeface="Tahoma"/>
              </a:rPr>
              <a:t>Trying to answer different questions </a:t>
            </a:r>
          </a:p>
          <a:p>
            <a:pPr>
              <a:lnSpc>
                <a:spcPts val="2700"/>
              </a:lnSpc>
            </a:pPr>
            <a:endParaRPr lang="en-US"/>
          </a:p>
        </p:txBody>
      </p:sp>
      <p:sp>
        <p:nvSpPr>
          <p:cNvPr id="5" name="TextBox 4"/>
          <p:cNvSpPr txBox="1"/>
          <p:nvPr/>
        </p:nvSpPr>
        <p:spPr>
          <a:xfrm>
            <a:off x="228600" y="2070100"/>
            <a:ext cx="5828327" cy="666849"/>
          </a:xfrm>
          <a:prstGeom prst="rect">
            <a:avLst/>
          </a:prstGeom>
          <a:noFill/>
        </p:spPr>
        <p:txBody>
          <a:bodyPr vert="horz" wrap="none" lIns="0" tIns="0" rIns="0" bIns="0" rtlCol="0">
            <a:spAutoFit/>
          </a:bodyPr>
          <a:lstStyle/>
          <a:p>
            <a:pPr>
              <a:lnSpc>
                <a:spcPts val="2700"/>
              </a:lnSpc>
            </a:pPr>
            <a:r>
              <a:rPr lang="en-US" smtClean="0">
                <a:latin typeface="Tahoma"/>
                <a:ea typeface="Tahoma"/>
                <a:cs typeface="Tahoma"/>
              </a:rPr>
              <a:t>•</a:t>
            </a:r>
            <a:r>
              <a:rPr lang="en-US" sz="2410" smtClean="0">
                <a:solidFill>
                  <a:srgbClr val="000000"/>
                </a:solidFill>
                <a:latin typeface="Tahoma"/>
                <a:ea typeface="Tahoma"/>
                <a:cs typeface="Tahoma"/>
              </a:rPr>
              <a:t> Testing: Did we build the software right? </a:t>
            </a:r>
          </a:p>
          <a:p>
            <a:pPr>
              <a:lnSpc>
                <a:spcPts val="2700"/>
              </a:lnSpc>
            </a:pPr>
            <a:endParaRPr lang="en-US"/>
          </a:p>
        </p:txBody>
      </p:sp>
      <p:sp>
        <p:nvSpPr>
          <p:cNvPr id="6" name="TextBox 5"/>
          <p:cNvSpPr txBox="1"/>
          <p:nvPr/>
        </p:nvSpPr>
        <p:spPr>
          <a:xfrm>
            <a:off x="228600" y="2476500"/>
            <a:ext cx="6182655" cy="666849"/>
          </a:xfrm>
          <a:prstGeom prst="rect">
            <a:avLst/>
          </a:prstGeom>
          <a:noFill/>
        </p:spPr>
        <p:txBody>
          <a:bodyPr vert="horz" wrap="none" lIns="0" tIns="0" rIns="0" bIns="0" rtlCol="0">
            <a:spAutoFit/>
          </a:bodyPr>
          <a:lstStyle/>
          <a:p>
            <a:pPr>
              <a:lnSpc>
                <a:spcPts val="2700"/>
              </a:lnSpc>
            </a:pPr>
            <a:r>
              <a:rPr lang="en-US" smtClean="0">
                <a:latin typeface="Tahoma"/>
                <a:ea typeface="Tahoma"/>
                <a:cs typeface="Tahoma"/>
              </a:rPr>
              <a:t>•</a:t>
            </a:r>
            <a:r>
              <a:rPr lang="en-US" sz="2410" smtClean="0">
                <a:solidFill>
                  <a:srgbClr val="000000"/>
                </a:solidFill>
                <a:latin typeface="Tahoma"/>
                <a:ea typeface="Tahoma"/>
                <a:cs typeface="Tahoma"/>
              </a:rPr>
              <a:t> Validation: Did we build the right software? </a:t>
            </a:r>
          </a:p>
          <a:p>
            <a:pPr>
              <a:lnSpc>
                <a:spcPts val="2700"/>
              </a:lnSpc>
            </a:pPr>
            <a:endParaRPr lang="en-US"/>
          </a:p>
        </p:txBody>
      </p:sp>
      <p:sp>
        <p:nvSpPr>
          <p:cNvPr id="7" name="TextBox 6"/>
          <p:cNvSpPr txBox="1"/>
          <p:nvPr/>
        </p:nvSpPr>
        <p:spPr>
          <a:xfrm>
            <a:off x="228600" y="2870200"/>
            <a:ext cx="7732758" cy="666849"/>
          </a:xfrm>
          <a:prstGeom prst="rect">
            <a:avLst/>
          </a:prstGeom>
          <a:noFill/>
        </p:spPr>
        <p:txBody>
          <a:bodyPr vert="horz" wrap="none" lIns="0" tIns="0" rIns="0" bIns="0" rtlCol="0">
            <a:spAutoFit/>
          </a:bodyPr>
          <a:lstStyle/>
          <a:p>
            <a:pPr>
              <a:lnSpc>
                <a:spcPts val="2700"/>
              </a:lnSpc>
            </a:pPr>
            <a:r>
              <a:rPr lang="en-US" smtClean="0">
                <a:latin typeface="Tahoma"/>
                <a:ea typeface="Tahoma"/>
                <a:cs typeface="Tahoma"/>
              </a:rPr>
              <a:t>•</a:t>
            </a:r>
            <a:r>
              <a:rPr lang="en-US" sz="2410" smtClean="0">
                <a:solidFill>
                  <a:srgbClr val="000000"/>
                </a:solidFill>
                <a:latin typeface="Tahoma"/>
                <a:ea typeface="Tahoma"/>
                <a:cs typeface="Tahoma"/>
              </a:rPr>
              <a:t> Verification: Can we show that the software is correct? </a:t>
            </a:r>
          </a:p>
          <a:p>
            <a:pPr>
              <a:lnSpc>
                <a:spcPts val="2700"/>
              </a:lnSpc>
            </a:pPr>
            <a:endParaRPr lang="en-US"/>
          </a:p>
        </p:txBody>
      </p:sp>
      <p:sp>
        <p:nvSpPr>
          <p:cNvPr id="8" name="TextBox 7"/>
          <p:cNvSpPr txBox="1"/>
          <p:nvPr/>
        </p:nvSpPr>
        <p:spPr>
          <a:xfrm>
            <a:off x="228600" y="3695700"/>
            <a:ext cx="8257197" cy="1000274"/>
          </a:xfrm>
          <a:prstGeom prst="rect">
            <a:avLst/>
          </a:prstGeom>
          <a:noFill/>
        </p:spPr>
        <p:txBody>
          <a:bodyPr vert="horz" wrap="none" lIns="0" tIns="0" rIns="0" bIns="0" rtlCol="0">
            <a:spAutoFit/>
          </a:bodyPr>
          <a:lstStyle/>
          <a:p>
            <a:pPr marL="0" marR="0" lvl="0" defTabSz="914400" eaLnBrk="1" fontAlgn="auto" latinLnBrk="0" hangingPunct="1">
              <a:lnSpc>
                <a:spcPts val="2600"/>
              </a:lnSpc>
              <a:spcBef>
                <a:spcPts val="0"/>
              </a:spcBef>
              <a:spcAft>
                <a:spcPts val="0"/>
              </a:spcAft>
              <a:buClrTx/>
              <a:buSzTx/>
              <a:buNone/>
              <a:tabLst>
                <a:tab pos="342900" algn="l"/>
              </a:tabLst>
              <a:defRPr/>
            </a:pPr>
            <a:r>
              <a:rPr lang="en-US" smtClean="0">
                <a:latin typeface="Tahoma"/>
                <a:ea typeface="Tahoma"/>
                <a:cs typeface="Tahoma"/>
              </a:rPr>
              <a:t>•</a:t>
            </a:r>
            <a:r>
              <a:rPr lang="en-US" sz="2410" smtClean="0">
                <a:solidFill>
                  <a:srgbClr val="000000"/>
                </a:solidFill>
                <a:latin typeface="Tahoma"/>
                <a:ea typeface="Tahoma"/>
                <a:cs typeface="Tahoma"/>
              </a:rPr>
              <a:t> Dijkstra: “Testing can only show the presence of bugs, not </a:t>
            </a:r>
            <a:br>
              <a:rPr lang="en-US" sz="2410" smtClean="0">
                <a:solidFill>
                  <a:srgbClr val="000000"/>
                </a:solidFill>
                <a:latin typeface="Tahoma"/>
                <a:ea typeface="Tahoma"/>
                <a:cs typeface="Tahoma"/>
              </a:rPr>
            </a:br>
            <a:r>
              <a:rPr lang="en-US" sz="2410" smtClean="0">
                <a:solidFill>
                  <a:srgbClr val="000000"/>
                </a:solidFill>
                <a:latin typeface="Tahoma"/>
                <a:ea typeface="Tahoma"/>
                <a:cs typeface="Tahoma"/>
              </a:rPr>
              <a:t>	their absence.” </a:t>
            </a:r>
          </a:p>
          <a:p>
            <a:pPr marL="0" marR="0" lvl="0" indent="0" defTabSz="914400" eaLnBrk="1" fontAlgn="auto" latinLnBrk="0" hangingPunct="1">
              <a:lnSpc>
                <a:spcPts val="2600"/>
              </a:lnSpc>
              <a:spcBef>
                <a:spcPts val="0"/>
              </a:spcBef>
              <a:spcAft>
                <a:spcPts val="0"/>
              </a:spcAft>
              <a:buClrTx/>
              <a:buSzTx/>
              <a:buNone/>
              <a:tabLst>
                <a:tab pos="342900" algn="l"/>
              </a:tabLst>
              <a:defRPr/>
            </a:pPr>
            <a:endParaRPr lang="en-US" sz="2410">
              <a:solidFill>
                <a:srgbClr val="000000"/>
              </a:solidFill>
              <a:latin typeface="Tahoma"/>
            </a:endParaRPr>
          </a:p>
        </p:txBody>
      </p:sp>
      <p:sp>
        <p:nvSpPr>
          <p:cNvPr id="9" name="TextBox 8"/>
          <p:cNvSpPr txBox="1"/>
          <p:nvPr/>
        </p:nvSpPr>
        <p:spPr>
          <a:xfrm>
            <a:off x="228600" y="4419600"/>
            <a:ext cx="8663910" cy="1000274"/>
          </a:xfrm>
          <a:prstGeom prst="rect">
            <a:avLst/>
          </a:prstGeom>
          <a:noFill/>
        </p:spPr>
        <p:txBody>
          <a:bodyPr vert="horz" wrap="none" lIns="0" tIns="0" rIns="0" bIns="0" rtlCol="0">
            <a:spAutoFit/>
          </a:bodyPr>
          <a:lstStyle/>
          <a:p>
            <a:pPr marL="0" marR="0" lvl="0" defTabSz="914400" eaLnBrk="1" fontAlgn="auto" latinLnBrk="0" hangingPunct="1">
              <a:lnSpc>
                <a:spcPts val="2600"/>
              </a:lnSpc>
              <a:spcBef>
                <a:spcPts val="0"/>
              </a:spcBef>
              <a:spcAft>
                <a:spcPts val="0"/>
              </a:spcAft>
              <a:buClrTx/>
              <a:buSzTx/>
              <a:buNone/>
              <a:tabLst>
                <a:tab pos="342900" algn="l"/>
              </a:tabLst>
              <a:defRPr/>
            </a:pPr>
            <a:r>
              <a:rPr lang="en-US" smtClean="0">
                <a:latin typeface="Tahoma"/>
                <a:ea typeface="Tahoma"/>
                <a:cs typeface="Tahoma"/>
              </a:rPr>
              <a:t>•</a:t>
            </a:r>
            <a:r>
              <a:rPr lang="en-US" sz="2410" smtClean="0">
                <a:solidFill>
                  <a:srgbClr val="000000"/>
                </a:solidFill>
                <a:latin typeface="Tahoma"/>
                <a:ea typeface="Tahoma"/>
                <a:cs typeface="Tahoma"/>
              </a:rPr>
              <a:t> Hoare (attributed): “Beware of this program. I haven’t tried it </a:t>
            </a:r>
            <a:br>
              <a:rPr lang="en-US" sz="2410" smtClean="0">
                <a:solidFill>
                  <a:srgbClr val="000000"/>
                </a:solidFill>
                <a:latin typeface="Tahoma"/>
                <a:ea typeface="Tahoma"/>
                <a:cs typeface="Tahoma"/>
              </a:rPr>
            </a:br>
            <a:r>
              <a:rPr lang="en-US" sz="2410" smtClean="0">
                <a:solidFill>
                  <a:srgbClr val="000000"/>
                </a:solidFill>
                <a:latin typeface="Tahoma"/>
                <a:ea typeface="Tahoma"/>
                <a:cs typeface="Tahoma"/>
              </a:rPr>
              <a:t>	yet, I only proved its correctness.” </a:t>
            </a:r>
          </a:p>
          <a:p>
            <a:pPr marL="0" marR="0" lvl="0" indent="0" defTabSz="914400" eaLnBrk="1" fontAlgn="auto" latinLnBrk="0" hangingPunct="1">
              <a:lnSpc>
                <a:spcPts val="2600"/>
              </a:lnSpc>
              <a:spcBef>
                <a:spcPts val="0"/>
              </a:spcBef>
              <a:spcAft>
                <a:spcPts val="0"/>
              </a:spcAft>
              <a:buClrTx/>
              <a:buSzTx/>
              <a:buNone/>
              <a:tabLst>
                <a:tab pos="342900" algn="l"/>
              </a:tabLst>
              <a:defRPr/>
            </a:pPr>
            <a:endParaRPr lang="en-US" sz="2410">
              <a:solidFill>
                <a:srgbClr val="000000"/>
              </a:solidFill>
              <a:latin typeface="Tahoma"/>
            </a:endParaRPr>
          </a:p>
        </p:txBody>
      </p:sp>
      <p:sp>
        <p:nvSpPr>
          <p:cNvPr id="10" name="TextBox 9"/>
          <p:cNvSpPr txBox="1"/>
          <p:nvPr/>
        </p:nvSpPr>
        <p:spPr>
          <a:xfrm>
            <a:off x="977900" y="5461000"/>
            <a:ext cx="7653249" cy="577081"/>
          </a:xfrm>
          <a:prstGeom prst="rect">
            <a:avLst/>
          </a:prstGeom>
          <a:noFill/>
        </p:spPr>
        <p:txBody>
          <a:bodyPr vert="horz" wrap="none" lIns="0" tIns="0" rIns="0" bIns="0" rtlCol="0">
            <a:spAutoFit/>
          </a:bodyPr>
          <a:lstStyle/>
          <a:p>
            <a:pPr>
              <a:lnSpc>
                <a:spcPts val="2300"/>
              </a:lnSpc>
            </a:pPr>
            <a:r>
              <a:rPr lang="en-US" sz="2008" smtClean="0">
                <a:solidFill>
                  <a:srgbClr val="000000"/>
                </a:solidFill>
                <a:latin typeface="Tahoma"/>
              </a:rPr>
              <a:t>Consider two airplanes: One brand new, with verified but untested </a:t>
            </a:r>
          </a:p>
          <a:p>
            <a:pPr>
              <a:lnSpc>
                <a:spcPts val="2300"/>
              </a:lnSpc>
            </a:pPr>
            <a:endParaRPr lang="en-US"/>
          </a:p>
        </p:txBody>
      </p:sp>
      <p:sp>
        <p:nvSpPr>
          <p:cNvPr id="11" name="TextBox 10"/>
          <p:cNvSpPr txBox="1"/>
          <p:nvPr/>
        </p:nvSpPr>
        <p:spPr>
          <a:xfrm>
            <a:off x="977900" y="5753100"/>
            <a:ext cx="7970323" cy="807913"/>
          </a:xfrm>
          <a:prstGeom prst="rect">
            <a:avLst/>
          </a:prstGeom>
          <a:noFill/>
        </p:spPr>
        <p:txBody>
          <a:bodyPr vert="horz" wrap="none" lIns="0" tIns="0" rIns="0" bIns="0" rtlCol="0">
            <a:spAutoFit/>
          </a:bodyPr>
          <a:lstStyle/>
          <a:p>
            <a:pPr>
              <a:lnSpc>
                <a:spcPts val="2100"/>
              </a:lnSpc>
            </a:pPr>
            <a:r>
              <a:rPr lang="en-US" sz="2008" smtClean="0">
                <a:solidFill>
                  <a:srgbClr val="000000"/>
                </a:solidFill>
                <a:latin typeface="Tahoma"/>
              </a:rPr>
              <a:t>software. The other one with software which is thoroughly tested but </a:t>
            </a:r>
            <a:br>
              <a:rPr lang="en-US" sz="2008" smtClean="0">
                <a:solidFill>
                  <a:srgbClr val="000000"/>
                </a:solidFill>
                <a:latin typeface="Tahoma"/>
              </a:rPr>
            </a:br>
            <a:r>
              <a:rPr lang="en-US" sz="2008" smtClean="0">
                <a:solidFill>
                  <a:srgbClr val="000000"/>
                </a:solidFill>
                <a:latin typeface="Tahoma"/>
              </a:rPr>
              <a:t>not verified. Which one would you enter? </a:t>
            </a:r>
          </a:p>
          <a:p>
            <a:pPr>
              <a:lnSpc>
                <a:spcPts val="2100"/>
              </a:lnSpc>
            </a:pPr>
            <a:endParaRPr lang="en-US" sz="2008">
              <a:solidFill>
                <a:srgbClr val="000000"/>
              </a:solidFill>
              <a:latin typeface="Tahom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6BC8.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5181547"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Errors, Faults, Failures </a:t>
            </a:r>
          </a:p>
          <a:p>
            <a:pPr>
              <a:lnSpc>
                <a:spcPts val="4600"/>
              </a:lnSpc>
            </a:pPr>
            <a:endParaRPr lang="en-US"/>
          </a:p>
        </p:txBody>
      </p:sp>
      <p:sp>
        <p:nvSpPr>
          <p:cNvPr id="4" name="TextBox 3"/>
          <p:cNvSpPr txBox="1"/>
          <p:nvPr/>
        </p:nvSpPr>
        <p:spPr>
          <a:xfrm>
            <a:off x="228600" y="1689100"/>
            <a:ext cx="8481489" cy="1154162"/>
          </a:xfrm>
          <a:prstGeom prst="rect">
            <a:avLst/>
          </a:prstGeom>
          <a:noFill/>
        </p:spPr>
        <p:txBody>
          <a:bodyPr vert="horz" wrap="none" lIns="0" tIns="0" rIns="0" bIns="0" rtlCol="0">
            <a:spAutoFit/>
          </a:bodyPr>
          <a:lstStyle/>
          <a:p>
            <a:pPr>
              <a:lnSpc>
                <a:spcPts val="3000"/>
              </a:lnSpc>
            </a:pPr>
            <a:r>
              <a:rPr lang="en-US" smtClean="0">
                <a:latin typeface="Tahoma"/>
                <a:ea typeface="Tahoma"/>
                <a:cs typeface="Tahoma"/>
              </a:rPr>
              <a:t>•</a:t>
            </a:r>
            <a:r>
              <a:rPr lang="en-US" sz="2812" b="1" smtClean="0">
                <a:solidFill>
                  <a:srgbClr val="000000"/>
                </a:solidFill>
                <a:latin typeface="Tahoma"/>
                <a:ea typeface="Tahoma"/>
                <a:cs typeface="Tahoma"/>
              </a:rPr>
              <a:t> Error</a:t>
            </a:r>
            <a:r>
              <a:rPr lang="en-US" sz="2812" smtClean="0">
                <a:solidFill>
                  <a:srgbClr val="000000"/>
                </a:solidFill>
                <a:latin typeface="Tahoma"/>
                <a:ea typeface="Tahoma"/>
                <a:cs typeface="Tahoma"/>
              </a:rPr>
              <a:t> or </a:t>
            </a:r>
            <a:r>
              <a:rPr lang="en-US" sz="2812" b="1" smtClean="0">
                <a:solidFill>
                  <a:srgbClr val="000000"/>
                </a:solidFill>
                <a:latin typeface="Tahoma"/>
                <a:ea typeface="Tahoma"/>
                <a:cs typeface="Tahoma"/>
              </a:rPr>
              <a:t>Mistake</a:t>
            </a:r>
            <a:r>
              <a:rPr lang="en-US" sz="2812" smtClean="0">
                <a:solidFill>
                  <a:srgbClr val="000000"/>
                </a:solidFill>
                <a:latin typeface="Tahoma"/>
                <a:ea typeface="Tahoma"/>
                <a:cs typeface="Tahoma"/>
              </a:rPr>
              <a:t> - something a person thought or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did he/she shouldn’t have (bad idea or action) </a:t>
            </a:r>
          </a:p>
          <a:p>
            <a:pPr>
              <a:lnSpc>
                <a:spcPts val="3000"/>
              </a:lnSpc>
            </a:pPr>
            <a:endParaRPr lang="en-US" sz="2812">
              <a:solidFill>
                <a:srgbClr val="000000"/>
              </a:solidFill>
              <a:latin typeface="Tahoma"/>
            </a:endParaRPr>
          </a:p>
        </p:txBody>
      </p:sp>
      <p:sp>
        <p:nvSpPr>
          <p:cNvPr id="5" name="TextBox 4"/>
          <p:cNvSpPr txBox="1"/>
          <p:nvPr/>
        </p:nvSpPr>
        <p:spPr>
          <a:xfrm>
            <a:off x="228600" y="2540000"/>
            <a:ext cx="7922169" cy="1538883"/>
          </a:xfrm>
          <a:prstGeom prst="rect">
            <a:avLst/>
          </a:prstGeom>
          <a:noFill/>
        </p:spPr>
        <p:txBody>
          <a:bodyPr vert="horz" wrap="none" lIns="0" tIns="0" rIns="0" bIns="0" rtlCol="0">
            <a:spAutoFit/>
          </a:bodyPr>
          <a:lstStyle/>
          <a:p>
            <a:pPr>
              <a:lnSpc>
                <a:spcPts val="3000"/>
              </a:lnSpc>
            </a:pPr>
            <a:r>
              <a:rPr lang="en-US" smtClean="0">
                <a:latin typeface="Tahoma"/>
                <a:ea typeface="Tahoma"/>
                <a:cs typeface="Tahoma"/>
              </a:rPr>
              <a:t>•</a:t>
            </a:r>
            <a:r>
              <a:rPr lang="en-US" sz="2812" b="1" smtClean="0">
                <a:solidFill>
                  <a:srgbClr val="000000"/>
                </a:solidFill>
                <a:latin typeface="Tahoma"/>
                <a:ea typeface="Tahoma"/>
                <a:cs typeface="Tahoma"/>
              </a:rPr>
              <a:t> Fault</a:t>
            </a:r>
            <a:r>
              <a:rPr lang="en-US" sz="2812" smtClean="0">
                <a:solidFill>
                  <a:srgbClr val="000000"/>
                </a:solidFill>
                <a:latin typeface="Tahoma"/>
                <a:ea typeface="Tahoma"/>
                <a:cs typeface="Tahoma"/>
              </a:rPr>
              <a:t> or </a:t>
            </a:r>
            <a:r>
              <a:rPr lang="en-US" sz="2812" b="1" smtClean="0">
                <a:solidFill>
                  <a:srgbClr val="000000"/>
                </a:solidFill>
                <a:latin typeface="Tahoma"/>
                <a:ea typeface="Tahoma"/>
                <a:cs typeface="Tahoma"/>
              </a:rPr>
              <a:t>Defect</a:t>
            </a:r>
            <a:r>
              <a:rPr lang="en-US" sz="2812" smtClean="0">
                <a:solidFill>
                  <a:srgbClr val="000000"/>
                </a:solidFill>
                <a:latin typeface="Tahoma"/>
                <a:ea typeface="Tahoma"/>
                <a:cs typeface="Tahoma"/>
              </a:rPr>
              <a:t> - something wrong within the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design or machine (bad state or flaw), due to an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error during the design or manufacturing process </a:t>
            </a:r>
          </a:p>
          <a:p>
            <a:pPr>
              <a:lnSpc>
                <a:spcPts val="3000"/>
              </a:lnSpc>
            </a:pPr>
            <a:endParaRPr lang="en-US" sz="2812">
              <a:solidFill>
                <a:srgbClr val="000000"/>
              </a:solidFill>
              <a:latin typeface="Tahoma"/>
            </a:endParaRPr>
          </a:p>
        </p:txBody>
      </p:sp>
      <p:sp>
        <p:nvSpPr>
          <p:cNvPr id="6" name="TextBox 5"/>
          <p:cNvSpPr txBox="1"/>
          <p:nvPr/>
        </p:nvSpPr>
        <p:spPr>
          <a:xfrm>
            <a:off x="228600" y="3784600"/>
            <a:ext cx="7539052" cy="1154162"/>
          </a:xfrm>
          <a:prstGeom prst="rect">
            <a:avLst/>
          </a:prstGeom>
          <a:noFill/>
        </p:spPr>
        <p:txBody>
          <a:bodyPr vert="horz" wrap="none" lIns="0" tIns="0" rIns="0" bIns="0" rtlCol="0">
            <a:spAutoFit/>
          </a:bodyPr>
          <a:lstStyle/>
          <a:p>
            <a:pPr>
              <a:lnSpc>
                <a:spcPts val="3000"/>
              </a:lnSpc>
            </a:pPr>
            <a:r>
              <a:rPr lang="en-US" smtClean="0">
                <a:latin typeface="Tahoma"/>
                <a:ea typeface="Tahoma"/>
                <a:cs typeface="Tahoma"/>
              </a:rPr>
              <a:t>•</a:t>
            </a:r>
            <a:r>
              <a:rPr lang="en-US" sz="2812" b="1" smtClean="0">
                <a:solidFill>
                  <a:srgbClr val="000000"/>
                </a:solidFill>
                <a:latin typeface="Tahoma"/>
                <a:ea typeface="Tahoma"/>
                <a:cs typeface="Tahoma"/>
              </a:rPr>
              <a:t> Failure</a:t>
            </a:r>
            <a:r>
              <a:rPr lang="en-US" sz="2812" smtClean="0">
                <a:solidFill>
                  <a:srgbClr val="000000"/>
                </a:solidFill>
                <a:latin typeface="Tahoma"/>
                <a:ea typeface="Tahoma"/>
                <a:cs typeface="Tahoma"/>
              </a:rPr>
              <a:t> - wrong behaviour, malfunction of an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artefact due to the activation of a fault </a:t>
            </a:r>
          </a:p>
          <a:p>
            <a:pPr>
              <a:lnSpc>
                <a:spcPts val="3000"/>
              </a:lnSpc>
            </a:pPr>
            <a:endParaRPr lang="en-US" sz="2812">
              <a:solidFill>
                <a:srgbClr val="000000"/>
              </a:solidFill>
              <a:latin typeface="Tahoma"/>
            </a:endParaRPr>
          </a:p>
        </p:txBody>
      </p:sp>
      <p:sp>
        <p:nvSpPr>
          <p:cNvPr id="7" name="TextBox 6"/>
          <p:cNvSpPr txBox="1"/>
          <p:nvPr/>
        </p:nvSpPr>
        <p:spPr>
          <a:xfrm>
            <a:off x="228600" y="4610100"/>
            <a:ext cx="8109015" cy="820738"/>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b="1" smtClean="0">
                <a:solidFill>
                  <a:srgbClr val="000000"/>
                </a:solidFill>
                <a:latin typeface="Tahoma"/>
                <a:ea typeface="Tahoma"/>
                <a:cs typeface="Tahoma"/>
              </a:rPr>
              <a:t> Incident</a:t>
            </a:r>
            <a:r>
              <a:rPr lang="en-US" sz="2812" smtClean="0">
                <a:solidFill>
                  <a:srgbClr val="000000"/>
                </a:solidFill>
                <a:latin typeface="Tahoma"/>
                <a:ea typeface="Tahoma"/>
                <a:cs typeface="Tahoma"/>
              </a:rPr>
              <a:t> or </a:t>
            </a:r>
            <a:r>
              <a:rPr lang="en-US" sz="2812" b="1" smtClean="0">
                <a:solidFill>
                  <a:srgbClr val="000000"/>
                </a:solidFill>
                <a:latin typeface="Tahoma"/>
                <a:ea typeface="Tahoma"/>
                <a:cs typeface="Tahoma"/>
              </a:rPr>
              <a:t>Accident</a:t>
            </a:r>
            <a:r>
              <a:rPr lang="en-US" sz="2812" smtClean="0">
                <a:solidFill>
                  <a:srgbClr val="000000"/>
                </a:solidFill>
                <a:latin typeface="Tahoma"/>
                <a:ea typeface="Tahoma"/>
                <a:cs typeface="Tahoma"/>
              </a:rPr>
              <a:t> - visible effect of a failure </a:t>
            </a:r>
          </a:p>
          <a:p>
            <a:pPr>
              <a:lnSpc>
                <a:spcPts val="3200"/>
              </a:lnSpc>
            </a:pPr>
            <a:endParaRPr lang="en-US" sz="2812" b="1">
              <a:solidFill>
                <a:srgbClr val="000000"/>
              </a:solidFill>
              <a:latin typeface="Tahoma"/>
            </a:endParaRPr>
          </a:p>
        </p:txBody>
      </p:sp>
      <p:sp>
        <p:nvSpPr>
          <p:cNvPr id="8" name="TextBox 7"/>
          <p:cNvSpPr txBox="1"/>
          <p:nvPr/>
        </p:nvSpPr>
        <p:spPr>
          <a:xfrm>
            <a:off x="571500" y="5029200"/>
            <a:ext cx="8361263" cy="711733"/>
          </a:xfrm>
          <a:prstGeom prst="rect">
            <a:avLst/>
          </a:prstGeom>
          <a:noFill/>
        </p:spPr>
        <p:txBody>
          <a:bodyPr vert="horz" wrap="none" lIns="0" tIns="0" rIns="0" bIns="0" rtlCol="0">
            <a:spAutoFit/>
          </a:bodyPr>
          <a:lstStyle/>
          <a:p>
            <a:pPr>
              <a:lnSpc>
                <a:spcPts val="2900"/>
              </a:lnSpc>
            </a:pPr>
            <a:r>
              <a:rPr lang="en-US" sz="2812" smtClean="0">
                <a:solidFill>
                  <a:srgbClr val="000000"/>
                </a:solidFill>
                <a:latin typeface="Tahoma"/>
              </a:rPr>
              <a:t>onto the environment of the system, esp. on people </a:t>
            </a:r>
          </a:p>
          <a:p>
            <a:pPr>
              <a:lnSpc>
                <a:spcPts val="2900"/>
              </a:lnSpc>
            </a:pPr>
            <a:endParaRPr lang="en-US"/>
          </a:p>
        </p:txBody>
      </p:sp>
      <p:sp>
        <p:nvSpPr>
          <p:cNvPr id="9" name="TextBox 8"/>
          <p:cNvSpPr txBox="1"/>
          <p:nvPr/>
        </p:nvSpPr>
        <p:spPr>
          <a:xfrm>
            <a:off x="1117600" y="5981700"/>
            <a:ext cx="785471" cy="370871"/>
          </a:xfrm>
          <a:prstGeom prst="rect">
            <a:avLst/>
          </a:prstGeom>
          <a:noFill/>
        </p:spPr>
        <p:txBody>
          <a:bodyPr vert="horz" wrap="none" lIns="0" tIns="0" rIns="0" bIns="0" rtlCol="0">
            <a:spAutoFit/>
          </a:bodyPr>
          <a:lstStyle/>
          <a:p>
            <a:r>
              <a:rPr lang="en-US" sz="2410" b="1" smtClean="0">
                <a:solidFill>
                  <a:srgbClr val="000000"/>
                </a:solidFill>
                <a:latin typeface="Tahoma"/>
              </a:rPr>
              <a:t>Error</a:t>
            </a:r>
            <a:endParaRPr lang="en-US" sz="2410" b="1">
              <a:solidFill>
                <a:srgbClr val="000000"/>
              </a:solidFill>
              <a:latin typeface="Tahoma"/>
            </a:endParaRPr>
          </a:p>
        </p:txBody>
      </p:sp>
      <p:sp>
        <p:nvSpPr>
          <p:cNvPr id="10" name="TextBox 9"/>
          <p:cNvSpPr txBox="1"/>
          <p:nvPr/>
        </p:nvSpPr>
        <p:spPr>
          <a:xfrm>
            <a:off x="3213100" y="5981700"/>
            <a:ext cx="782265" cy="370871"/>
          </a:xfrm>
          <a:prstGeom prst="rect">
            <a:avLst/>
          </a:prstGeom>
          <a:noFill/>
        </p:spPr>
        <p:txBody>
          <a:bodyPr vert="horz" wrap="none" lIns="0" tIns="0" rIns="0" bIns="0" rtlCol="0">
            <a:spAutoFit/>
          </a:bodyPr>
          <a:lstStyle/>
          <a:p>
            <a:r>
              <a:rPr lang="en-US" sz="2410" b="1" smtClean="0">
                <a:solidFill>
                  <a:srgbClr val="000000"/>
                </a:solidFill>
                <a:latin typeface="Tahoma"/>
              </a:rPr>
              <a:t>Fault</a:t>
            </a:r>
            <a:endParaRPr lang="en-US" sz="2410" b="1">
              <a:solidFill>
                <a:srgbClr val="000000"/>
              </a:solidFill>
              <a:latin typeface="Tahoma"/>
            </a:endParaRPr>
          </a:p>
        </p:txBody>
      </p:sp>
      <p:sp>
        <p:nvSpPr>
          <p:cNvPr id="11" name="TextBox 10"/>
          <p:cNvSpPr txBox="1"/>
          <p:nvPr/>
        </p:nvSpPr>
        <p:spPr>
          <a:xfrm>
            <a:off x="5207000" y="5981700"/>
            <a:ext cx="1064394" cy="370871"/>
          </a:xfrm>
          <a:prstGeom prst="rect">
            <a:avLst/>
          </a:prstGeom>
          <a:noFill/>
        </p:spPr>
        <p:txBody>
          <a:bodyPr vert="horz" wrap="none" lIns="0" tIns="0" rIns="0" bIns="0" rtlCol="0">
            <a:spAutoFit/>
          </a:bodyPr>
          <a:lstStyle/>
          <a:p>
            <a:r>
              <a:rPr lang="en-US" sz="2410" b="1" smtClean="0">
                <a:solidFill>
                  <a:srgbClr val="000000"/>
                </a:solidFill>
                <a:latin typeface="Tahoma"/>
              </a:rPr>
              <a:t>Failure</a:t>
            </a:r>
            <a:endParaRPr lang="en-US" sz="2410" b="1">
              <a:solidFill>
                <a:srgbClr val="000000"/>
              </a:solidFill>
              <a:latin typeface="Tahom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6E0A.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7614842"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Tests, Test Cases and Test Suites </a:t>
            </a:r>
          </a:p>
          <a:p>
            <a:pPr>
              <a:lnSpc>
                <a:spcPts val="4600"/>
              </a:lnSpc>
            </a:pPr>
            <a:endParaRPr lang="en-US"/>
          </a:p>
        </p:txBody>
      </p:sp>
      <p:sp>
        <p:nvSpPr>
          <p:cNvPr id="4" name="TextBox 3"/>
          <p:cNvSpPr txBox="1"/>
          <p:nvPr/>
        </p:nvSpPr>
        <p:spPr>
          <a:xfrm>
            <a:off x="228600" y="1701800"/>
            <a:ext cx="5710346"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Test - the execution of a test case </a:t>
            </a:r>
          </a:p>
          <a:p>
            <a:pPr>
              <a:lnSpc>
                <a:spcPts val="3200"/>
              </a:lnSpc>
            </a:pPr>
            <a:endParaRPr lang="en-US"/>
          </a:p>
        </p:txBody>
      </p:sp>
      <p:sp>
        <p:nvSpPr>
          <p:cNvPr id="5" name="TextBox 4"/>
          <p:cNvSpPr txBox="1"/>
          <p:nvPr/>
        </p:nvSpPr>
        <p:spPr>
          <a:xfrm>
            <a:off x="228600" y="2120900"/>
            <a:ext cx="6002221" cy="1269578"/>
          </a:xfrm>
          <a:prstGeom prst="rect">
            <a:avLst/>
          </a:prstGeom>
          <a:noFill/>
        </p:spPr>
        <p:txBody>
          <a:bodyPr vert="horz" wrap="none" lIns="0" tIns="0" rIns="0" bIns="0" rtlCol="0">
            <a:spAutoFit/>
          </a:bodyPr>
          <a:lstStyle/>
          <a:p>
            <a:pPr marL="0" marR="0" lvl="0" indent="0" defTabSz="914400" eaLnBrk="1" fontAlgn="auto" latinLnBrk="0" hangingPunct="1">
              <a:lnSpc>
                <a:spcPts val="3300"/>
              </a:lnSpc>
              <a:spcBef>
                <a:spcPts val="0"/>
              </a:spcBef>
              <a:spcAft>
                <a:spcPts val="0"/>
              </a:spcAft>
              <a:buClrTx/>
              <a:buSzTx/>
              <a:buNone/>
              <a:tabLst>
                <a:tab pos="342900" algn="l"/>
              </a:tabLst>
              <a:defRPr/>
            </a:pPr>
            <a:r>
              <a:rPr lang="en-US" smtClean="0">
                <a:latin typeface="Tahoma"/>
                <a:ea typeface="Tahoma"/>
                <a:cs typeface="Tahoma"/>
              </a:rPr>
              <a:t>•</a:t>
            </a:r>
            <a:r>
              <a:rPr lang="en-US" sz="2812" smtClean="0">
                <a:solidFill>
                  <a:srgbClr val="000000"/>
                </a:solidFill>
                <a:latin typeface="Tahoma"/>
                <a:ea typeface="Tahoma"/>
                <a:cs typeface="Tahoma"/>
              </a:rPr>
              <a:t> Test Case - an entity identifying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	preconditions, inputs and expected </a:t>
            </a:r>
          </a:p>
          <a:p>
            <a:pPr marL="0" marR="0" lvl="0" indent="0" defTabSz="914400" eaLnBrk="1" fontAlgn="auto" latinLnBrk="0" hangingPunct="1">
              <a:lnSpc>
                <a:spcPts val="3300"/>
              </a:lnSpc>
              <a:spcBef>
                <a:spcPts val="0"/>
              </a:spcBef>
              <a:spcAft>
                <a:spcPts val="0"/>
              </a:spcAft>
              <a:buClrTx/>
              <a:buSzTx/>
              <a:buNone/>
              <a:tabLst>
                <a:tab pos="342900" algn="l"/>
              </a:tabLst>
              <a:defRPr/>
            </a:pPr>
            <a:endParaRPr lang="en-US" sz="2812">
              <a:solidFill>
                <a:srgbClr val="000000"/>
              </a:solidFill>
              <a:latin typeface="Tahoma"/>
            </a:endParaRPr>
          </a:p>
        </p:txBody>
      </p:sp>
      <p:sp>
        <p:nvSpPr>
          <p:cNvPr id="6" name="TextBox 5"/>
          <p:cNvSpPr txBox="1"/>
          <p:nvPr/>
        </p:nvSpPr>
        <p:spPr>
          <a:xfrm>
            <a:off x="571500" y="2971800"/>
            <a:ext cx="4985724" cy="1269578"/>
          </a:xfrm>
          <a:prstGeom prst="rect">
            <a:avLst/>
          </a:prstGeom>
          <a:noFill/>
        </p:spPr>
        <p:txBody>
          <a:bodyPr vert="horz" wrap="none" lIns="0" tIns="0" rIns="0" bIns="0" rtlCol="0">
            <a:spAutoFit/>
          </a:bodyPr>
          <a:lstStyle/>
          <a:p>
            <a:pPr>
              <a:lnSpc>
                <a:spcPts val="3300"/>
              </a:lnSpc>
            </a:pPr>
            <a:r>
              <a:rPr lang="en-US" sz="2812" smtClean="0">
                <a:solidFill>
                  <a:srgbClr val="000000"/>
                </a:solidFill>
                <a:latin typeface="Tahoma"/>
              </a:rPr>
              <a:t>outputs or postconditions for a </a:t>
            </a:r>
            <a:br>
              <a:rPr lang="en-US" sz="2812" smtClean="0">
                <a:solidFill>
                  <a:srgbClr val="000000"/>
                </a:solidFill>
                <a:latin typeface="Tahoma"/>
              </a:rPr>
            </a:br>
            <a:r>
              <a:rPr lang="en-US" sz="2812" smtClean="0">
                <a:solidFill>
                  <a:srgbClr val="000000"/>
                </a:solidFill>
                <a:latin typeface="Tahoma"/>
              </a:rPr>
              <a:t>particular SUT behaviour </a:t>
            </a:r>
          </a:p>
          <a:p>
            <a:pPr>
              <a:lnSpc>
                <a:spcPts val="3300"/>
              </a:lnSpc>
            </a:pPr>
            <a:endParaRPr lang="en-US" sz="2812">
              <a:solidFill>
                <a:srgbClr val="000000"/>
              </a:solidFill>
              <a:latin typeface="Tahoma"/>
            </a:endParaRPr>
          </a:p>
        </p:txBody>
      </p:sp>
      <p:sp>
        <p:nvSpPr>
          <p:cNvPr id="7" name="TextBox 6"/>
          <p:cNvSpPr txBox="1"/>
          <p:nvPr/>
        </p:nvSpPr>
        <p:spPr>
          <a:xfrm>
            <a:off x="228600" y="3822700"/>
            <a:ext cx="5959452" cy="1269578"/>
          </a:xfrm>
          <a:prstGeom prst="rect">
            <a:avLst/>
          </a:prstGeom>
          <a:noFill/>
        </p:spPr>
        <p:txBody>
          <a:bodyPr vert="horz" wrap="none" lIns="0" tIns="0" rIns="0" bIns="0" rtlCol="0">
            <a:spAutoFit/>
          </a:bodyPr>
          <a:lstStyle/>
          <a:p>
            <a:pPr marL="0" marR="0" lvl="0" indent="0" defTabSz="914400" eaLnBrk="1" fontAlgn="auto" latinLnBrk="0" hangingPunct="1">
              <a:lnSpc>
                <a:spcPts val="3300"/>
              </a:lnSpc>
              <a:spcBef>
                <a:spcPts val="0"/>
              </a:spcBef>
              <a:spcAft>
                <a:spcPts val="0"/>
              </a:spcAft>
              <a:buClrTx/>
              <a:buSzTx/>
              <a:buNone/>
              <a:tabLst>
                <a:tab pos="342900" algn="l"/>
              </a:tabLst>
              <a:defRPr/>
            </a:pPr>
            <a:r>
              <a:rPr lang="en-US" smtClean="0">
                <a:latin typeface="Tahoma"/>
                <a:ea typeface="Tahoma"/>
                <a:cs typeface="Tahoma"/>
              </a:rPr>
              <a:t>•</a:t>
            </a:r>
            <a:r>
              <a:rPr lang="en-US" sz="2812" smtClean="0">
                <a:solidFill>
                  <a:srgbClr val="000000"/>
                </a:solidFill>
                <a:latin typeface="Tahoma"/>
                <a:ea typeface="Tahoma"/>
                <a:cs typeface="Tahoma"/>
              </a:rPr>
              <a:t> Test Suite - set of test cases for a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	particular testing objective (quality </a:t>
            </a:r>
          </a:p>
          <a:p>
            <a:pPr marL="0" marR="0" lvl="0" indent="0" defTabSz="914400" eaLnBrk="1" fontAlgn="auto" latinLnBrk="0" hangingPunct="1">
              <a:lnSpc>
                <a:spcPts val="3300"/>
              </a:lnSpc>
              <a:spcBef>
                <a:spcPts val="0"/>
              </a:spcBef>
              <a:spcAft>
                <a:spcPts val="0"/>
              </a:spcAft>
              <a:buClrTx/>
              <a:buSzTx/>
              <a:buNone/>
              <a:tabLst>
                <a:tab pos="342900" algn="l"/>
              </a:tabLst>
              <a:defRPr/>
            </a:pPr>
            <a:endParaRPr lang="en-US" sz="2812">
              <a:solidFill>
                <a:srgbClr val="000000"/>
              </a:solidFill>
              <a:latin typeface="Tahoma"/>
            </a:endParaRPr>
          </a:p>
        </p:txBody>
      </p:sp>
      <p:sp>
        <p:nvSpPr>
          <p:cNvPr id="8" name="TextBox 7"/>
          <p:cNvSpPr txBox="1"/>
          <p:nvPr/>
        </p:nvSpPr>
        <p:spPr>
          <a:xfrm>
            <a:off x="571500" y="4673600"/>
            <a:ext cx="5339026" cy="1692771"/>
          </a:xfrm>
          <a:prstGeom prst="rect">
            <a:avLst/>
          </a:prstGeom>
          <a:noFill/>
        </p:spPr>
        <p:txBody>
          <a:bodyPr vert="horz" wrap="none" lIns="0" tIns="0" rIns="0" bIns="0" rtlCol="0">
            <a:spAutoFit/>
          </a:bodyPr>
          <a:lstStyle/>
          <a:p>
            <a:pPr>
              <a:lnSpc>
                <a:spcPts val="3300"/>
              </a:lnSpc>
            </a:pPr>
            <a:r>
              <a:rPr lang="en-US" sz="2812" smtClean="0">
                <a:solidFill>
                  <a:srgbClr val="000000"/>
                </a:solidFill>
                <a:latin typeface="Tahoma"/>
              </a:rPr>
              <a:t>measure), usually with common </a:t>
            </a:r>
            <a:br>
              <a:rPr lang="en-US" sz="2812" smtClean="0">
                <a:solidFill>
                  <a:srgbClr val="000000"/>
                </a:solidFill>
                <a:latin typeface="Tahoma"/>
              </a:rPr>
            </a:br>
            <a:r>
              <a:rPr lang="en-US" sz="2812" smtClean="0">
                <a:solidFill>
                  <a:srgbClr val="000000"/>
                </a:solidFill>
                <a:latin typeface="Tahoma"/>
              </a:rPr>
              <a:t>points of observation and control </a:t>
            </a:r>
            <a:br>
              <a:rPr lang="en-US" sz="2812" smtClean="0">
                <a:solidFill>
                  <a:srgbClr val="000000"/>
                </a:solidFill>
                <a:latin typeface="Tahoma"/>
              </a:rPr>
            </a:br>
            <a:r>
              <a:rPr lang="en-US" sz="2812" smtClean="0">
                <a:solidFill>
                  <a:srgbClr val="000000"/>
                </a:solidFill>
                <a:latin typeface="Tahoma"/>
              </a:rPr>
              <a:t>(PCOs) in the SUT </a:t>
            </a:r>
          </a:p>
          <a:p>
            <a:pPr>
              <a:lnSpc>
                <a:spcPts val="3300"/>
              </a:lnSpc>
            </a:pPr>
            <a:endParaRPr lang="en-US" sz="2812">
              <a:solidFill>
                <a:srgbClr val="000000"/>
              </a:solidFill>
              <a:latin typeface="Tahoma"/>
            </a:endParaRPr>
          </a:p>
        </p:txBody>
      </p:sp>
      <p:sp>
        <p:nvSpPr>
          <p:cNvPr id="9" name="TextBox 8"/>
          <p:cNvSpPr txBox="1"/>
          <p:nvPr/>
        </p:nvSpPr>
        <p:spPr>
          <a:xfrm>
            <a:off x="6807200" y="2463800"/>
            <a:ext cx="1566967" cy="410369"/>
          </a:xfrm>
          <a:prstGeom prst="rect">
            <a:avLst/>
          </a:prstGeom>
          <a:noFill/>
        </p:spPr>
        <p:txBody>
          <a:bodyPr vert="horz" wrap="none" lIns="0" tIns="0" rIns="0" bIns="0" rtlCol="0">
            <a:spAutoFit/>
          </a:bodyPr>
          <a:lstStyle/>
          <a:p>
            <a:pPr>
              <a:lnSpc>
                <a:spcPts val="1600"/>
              </a:lnSpc>
            </a:pPr>
            <a:r>
              <a:rPr lang="en-US" sz="1408" smtClean="0">
                <a:solidFill>
                  <a:srgbClr val="000000"/>
                </a:solidFill>
                <a:latin typeface="Tahoma"/>
              </a:rPr>
              <a:t>Test Case </a:t>
            </a:r>
            <a:r>
              <a:rPr lang="en-US" sz="1408" b="1" smtClean="0">
                <a:solidFill>
                  <a:srgbClr val="000000"/>
                </a:solidFill>
                <a:latin typeface="Tahoma"/>
              </a:rPr>
              <a:t>A34871 </a:t>
            </a:r>
          </a:p>
          <a:p>
            <a:pPr>
              <a:lnSpc>
                <a:spcPts val="1600"/>
              </a:lnSpc>
            </a:pPr>
            <a:endParaRPr lang="en-US" sz="1408">
              <a:solidFill>
                <a:srgbClr val="000000"/>
              </a:solidFill>
              <a:latin typeface="Tahoma"/>
            </a:endParaRPr>
          </a:p>
        </p:txBody>
      </p:sp>
      <p:sp>
        <p:nvSpPr>
          <p:cNvPr id="10" name="TextBox 9"/>
          <p:cNvSpPr txBox="1"/>
          <p:nvPr/>
        </p:nvSpPr>
        <p:spPr>
          <a:xfrm>
            <a:off x="6807200" y="2781300"/>
            <a:ext cx="1055610" cy="636649"/>
          </a:xfrm>
          <a:prstGeom prst="rect">
            <a:avLst/>
          </a:prstGeom>
          <a:noFill/>
        </p:spPr>
        <p:txBody>
          <a:bodyPr vert="horz" wrap="none" lIns="0" tIns="0" rIns="0" bIns="0" rtlCol="0">
            <a:spAutoFit/>
          </a:bodyPr>
          <a:lstStyle/>
          <a:p>
            <a:pPr>
              <a:lnSpc>
                <a:spcPts val="1700"/>
              </a:lnSpc>
            </a:pPr>
            <a:r>
              <a:rPr lang="en-US" sz="1408" smtClean="0">
                <a:solidFill>
                  <a:srgbClr val="000000"/>
                </a:solidFill>
                <a:latin typeface="Tahoma"/>
              </a:rPr>
              <a:t>Table lookup </a:t>
            </a:r>
            <a:br>
              <a:rPr lang="en-US" sz="1408" smtClean="0">
                <a:solidFill>
                  <a:srgbClr val="000000"/>
                </a:solidFill>
                <a:latin typeface="Tahoma"/>
              </a:rPr>
            </a:br>
            <a:r>
              <a:rPr lang="en-US" sz="1408" smtClean="0">
                <a:solidFill>
                  <a:srgbClr val="000000"/>
                </a:solidFill>
                <a:latin typeface="Tahoma"/>
              </a:rPr>
              <a:t>mod_admin </a:t>
            </a:r>
          </a:p>
          <a:p>
            <a:pPr>
              <a:lnSpc>
                <a:spcPts val="1700"/>
              </a:lnSpc>
            </a:pPr>
            <a:endParaRPr lang="en-US" sz="1408">
              <a:solidFill>
                <a:srgbClr val="000000"/>
              </a:solidFill>
              <a:latin typeface="Tahoma"/>
            </a:endParaRPr>
          </a:p>
        </p:txBody>
      </p:sp>
      <p:sp>
        <p:nvSpPr>
          <p:cNvPr id="11" name="TextBox 10"/>
          <p:cNvSpPr txBox="1"/>
          <p:nvPr/>
        </p:nvSpPr>
        <p:spPr>
          <a:xfrm>
            <a:off x="6807200" y="3225800"/>
            <a:ext cx="1619033" cy="1559979"/>
          </a:xfrm>
          <a:prstGeom prst="rect">
            <a:avLst/>
          </a:prstGeom>
          <a:noFill/>
        </p:spPr>
        <p:txBody>
          <a:bodyPr vert="horz" wrap="none" lIns="0" tIns="0" rIns="0" bIns="0" rtlCol="0">
            <a:spAutoFit/>
          </a:bodyPr>
          <a:lstStyle/>
          <a:p>
            <a:pPr>
              <a:lnSpc>
                <a:spcPts val="2500"/>
              </a:lnSpc>
            </a:pPr>
            <a:r>
              <a:rPr lang="en-US" sz="1408" smtClean="0">
                <a:solidFill>
                  <a:srgbClr val="000000"/>
                </a:solidFill>
                <a:latin typeface="Tahoma"/>
              </a:rPr>
              <a:t>Pre: n_usr&gt;0 </a:t>
            </a:r>
            <a:br>
              <a:rPr lang="en-US" sz="1408" smtClean="0">
                <a:solidFill>
                  <a:srgbClr val="000000"/>
                </a:solidFill>
                <a:latin typeface="Tahoma"/>
              </a:rPr>
            </a:br>
            <a:r>
              <a:rPr lang="en-US" sz="1408" smtClean="0">
                <a:solidFill>
                  <a:srgbClr val="000000"/>
                </a:solidFill>
                <a:latin typeface="Tahoma"/>
              </a:rPr>
              <a:t>In: uid = 0x5f0e </a:t>
            </a:r>
            <a:br>
              <a:rPr lang="en-US" sz="1408" smtClean="0">
                <a:solidFill>
                  <a:srgbClr val="000000"/>
                </a:solidFill>
                <a:latin typeface="Tahoma"/>
              </a:rPr>
            </a:br>
            <a:r>
              <a:rPr lang="en-US" sz="1408" smtClean="0">
                <a:solidFill>
                  <a:srgbClr val="000000"/>
                </a:solidFill>
                <a:latin typeface="Tahoma"/>
              </a:rPr>
              <a:t>Out: uname =</a:t>
            </a:r>
            <a:r>
              <a:rPr lang="en-US" sz="1408" smtClean="0">
                <a:solidFill>
                  <a:srgbClr val="000000"/>
                </a:solidFill>
                <a:latin typeface="Tahoma"/>
                <a:ea typeface="Tahoma"/>
                <a:cs typeface="Tahoma"/>
              </a:rPr>
              <a:t>“abc” </a:t>
            </a:r>
            <a:br>
              <a:rPr lang="en-US" sz="1408" smtClean="0">
                <a:solidFill>
                  <a:srgbClr val="000000"/>
                </a:solidFill>
                <a:latin typeface="Tahoma"/>
                <a:ea typeface="Tahoma"/>
                <a:cs typeface="Tahoma"/>
              </a:rPr>
            </a:br>
            <a:r>
              <a:rPr lang="en-US" sz="1408" smtClean="0">
                <a:solidFill>
                  <a:srgbClr val="000000"/>
                </a:solidFill>
                <a:latin typeface="Tahoma"/>
                <a:ea typeface="Tahoma"/>
                <a:cs typeface="Tahoma"/>
              </a:rPr>
              <a:t>Post: tbl=tbl’ </a:t>
            </a:r>
          </a:p>
          <a:p>
            <a:pPr>
              <a:lnSpc>
                <a:spcPts val="2500"/>
              </a:lnSpc>
            </a:pPr>
            <a:endParaRPr lang="en-US" sz="1408">
              <a:solidFill>
                <a:srgbClr val="000000"/>
              </a:solidFill>
              <a:latin typeface="Tahoma"/>
            </a:endParaRPr>
          </a:p>
        </p:txBody>
      </p:sp>
      <p:sp>
        <p:nvSpPr>
          <p:cNvPr id="12" name="TextBox 11"/>
          <p:cNvSpPr txBox="1"/>
          <p:nvPr/>
        </p:nvSpPr>
        <p:spPr>
          <a:xfrm>
            <a:off x="228600" y="6134100"/>
            <a:ext cx="7225504"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Test Design - the construction of test suites </a:t>
            </a:r>
          </a:p>
          <a:p>
            <a:pPr>
              <a:lnSpc>
                <a:spcPts val="3200"/>
              </a:lnSpc>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703D.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6507679"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Implementation and Testing </a:t>
            </a:r>
          </a:p>
          <a:p>
            <a:pPr>
              <a:lnSpc>
                <a:spcPts val="4600"/>
              </a:lnSpc>
            </a:pPr>
            <a:endParaRPr lang="en-US"/>
          </a:p>
        </p:txBody>
      </p:sp>
      <p:sp>
        <p:nvSpPr>
          <p:cNvPr id="4" name="TextBox 3"/>
          <p:cNvSpPr txBox="1"/>
          <p:nvPr/>
        </p:nvSpPr>
        <p:spPr>
          <a:xfrm>
            <a:off x="228600" y="1689100"/>
            <a:ext cx="7626896" cy="1269578"/>
          </a:xfrm>
          <a:prstGeom prst="rect">
            <a:avLst/>
          </a:prstGeom>
          <a:noFill/>
        </p:spPr>
        <p:txBody>
          <a:bodyPr vert="horz" wrap="none" lIns="0" tIns="0" rIns="0" bIns="0" rtlCol="0">
            <a:spAutoFit/>
          </a:bodyPr>
          <a:lstStyle/>
          <a:p>
            <a:pPr>
              <a:lnSpc>
                <a:spcPts val="3300"/>
              </a:lnSpc>
            </a:pPr>
            <a:r>
              <a:rPr lang="en-US" smtClean="0">
                <a:latin typeface="Tahoma"/>
                <a:ea typeface="Tahoma"/>
                <a:cs typeface="Tahoma"/>
              </a:rPr>
              <a:t>•</a:t>
            </a:r>
            <a:r>
              <a:rPr lang="en-US" sz="2812" smtClean="0">
                <a:solidFill>
                  <a:srgbClr val="000000"/>
                </a:solidFill>
                <a:latin typeface="Tahoma"/>
                <a:ea typeface="Tahoma"/>
                <a:cs typeface="Tahoma"/>
              </a:rPr>
              <a:t> “Programmer” and “Tester” are fundamentally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different roles </a:t>
            </a:r>
          </a:p>
          <a:p>
            <a:pPr>
              <a:lnSpc>
                <a:spcPts val="3300"/>
              </a:lnSpc>
            </a:pPr>
            <a:endParaRPr lang="en-US" sz="2812">
              <a:solidFill>
                <a:srgbClr val="000000"/>
              </a:solidFill>
              <a:latin typeface="Tahoma"/>
            </a:endParaRPr>
          </a:p>
        </p:txBody>
      </p:sp>
      <p:sp>
        <p:nvSpPr>
          <p:cNvPr id="5" name="TextBox 4"/>
          <p:cNvSpPr txBox="1"/>
          <p:nvPr/>
        </p:nvSpPr>
        <p:spPr>
          <a:xfrm>
            <a:off x="685800" y="2628900"/>
            <a:ext cx="7753982"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programmer wants to show correctness of his creation </a:t>
            </a:r>
          </a:p>
          <a:p>
            <a:pPr>
              <a:lnSpc>
                <a:spcPts val="2700"/>
              </a:lnSpc>
            </a:pPr>
            <a:endParaRPr lang="en-US" sz="2410">
              <a:solidFill>
                <a:srgbClr val="7D0000"/>
              </a:solidFill>
              <a:latin typeface="Wingdings"/>
            </a:endParaRPr>
          </a:p>
        </p:txBody>
      </p:sp>
      <p:sp>
        <p:nvSpPr>
          <p:cNvPr id="6" name="TextBox 5"/>
          <p:cNvSpPr txBox="1"/>
          <p:nvPr/>
        </p:nvSpPr>
        <p:spPr>
          <a:xfrm>
            <a:off x="685800" y="3048000"/>
            <a:ext cx="8132996" cy="1086195"/>
          </a:xfrm>
          <a:prstGeom prst="rect">
            <a:avLst/>
          </a:prstGeom>
          <a:noFill/>
        </p:spPr>
        <p:txBody>
          <a:bodyPr vert="horz" wrap="none" lIns="0" tIns="0" rIns="0" bIns="0" rtlCol="0">
            <a:spAutoFit/>
          </a:bodyPr>
          <a:lstStyle/>
          <a:p>
            <a:pPr>
              <a:lnSpc>
                <a:spcPts val="2900"/>
              </a:lnSpc>
            </a:pPr>
            <a:r>
              <a:rPr lang="en-US" sz="2410" smtClean="0">
                <a:solidFill>
                  <a:srgbClr val="7D0000"/>
                </a:solidFill>
                <a:latin typeface="Wingdings"/>
              </a:rPr>
              <a:t>§</a:t>
            </a:r>
            <a:r>
              <a:rPr lang="en-US" sz="2410" smtClean="0">
                <a:solidFill>
                  <a:srgbClr val="000000"/>
                </a:solidFill>
                <a:latin typeface="Tahoma"/>
              </a:rPr>
              <a:t> tester has the task to find errors, i.e. testing is successful </a:t>
            </a:r>
            <a:br>
              <a:rPr lang="en-US" sz="2410" smtClean="0">
                <a:solidFill>
                  <a:srgbClr val="000000"/>
                </a:solidFill>
                <a:latin typeface="Tahoma"/>
              </a:rPr>
            </a:br>
            <a:r>
              <a:rPr lang="en-US" sz="2410" smtClean="0">
                <a:solidFill>
                  <a:srgbClr val="000000"/>
                </a:solidFill>
                <a:latin typeface="Tahoma"/>
              </a:rPr>
              <a:t>if it uncovers deficiencies </a:t>
            </a:r>
          </a:p>
          <a:p>
            <a:pPr>
              <a:lnSpc>
                <a:spcPts val="2900"/>
              </a:lnSpc>
            </a:pPr>
            <a:endParaRPr lang="en-US" sz="2410">
              <a:solidFill>
                <a:srgbClr val="000000"/>
              </a:solidFill>
              <a:latin typeface="Tahoma"/>
            </a:endParaRPr>
          </a:p>
        </p:txBody>
      </p:sp>
      <p:sp>
        <p:nvSpPr>
          <p:cNvPr id="7" name="TextBox 6"/>
          <p:cNvSpPr txBox="1"/>
          <p:nvPr/>
        </p:nvSpPr>
        <p:spPr>
          <a:xfrm>
            <a:off x="228600" y="3860800"/>
            <a:ext cx="8154925" cy="1273105"/>
          </a:xfrm>
          <a:prstGeom prst="rect">
            <a:avLst/>
          </a:prstGeom>
          <a:noFill/>
        </p:spPr>
        <p:txBody>
          <a:bodyPr vert="horz" wrap="none" lIns="0" tIns="0" rIns="0" bIns="0" rtlCol="0">
            <a:spAutoFit/>
          </a:bodyPr>
          <a:lstStyle/>
          <a:p>
            <a:pPr>
              <a:lnSpc>
                <a:spcPts val="3400"/>
              </a:lnSpc>
            </a:pPr>
            <a:r>
              <a:rPr lang="en-US" smtClean="0">
                <a:latin typeface="Tahoma"/>
                <a:ea typeface="Tahoma"/>
                <a:cs typeface="Tahoma"/>
              </a:rPr>
              <a:t>•</a:t>
            </a:r>
            <a:r>
              <a:rPr lang="en-US" sz="2812" smtClean="0">
                <a:solidFill>
                  <a:srgbClr val="000000"/>
                </a:solidFill>
                <a:latin typeface="Tahoma"/>
                <a:ea typeface="Tahoma"/>
                <a:cs typeface="Tahoma"/>
              </a:rPr>
              <a:t> “Programmer” and “Tester” are essentially similar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roles </a:t>
            </a:r>
          </a:p>
          <a:p>
            <a:pPr>
              <a:lnSpc>
                <a:spcPts val="3400"/>
              </a:lnSpc>
            </a:pPr>
            <a:endParaRPr lang="en-US" sz="2812">
              <a:solidFill>
                <a:srgbClr val="000000"/>
              </a:solidFill>
              <a:latin typeface="Tahoma"/>
            </a:endParaRPr>
          </a:p>
        </p:txBody>
      </p:sp>
      <p:sp>
        <p:nvSpPr>
          <p:cNvPr id="8" name="TextBox 7"/>
          <p:cNvSpPr txBox="1"/>
          <p:nvPr/>
        </p:nvSpPr>
        <p:spPr>
          <a:xfrm>
            <a:off x="685800" y="4787900"/>
            <a:ext cx="8260146" cy="1086195"/>
          </a:xfrm>
          <a:prstGeom prst="rect">
            <a:avLst/>
          </a:prstGeom>
          <a:noFill/>
        </p:spPr>
        <p:txBody>
          <a:bodyPr vert="horz" wrap="none" lIns="0" tIns="0" rIns="0" bIns="0" rtlCol="0">
            <a:spAutoFit/>
          </a:bodyPr>
          <a:lstStyle/>
          <a:p>
            <a:pPr>
              <a:lnSpc>
                <a:spcPts val="2900"/>
              </a:lnSpc>
            </a:pPr>
            <a:r>
              <a:rPr lang="en-US" sz="2410" smtClean="0">
                <a:solidFill>
                  <a:srgbClr val="7D0000"/>
                </a:solidFill>
                <a:latin typeface="Wingdings"/>
              </a:rPr>
              <a:t>§</a:t>
            </a:r>
            <a:r>
              <a:rPr lang="en-US" sz="2410" smtClean="0">
                <a:solidFill>
                  <a:srgbClr val="000000"/>
                </a:solidFill>
                <a:latin typeface="Tahoma"/>
              </a:rPr>
              <a:t> programmer creates executable artefacts (programs) from </a:t>
            </a:r>
            <a:br>
              <a:rPr lang="en-US" sz="2410" smtClean="0">
                <a:solidFill>
                  <a:srgbClr val="000000"/>
                </a:solidFill>
                <a:latin typeface="Tahoma"/>
              </a:rPr>
            </a:br>
            <a:r>
              <a:rPr lang="en-US" sz="2410" smtClean="0">
                <a:solidFill>
                  <a:srgbClr val="000000"/>
                </a:solidFill>
                <a:latin typeface="Tahoma"/>
              </a:rPr>
              <a:t>specifications </a:t>
            </a:r>
          </a:p>
          <a:p>
            <a:pPr>
              <a:lnSpc>
                <a:spcPts val="2900"/>
              </a:lnSpc>
            </a:pPr>
            <a:endParaRPr lang="en-US" sz="2410">
              <a:solidFill>
                <a:srgbClr val="000000"/>
              </a:solidFill>
              <a:latin typeface="Tahoma"/>
            </a:endParaRPr>
          </a:p>
        </p:txBody>
      </p:sp>
      <p:sp>
        <p:nvSpPr>
          <p:cNvPr id="9" name="TextBox 8"/>
          <p:cNvSpPr txBox="1"/>
          <p:nvPr/>
        </p:nvSpPr>
        <p:spPr>
          <a:xfrm>
            <a:off x="685800" y="5600700"/>
            <a:ext cx="7458388" cy="1077218"/>
          </a:xfrm>
          <a:prstGeom prst="rect">
            <a:avLst/>
          </a:prstGeom>
          <a:noFill/>
        </p:spPr>
        <p:txBody>
          <a:bodyPr vert="horz" wrap="none" lIns="0" tIns="0" rIns="0" bIns="0" rtlCol="0">
            <a:spAutoFit/>
          </a:bodyPr>
          <a:lstStyle/>
          <a:p>
            <a:pPr>
              <a:lnSpc>
                <a:spcPts val="2800"/>
              </a:lnSpc>
            </a:pPr>
            <a:r>
              <a:rPr lang="en-US" sz="2410" smtClean="0">
                <a:solidFill>
                  <a:srgbClr val="7D0000"/>
                </a:solidFill>
                <a:latin typeface="Wingdings"/>
              </a:rPr>
              <a:t>§</a:t>
            </a:r>
            <a:r>
              <a:rPr lang="en-US" sz="2410" smtClean="0">
                <a:solidFill>
                  <a:srgbClr val="000000"/>
                </a:solidFill>
                <a:latin typeface="Tahoma"/>
              </a:rPr>
              <a:t> tester creates executable artefacts (test suites) from </a:t>
            </a:r>
            <a:br>
              <a:rPr lang="en-US" sz="2410" smtClean="0">
                <a:solidFill>
                  <a:srgbClr val="000000"/>
                </a:solidFill>
                <a:latin typeface="Tahoma"/>
              </a:rPr>
            </a:br>
            <a:r>
              <a:rPr lang="en-US" sz="2410" smtClean="0">
                <a:solidFill>
                  <a:srgbClr val="000000"/>
                </a:solidFill>
                <a:latin typeface="Tahoma"/>
              </a:rPr>
              <a:t>specifications </a:t>
            </a:r>
          </a:p>
          <a:p>
            <a:pPr>
              <a:lnSpc>
                <a:spcPts val="2800"/>
              </a:lnSpc>
            </a:pPr>
            <a:endParaRPr lang="en-US" sz="2410">
              <a:solidFill>
                <a:srgbClr val="000000"/>
              </a:solidFill>
              <a:latin typeface="Tahom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7260.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6507679"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Implementation and Testing </a:t>
            </a:r>
          </a:p>
          <a:p>
            <a:pPr>
              <a:lnSpc>
                <a:spcPts val="4600"/>
              </a:lnSpc>
            </a:pPr>
            <a:endParaRPr lang="en-US"/>
          </a:p>
        </p:txBody>
      </p:sp>
      <p:sp>
        <p:nvSpPr>
          <p:cNvPr id="4" name="TextBox 3"/>
          <p:cNvSpPr txBox="1"/>
          <p:nvPr/>
        </p:nvSpPr>
        <p:spPr>
          <a:xfrm>
            <a:off x="228600" y="1689100"/>
            <a:ext cx="8242834" cy="1461939"/>
          </a:xfrm>
          <a:prstGeom prst="rect">
            <a:avLst/>
          </a:prstGeom>
          <a:noFill/>
        </p:spPr>
        <p:txBody>
          <a:bodyPr vert="horz" wrap="none" lIns="0" tIns="0" rIns="0" bIns="0" rtlCol="0">
            <a:spAutoFit/>
          </a:bodyPr>
          <a:lstStyle/>
          <a:p>
            <a:pPr>
              <a:lnSpc>
                <a:spcPts val="3800"/>
              </a:lnSpc>
            </a:pPr>
            <a:r>
              <a:rPr lang="en-US" smtClean="0">
                <a:latin typeface="Tahoma"/>
                <a:ea typeface="Tahoma"/>
                <a:cs typeface="Tahoma"/>
              </a:rPr>
              <a:t>•</a:t>
            </a:r>
            <a:r>
              <a:rPr lang="en-US" sz="3208" smtClean="0">
                <a:solidFill>
                  <a:srgbClr val="000000"/>
                </a:solidFill>
                <a:latin typeface="Tahoma"/>
                <a:ea typeface="Tahoma"/>
                <a:cs typeface="Tahoma"/>
              </a:rPr>
              <a:t> V-Model: constructive and analytical part of </a:t>
            </a:r>
            <a:br>
              <a:rPr lang="en-US" sz="3208" smtClean="0">
                <a:solidFill>
                  <a:srgbClr val="000000"/>
                </a:solidFill>
                <a:latin typeface="Tahoma"/>
                <a:ea typeface="Tahoma"/>
                <a:cs typeface="Tahoma"/>
              </a:rPr>
            </a:br>
            <a:r>
              <a:rPr lang="en-US" sz="3208" smtClean="0">
                <a:solidFill>
                  <a:srgbClr val="000000"/>
                </a:solidFill>
                <a:latin typeface="Tahoma"/>
                <a:ea typeface="Tahoma"/>
                <a:cs typeface="Tahoma"/>
              </a:rPr>
              <a:t>software life cycle </a:t>
            </a:r>
          </a:p>
          <a:p>
            <a:pPr>
              <a:lnSpc>
                <a:spcPts val="3800"/>
              </a:lnSpc>
            </a:pPr>
            <a:endParaRPr lang="en-US" sz="3208">
              <a:solidFill>
                <a:srgbClr val="000000"/>
              </a:solidFill>
              <a:latin typeface="Tahoma"/>
            </a:endParaRPr>
          </a:p>
        </p:txBody>
      </p:sp>
      <p:sp>
        <p:nvSpPr>
          <p:cNvPr id="5" name="TextBox 4"/>
          <p:cNvSpPr txBox="1"/>
          <p:nvPr/>
        </p:nvSpPr>
        <p:spPr>
          <a:xfrm>
            <a:off x="317500" y="2832100"/>
            <a:ext cx="3024867" cy="1322413"/>
          </a:xfrm>
          <a:prstGeom prst="rect">
            <a:avLst/>
          </a:prstGeom>
          <a:noFill/>
        </p:spPr>
        <p:txBody>
          <a:bodyPr vert="horz" wrap="none" lIns="0" tIns="0" rIns="0" bIns="0" rtlCol="0">
            <a:spAutoFit/>
          </a:bodyPr>
          <a:lstStyle/>
          <a:p>
            <a:pPr marL="0" marR="0" lvl="0" indent="0" defTabSz="914400" eaLnBrk="1" fontAlgn="auto" latinLnBrk="0" hangingPunct="1">
              <a:lnSpc>
                <a:spcPts val="3600"/>
              </a:lnSpc>
              <a:spcBef>
                <a:spcPts val="0"/>
              </a:spcBef>
              <a:spcAft>
                <a:spcPts val="0"/>
              </a:spcAft>
              <a:buClrTx/>
              <a:buSzTx/>
              <a:buNone/>
              <a:tabLst>
                <a:tab pos="63500" algn="l"/>
              </a:tabLst>
              <a:defRPr/>
            </a:pPr>
            <a:r>
              <a:rPr lang="en-US" sz="2008" b="1" smtClean="0">
                <a:solidFill>
                  <a:srgbClr val="000000"/>
                </a:solidFill>
                <a:latin typeface="Tahoma"/>
              </a:rPr>
              <a:t>Requirements Analysis </a:t>
            </a:r>
            <a:br>
              <a:rPr lang="en-US" sz="2008" b="1" smtClean="0">
                <a:solidFill>
                  <a:srgbClr val="000000"/>
                </a:solidFill>
                <a:latin typeface="Tahoma"/>
              </a:rPr>
            </a:br>
            <a:r>
              <a:rPr lang="en-US" sz="2008" b="1" smtClean="0">
                <a:solidFill>
                  <a:srgbClr val="000000"/>
                </a:solidFill>
                <a:latin typeface="Tahoma"/>
              </a:rPr>
              <a:t>	Requirements Testing </a:t>
            </a:r>
          </a:p>
          <a:p>
            <a:pPr marL="0" marR="0" lvl="0" indent="0" defTabSz="914400" eaLnBrk="1" fontAlgn="auto" latinLnBrk="0" hangingPunct="1">
              <a:lnSpc>
                <a:spcPts val="3600"/>
              </a:lnSpc>
              <a:spcBef>
                <a:spcPts val="0"/>
              </a:spcBef>
              <a:spcAft>
                <a:spcPts val="0"/>
              </a:spcAft>
              <a:buClrTx/>
              <a:buSzTx/>
              <a:buNone/>
              <a:tabLst>
                <a:tab pos="63500" algn="l"/>
              </a:tabLst>
              <a:defRPr/>
            </a:pPr>
            <a:endParaRPr lang="en-US" sz="2008" b="1">
              <a:solidFill>
                <a:srgbClr val="000000"/>
              </a:solidFill>
              <a:latin typeface="Tahoma"/>
            </a:endParaRPr>
          </a:p>
        </p:txBody>
      </p:sp>
      <p:sp>
        <p:nvSpPr>
          <p:cNvPr id="6" name="TextBox 5"/>
          <p:cNvSpPr txBox="1"/>
          <p:nvPr/>
        </p:nvSpPr>
        <p:spPr>
          <a:xfrm>
            <a:off x="1066800" y="3848100"/>
            <a:ext cx="2635337" cy="1322413"/>
          </a:xfrm>
          <a:prstGeom prst="rect">
            <a:avLst/>
          </a:prstGeom>
          <a:noFill/>
        </p:spPr>
        <p:txBody>
          <a:bodyPr vert="horz" wrap="none" lIns="0" tIns="0" rIns="0" bIns="0" rtlCol="0">
            <a:spAutoFit/>
          </a:bodyPr>
          <a:lstStyle/>
          <a:p>
            <a:pPr marL="0" marR="0" lvl="0" indent="0" defTabSz="914400" eaLnBrk="1" fontAlgn="auto" latinLnBrk="0" hangingPunct="1">
              <a:lnSpc>
                <a:spcPts val="3600"/>
              </a:lnSpc>
              <a:spcBef>
                <a:spcPts val="0"/>
              </a:spcBef>
              <a:spcAft>
                <a:spcPts val="0"/>
              </a:spcAft>
              <a:buClrTx/>
              <a:buSzTx/>
              <a:buNone/>
              <a:tabLst>
                <a:tab pos="76200" algn="l"/>
              </a:tabLst>
              <a:defRPr/>
            </a:pPr>
            <a:r>
              <a:rPr lang="en-US" sz="2008" b="1" smtClean="0">
                <a:solidFill>
                  <a:srgbClr val="000000"/>
                </a:solidFill>
                <a:latin typeface="Tahoma"/>
              </a:rPr>
              <a:t>Architecture Design </a:t>
            </a:r>
            <a:br>
              <a:rPr lang="en-US" sz="2008" b="1" smtClean="0">
                <a:solidFill>
                  <a:srgbClr val="000000"/>
                </a:solidFill>
                <a:latin typeface="Tahoma"/>
              </a:rPr>
            </a:br>
            <a:r>
              <a:rPr lang="en-US" sz="2008" b="1" smtClean="0">
                <a:solidFill>
                  <a:srgbClr val="000000"/>
                </a:solidFill>
                <a:latin typeface="Tahoma"/>
              </a:rPr>
              <a:t>	Design Testing </a:t>
            </a:r>
          </a:p>
          <a:p>
            <a:pPr marL="0" marR="0" lvl="0" indent="0" defTabSz="914400" eaLnBrk="1" fontAlgn="auto" latinLnBrk="0" hangingPunct="1">
              <a:lnSpc>
                <a:spcPts val="3600"/>
              </a:lnSpc>
              <a:spcBef>
                <a:spcPts val="0"/>
              </a:spcBef>
              <a:spcAft>
                <a:spcPts val="0"/>
              </a:spcAft>
              <a:buClrTx/>
              <a:buSzTx/>
              <a:buNone/>
              <a:tabLst>
                <a:tab pos="76200" algn="l"/>
              </a:tabLst>
              <a:defRPr/>
            </a:pPr>
            <a:endParaRPr lang="en-US" sz="2008" b="1">
              <a:solidFill>
                <a:srgbClr val="000000"/>
              </a:solidFill>
              <a:latin typeface="Tahoma"/>
            </a:endParaRPr>
          </a:p>
        </p:txBody>
      </p:sp>
      <p:sp>
        <p:nvSpPr>
          <p:cNvPr id="7" name="TextBox 6"/>
          <p:cNvSpPr txBox="1"/>
          <p:nvPr/>
        </p:nvSpPr>
        <p:spPr>
          <a:xfrm>
            <a:off x="2019300" y="4851400"/>
            <a:ext cx="2096408" cy="1322413"/>
          </a:xfrm>
          <a:prstGeom prst="rect">
            <a:avLst/>
          </a:prstGeom>
          <a:noFill/>
        </p:spPr>
        <p:txBody>
          <a:bodyPr vert="horz" wrap="none" lIns="0" tIns="0" rIns="0" bIns="0" rtlCol="0">
            <a:spAutoFit/>
          </a:bodyPr>
          <a:lstStyle/>
          <a:p>
            <a:pPr indent="115824">
              <a:lnSpc>
                <a:spcPts val="3600"/>
              </a:lnSpc>
            </a:pPr>
            <a:r>
              <a:rPr lang="en-US" sz="2008" b="1" smtClean="0">
                <a:solidFill>
                  <a:srgbClr val="000000"/>
                </a:solidFill>
                <a:latin typeface="Tahoma"/>
              </a:rPr>
              <a:t>Module Design </a:t>
            </a:r>
            <a:br>
              <a:rPr lang="en-US" sz="2008" b="1" smtClean="0">
                <a:solidFill>
                  <a:srgbClr val="000000"/>
                </a:solidFill>
                <a:latin typeface="Tahoma"/>
              </a:rPr>
            </a:br>
            <a:r>
              <a:rPr lang="en-US" sz="2008" b="1" smtClean="0">
                <a:solidFill>
                  <a:srgbClr val="000000"/>
                </a:solidFill>
                <a:latin typeface="Tahoma"/>
              </a:rPr>
              <a:t>Module Testing </a:t>
            </a:r>
          </a:p>
          <a:p>
            <a:pPr indent="115824">
              <a:lnSpc>
                <a:spcPts val="3600"/>
              </a:lnSpc>
            </a:pPr>
            <a:endParaRPr lang="en-US" sz="2008" b="1">
              <a:solidFill>
                <a:srgbClr val="000000"/>
              </a:solidFill>
              <a:latin typeface="Tahoma"/>
            </a:endParaRPr>
          </a:p>
        </p:txBody>
      </p:sp>
      <p:sp>
        <p:nvSpPr>
          <p:cNvPr id="8" name="TextBox 7"/>
          <p:cNvSpPr txBox="1"/>
          <p:nvPr/>
        </p:nvSpPr>
        <p:spPr>
          <a:xfrm>
            <a:off x="5511800" y="2794000"/>
            <a:ext cx="2954976" cy="1976438"/>
          </a:xfrm>
          <a:prstGeom prst="rect">
            <a:avLst/>
          </a:prstGeom>
          <a:noFill/>
        </p:spPr>
        <p:txBody>
          <a:bodyPr vert="horz" wrap="none" lIns="0" tIns="0" rIns="0" bIns="0" rtlCol="0">
            <a:spAutoFit/>
          </a:bodyPr>
          <a:lstStyle/>
          <a:p>
            <a:pPr marL="0" marR="0" lvl="0" indent="289560" defTabSz="914400" eaLnBrk="1" fontAlgn="auto" latinLnBrk="0" hangingPunct="1">
              <a:lnSpc>
                <a:spcPts val="4000"/>
              </a:lnSpc>
              <a:spcBef>
                <a:spcPts val="0"/>
              </a:spcBef>
              <a:spcAft>
                <a:spcPts val="0"/>
              </a:spcAft>
              <a:buClrTx/>
              <a:buSzTx/>
              <a:buNone/>
              <a:tabLst>
                <a:tab pos="355600" algn="l"/>
              </a:tabLst>
              <a:defRPr/>
            </a:pPr>
            <a:r>
              <a:rPr lang="en-US" sz="2008" b="1" smtClean="0">
                <a:solidFill>
                  <a:srgbClr val="000000"/>
                </a:solidFill>
                <a:latin typeface="Tahoma"/>
              </a:rPr>
              <a:t>System Deployment </a:t>
            </a:r>
            <a:br>
              <a:rPr lang="en-US" sz="2008" b="1" smtClean="0">
                <a:solidFill>
                  <a:srgbClr val="000000"/>
                </a:solidFill>
                <a:latin typeface="Tahoma"/>
              </a:rPr>
            </a:br>
            <a:r>
              <a:rPr lang="en-US" sz="2008" b="1" smtClean="0">
                <a:solidFill>
                  <a:srgbClr val="000000"/>
                </a:solidFill>
                <a:latin typeface="Tahoma"/>
              </a:rPr>
              <a:t>	Acceptance Testing </a:t>
            </a:r>
            <a:br>
              <a:rPr lang="en-US" sz="2008" b="1" smtClean="0">
                <a:solidFill>
                  <a:srgbClr val="000000"/>
                </a:solidFill>
                <a:latin typeface="Tahoma"/>
              </a:rPr>
            </a:br>
            <a:r>
              <a:rPr lang="en-US" sz="2008" b="1" smtClean="0">
                <a:solidFill>
                  <a:srgbClr val="000000"/>
                </a:solidFill>
                <a:latin typeface="Tahoma"/>
              </a:rPr>
              <a:t>System Integration </a:t>
            </a:r>
          </a:p>
          <a:p>
            <a:pPr marL="0" marR="0" lvl="0" indent="289560" defTabSz="914400" eaLnBrk="1" fontAlgn="auto" latinLnBrk="0" hangingPunct="1">
              <a:lnSpc>
                <a:spcPts val="4000"/>
              </a:lnSpc>
              <a:spcBef>
                <a:spcPts val="0"/>
              </a:spcBef>
              <a:spcAft>
                <a:spcPts val="0"/>
              </a:spcAft>
              <a:buClrTx/>
              <a:buSzTx/>
              <a:buNone/>
              <a:tabLst>
                <a:tab pos="355600" algn="l"/>
              </a:tabLst>
              <a:defRPr/>
            </a:pPr>
            <a:endParaRPr lang="en-US" sz="2008" b="1">
              <a:solidFill>
                <a:srgbClr val="000000"/>
              </a:solidFill>
              <a:latin typeface="Tahoma"/>
            </a:endParaRPr>
          </a:p>
        </p:txBody>
      </p:sp>
      <p:sp>
        <p:nvSpPr>
          <p:cNvPr id="9" name="TextBox 8"/>
          <p:cNvSpPr txBox="1"/>
          <p:nvPr/>
        </p:nvSpPr>
        <p:spPr>
          <a:xfrm>
            <a:off x="4648200" y="4267200"/>
            <a:ext cx="2997295" cy="1463478"/>
          </a:xfrm>
          <a:prstGeom prst="rect">
            <a:avLst/>
          </a:prstGeom>
          <a:noFill/>
        </p:spPr>
        <p:txBody>
          <a:bodyPr vert="horz" wrap="none" lIns="0" tIns="0" rIns="0" bIns="0" rtlCol="0">
            <a:spAutoFit/>
          </a:bodyPr>
          <a:lstStyle/>
          <a:p>
            <a:pPr indent="934974">
              <a:lnSpc>
                <a:spcPts val="4000"/>
              </a:lnSpc>
            </a:pPr>
            <a:r>
              <a:rPr lang="en-US" sz="2008" b="1" smtClean="0">
                <a:solidFill>
                  <a:srgbClr val="000000"/>
                </a:solidFill>
                <a:latin typeface="Tahoma"/>
              </a:rPr>
              <a:t>System Testing </a:t>
            </a:r>
            <a:br>
              <a:rPr lang="en-US" sz="2008" b="1" smtClean="0">
                <a:solidFill>
                  <a:srgbClr val="000000"/>
                </a:solidFill>
                <a:latin typeface="Tahoma"/>
              </a:rPr>
            </a:br>
            <a:r>
              <a:rPr lang="en-US" sz="2008" b="1" smtClean="0">
                <a:solidFill>
                  <a:srgbClr val="000000"/>
                </a:solidFill>
                <a:latin typeface="Tahoma"/>
              </a:rPr>
              <a:t>Module Integration </a:t>
            </a:r>
          </a:p>
          <a:p>
            <a:pPr indent="934974">
              <a:lnSpc>
                <a:spcPts val="4000"/>
              </a:lnSpc>
            </a:pPr>
            <a:endParaRPr lang="en-US" sz="2008" b="1">
              <a:solidFill>
                <a:srgbClr val="000000"/>
              </a:solidFill>
              <a:latin typeface="Tahoma"/>
            </a:endParaRPr>
          </a:p>
        </p:txBody>
      </p:sp>
      <p:sp>
        <p:nvSpPr>
          <p:cNvPr id="10" name="TextBox 9"/>
          <p:cNvSpPr txBox="1"/>
          <p:nvPr/>
        </p:nvSpPr>
        <p:spPr>
          <a:xfrm>
            <a:off x="4724400" y="5448300"/>
            <a:ext cx="2590453" cy="577081"/>
          </a:xfrm>
          <a:prstGeom prst="rect">
            <a:avLst/>
          </a:prstGeom>
          <a:noFill/>
        </p:spPr>
        <p:txBody>
          <a:bodyPr vert="horz" wrap="none" lIns="0" tIns="0" rIns="0" bIns="0" rtlCol="0">
            <a:spAutoFit/>
          </a:bodyPr>
          <a:lstStyle/>
          <a:p>
            <a:pPr>
              <a:lnSpc>
                <a:spcPts val="2300"/>
              </a:lnSpc>
            </a:pPr>
            <a:r>
              <a:rPr lang="en-US" sz="2008" b="1" smtClean="0">
                <a:solidFill>
                  <a:srgbClr val="000000"/>
                </a:solidFill>
                <a:latin typeface="Tahoma"/>
              </a:rPr>
              <a:t>Integration Testing </a:t>
            </a:r>
          </a:p>
          <a:p>
            <a:pPr>
              <a:lnSpc>
                <a:spcPts val="2300"/>
              </a:lnSpc>
            </a:pPr>
            <a:endParaRPr lang="en-US"/>
          </a:p>
        </p:txBody>
      </p:sp>
      <p:sp>
        <p:nvSpPr>
          <p:cNvPr id="11" name="TextBox 10"/>
          <p:cNvSpPr txBox="1"/>
          <p:nvPr/>
        </p:nvSpPr>
        <p:spPr>
          <a:xfrm>
            <a:off x="2781300" y="5867400"/>
            <a:ext cx="4021935" cy="1322413"/>
          </a:xfrm>
          <a:prstGeom prst="rect">
            <a:avLst/>
          </a:prstGeom>
          <a:noFill/>
        </p:spPr>
        <p:txBody>
          <a:bodyPr vert="horz" wrap="none" lIns="0" tIns="0" rIns="0" bIns="0" rtlCol="0">
            <a:spAutoFit/>
          </a:bodyPr>
          <a:lstStyle/>
          <a:p>
            <a:pPr marL="0" marR="0" lvl="0" defTabSz="914400" eaLnBrk="1" fontAlgn="auto" latinLnBrk="0" hangingPunct="1">
              <a:lnSpc>
                <a:spcPts val="3600"/>
              </a:lnSpc>
              <a:spcBef>
                <a:spcPts val="0"/>
              </a:spcBef>
              <a:spcAft>
                <a:spcPts val="0"/>
              </a:spcAft>
              <a:buClrTx/>
              <a:buSzTx/>
              <a:buNone/>
              <a:tabLst>
                <a:tab pos="863600" algn="l"/>
              </a:tabLst>
              <a:defRPr/>
            </a:pPr>
            <a:r>
              <a:rPr lang="en-US" sz="2008" b="1" smtClean="0">
                <a:solidFill>
                  <a:srgbClr val="000000"/>
                </a:solidFill>
                <a:latin typeface="Tahoma"/>
              </a:rPr>
              <a:t>Unit Design &amp; Implementation </a:t>
            </a:r>
            <a:br>
              <a:rPr lang="en-US" sz="2008" b="1" smtClean="0">
                <a:solidFill>
                  <a:srgbClr val="000000"/>
                </a:solidFill>
                <a:latin typeface="Tahoma"/>
              </a:rPr>
            </a:br>
            <a:r>
              <a:rPr lang="en-US" sz="2008" b="1" smtClean="0">
                <a:solidFill>
                  <a:srgbClr val="000000"/>
                </a:solidFill>
                <a:latin typeface="Tahoma"/>
              </a:rPr>
              <a:t>	Unit Testing </a:t>
            </a:r>
          </a:p>
          <a:p>
            <a:pPr marL="0" marR="0" lvl="0" indent="0" defTabSz="914400" eaLnBrk="1" fontAlgn="auto" latinLnBrk="0" hangingPunct="1">
              <a:lnSpc>
                <a:spcPts val="3600"/>
              </a:lnSpc>
              <a:spcBef>
                <a:spcPts val="0"/>
              </a:spcBef>
              <a:spcAft>
                <a:spcPts val="0"/>
              </a:spcAft>
              <a:buClrTx/>
              <a:buSzTx/>
              <a:buNone/>
              <a:tabLst>
                <a:tab pos="863600" algn="l"/>
              </a:tabLst>
              <a:defRPr/>
            </a:pPr>
            <a:endParaRPr lang="en-US" sz="2008" b="1">
              <a:solidFill>
                <a:srgbClr val="000000"/>
              </a:solidFill>
              <a:latin typeface="Tahom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13470" t="15538" r="16447" b="9462"/>
          <a:stretch>
            <a:fillRect/>
          </a:stretch>
        </p:blipFill>
        <p:spPr bwMode="auto">
          <a:xfrm>
            <a:off x="253294" y="1060450"/>
            <a:ext cx="8358717"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75EA.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6278770"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Classification of Testing (1) </a:t>
            </a:r>
          </a:p>
          <a:p>
            <a:pPr>
              <a:lnSpc>
                <a:spcPts val="4600"/>
              </a:lnSpc>
            </a:pPr>
            <a:endParaRPr lang="en-US"/>
          </a:p>
        </p:txBody>
      </p:sp>
      <p:sp>
        <p:nvSpPr>
          <p:cNvPr id="4" name="TextBox 3"/>
          <p:cNvSpPr txBox="1"/>
          <p:nvPr/>
        </p:nvSpPr>
        <p:spPr>
          <a:xfrm>
            <a:off x="228600" y="1701800"/>
            <a:ext cx="6988901"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According to system life-cycle or structure </a:t>
            </a:r>
          </a:p>
          <a:p>
            <a:pPr>
              <a:lnSpc>
                <a:spcPts val="3200"/>
              </a:lnSpc>
            </a:pPr>
            <a:endParaRPr lang="en-US"/>
          </a:p>
        </p:txBody>
      </p:sp>
      <p:sp>
        <p:nvSpPr>
          <p:cNvPr id="5" name="TextBox 4"/>
          <p:cNvSpPr txBox="1"/>
          <p:nvPr/>
        </p:nvSpPr>
        <p:spPr>
          <a:xfrm>
            <a:off x="685800" y="2197100"/>
            <a:ext cx="8206734"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analysis, design, implementation, integration, deployment </a:t>
            </a:r>
          </a:p>
          <a:p>
            <a:pPr>
              <a:lnSpc>
                <a:spcPts val="2700"/>
              </a:lnSpc>
            </a:pPr>
            <a:endParaRPr lang="en-US" sz="2410">
              <a:solidFill>
                <a:srgbClr val="7D0000"/>
              </a:solidFill>
              <a:latin typeface="Wingdings"/>
            </a:endParaRPr>
          </a:p>
        </p:txBody>
      </p:sp>
      <p:sp>
        <p:nvSpPr>
          <p:cNvPr id="6" name="TextBox 5"/>
          <p:cNvSpPr txBox="1"/>
          <p:nvPr/>
        </p:nvSpPr>
        <p:spPr>
          <a:xfrm>
            <a:off x="685800" y="2641600"/>
            <a:ext cx="5603072"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module/unit, component, system, user </a:t>
            </a:r>
          </a:p>
          <a:p>
            <a:pPr>
              <a:lnSpc>
                <a:spcPts val="2700"/>
              </a:lnSpc>
            </a:pPr>
            <a:endParaRPr lang="en-US" sz="2410">
              <a:solidFill>
                <a:srgbClr val="7D0000"/>
              </a:solidFill>
              <a:latin typeface="Wingdings"/>
            </a:endParaRPr>
          </a:p>
        </p:txBody>
      </p:sp>
      <p:sp>
        <p:nvSpPr>
          <p:cNvPr id="7" name="TextBox 6"/>
          <p:cNvSpPr txBox="1"/>
          <p:nvPr/>
        </p:nvSpPr>
        <p:spPr>
          <a:xfrm>
            <a:off x="228600" y="3098800"/>
            <a:ext cx="4362220"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According to class of SUT </a:t>
            </a:r>
          </a:p>
          <a:p>
            <a:pPr>
              <a:lnSpc>
                <a:spcPts val="3200"/>
              </a:lnSpc>
            </a:pPr>
            <a:endParaRPr lang="en-US"/>
          </a:p>
        </p:txBody>
      </p:sp>
      <p:sp>
        <p:nvSpPr>
          <p:cNvPr id="8" name="TextBox 7"/>
          <p:cNvSpPr txBox="1"/>
          <p:nvPr/>
        </p:nvSpPr>
        <p:spPr>
          <a:xfrm>
            <a:off x="685800" y="3568700"/>
            <a:ext cx="8102731" cy="1086195"/>
          </a:xfrm>
          <a:prstGeom prst="rect">
            <a:avLst/>
          </a:prstGeom>
          <a:noFill/>
        </p:spPr>
        <p:txBody>
          <a:bodyPr vert="horz" wrap="none" lIns="0" tIns="0" rIns="0" bIns="0" rtlCol="0">
            <a:spAutoFit/>
          </a:bodyPr>
          <a:lstStyle/>
          <a:p>
            <a:pPr>
              <a:lnSpc>
                <a:spcPts val="2900"/>
              </a:lnSpc>
            </a:pPr>
            <a:r>
              <a:rPr lang="en-US" sz="2410" smtClean="0">
                <a:solidFill>
                  <a:srgbClr val="7D0000"/>
                </a:solidFill>
                <a:latin typeface="Wingdings"/>
              </a:rPr>
              <a:t>§</a:t>
            </a:r>
            <a:r>
              <a:rPr lang="en-US" sz="2410" smtClean="0">
                <a:solidFill>
                  <a:srgbClr val="000000"/>
                </a:solidFill>
                <a:latin typeface="Tahoma"/>
              </a:rPr>
              <a:t> operating system, middleware, driver, library, application, </a:t>
            </a:r>
            <a:br>
              <a:rPr lang="en-US" sz="2410" smtClean="0">
                <a:solidFill>
                  <a:srgbClr val="000000"/>
                </a:solidFill>
                <a:latin typeface="Tahoma"/>
              </a:rPr>
            </a:br>
            <a:r>
              <a:rPr lang="en-US" sz="2410" smtClean="0">
                <a:solidFill>
                  <a:srgbClr val="000000"/>
                </a:solidFill>
                <a:latin typeface="Tahoma"/>
              </a:rPr>
              <a:t>GUI, web-service, embedded software, ... </a:t>
            </a:r>
          </a:p>
          <a:p>
            <a:pPr>
              <a:lnSpc>
                <a:spcPts val="2900"/>
              </a:lnSpc>
            </a:pPr>
            <a:endParaRPr lang="en-US" sz="2410">
              <a:solidFill>
                <a:srgbClr val="000000"/>
              </a:solidFill>
              <a:latin typeface="Tahoma"/>
            </a:endParaRPr>
          </a:p>
        </p:txBody>
      </p:sp>
      <p:sp>
        <p:nvSpPr>
          <p:cNvPr id="9" name="TextBox 8"/>
          <p:cNvSpPr txBox="1"/>
          <p:nvPr/>
        </p:nvSpPr>
        <p:spPr>
          <a:xfrm>
            <a:off x="228600" y="4406900"/>
            <a:ext cx="8579721"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According to testing method / test selection method </a:t>
            </a:r>
          </a:p>
          <a:p>
            <a:pPr>
              <a:lnSpc>
                <a:spcPts val="3200"/>
              </a:lnSpc>
            </a:pPr>
            <a:endParaRPr lang="en-US"/>
          </a:p>
        </p:txBody>
      </p:sp>
      <p:sp>
        <p:nvSpPr>
          <p:cNvPr id="10" name="TextBox 9"/>
          <p:cNvSpPr txBox="1"/>
          <p:nvPr/>
        </p:nvSpPr>
        <p:spPr>
          <a:xfrm>
            <a:off x="685800" y="4889500"/>
            <a:ext cx="8232831" cy="1086195"/>
          </a:xfrm>
          <a:prstGeom prst="rect">
            <a:avLst/>
          </a:prstGeom>
          <a:noFill/>
        </p:spPr>
        <p:txBody>
          <a:bodyPr vert="horz" wrap="none" lIns="0" tIns="0" rIns="0" bIns="0" rtlCol="0">
            <a:spAutoFit/>
          </a:bodyPr>
          <a:lstStyle/>
          <a:p>
            <a:pPr>
              <a:lnSpc>
                <a:spcPts val="2900"/>
              </a:lnSpc>
            </a:pPr>
            <a:r>
              <a:rPr lang="en-US" sz="2410" smtClean="0">
                <a:solidFill>
                  <a:srgbClr val="7D0000"/>
                </a:solidFill>
                <a:latin typeface="Wingdings"/>
              </a:rPr>
              <a:t>§</a:t>
            </a:r>
            <a:r>
              <a:rPr lang="en-US" sz="2410" smtClean="0">
                <a:solidFill>
                  <a:srgbClr val="000000"/>
                </a:solidFill>
                <a:latin typeface="Tahoma"/>
              </a:rPr>
              <a:t> static or dynamic, structural or functional, control- or data </a:t>
            </a:r>
            <a:br>
              <a:rPr lang="en-US" sz="2410" smtClean="0">
                <a:solidFill>
                  <a:srgbClr val="000000"/>
                </a:solidFill>
                <a:latin typeface="Tahoma"/>
              </a:rPr>
            </a:br>
            <a:r>
              <a:rPr lang="en-US" sz="2410" smtClean="0">
                <a:solidFill>
                  <a:srgbClr val="000000"/>
                </a:solidFill>
                <a:latin typeface="Tahoma"/>
              </a:rPr>
              <a:t>oriented, single or regression test, ... </a:t>
            </a:r>
          </a:p>
          <a:p>
            <a:pPr>
              <a:lnSpc>
                <a:spcPts val="2900"/>
              </a:lnSpc>
            </a:pPr>
            <a:endParaRPr lang="en-US" sz="2410">
              <a:solidFill>
                <a:srgbClr val="000000"/>
              </a:solidFill>
              <a:latin typeface="Tahom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7781.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6278770"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Classification of Testing (2) </a:t>
            </a:r>
          </a:p>
          <a:p>
            <a:pPr>
              <a:lnSpc>
                <a:spcPts val="4600"/>
              </a:lnSpc>
            </a:pPr>
            <a:endParaRPr lang="en-US"/>
          </a:p>
        </p:txBody>
      </p:sp>
      <p:sp>
        <p:nvSpPr>
          <p:cNvPr id="4" name="TextBox 3"/>
          <p:cNvSpPr txBox="1"/>
          <p:nvPr/>
        </p:nvSpPr>
        <p:spPr>
          <a:xfrm>
            <a:off x="228600" y="1663700"/>
            <a:ext cx="6845657"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According to testing purpose or objective </a:t>
            </a:r>
          </a:p>
          <a:p>
            <a:pPr>
              <a:lnSpc>
                <a:spcPts val="3200"/>
              </a:lnSpc>
            </a:pPr>
            <a:endParaRPr lang="en-US"/>
          </a:p>
        </p:txBody>
      </p:sp>
      <p:sp>
        <p:nvSpPr>
          <p:cNvPr id="5" name="TextBox 4"/>
          <p:cNvSpPr txBox="1"/>
          <p:nvPr/>
        </p:nvSpPr>
        <p:spPr>
          <a:xfrm>
            <a:off x="685800" y="2146300"/>
            <a:ext cx="8349145" cy="1000274"/>
          </a:xfrm>
          <a:prstGeom prst="rect">
            <a:avLst/>
          </a:prstGeom>
          <a:noFill/>
        </p:spPr>
        <p:txBody>
          <a:bodyPr vert="horz" wrap="none" lIns="0" tIns="0" rIns="0" bIns="0" rtlCol="0">
            <a:spAutoFit/>
          </a:bodyPr>
          <a:lstStyle/>
          <a:p>
            <a:pPr>
              <a:lnSpc>
                <a:spcPts val="2600"/>
              </a:lnSpc>
            </a:pPr>
            <a:r>
              <a:rPr lang="en-US" sz="2410" smtClean="0">
                <a:solidFill>
                  <a:srgbClr val="7D0000"/>
                </a:solidFill>
                <a:latin typeface="Wingdings"/>
              </a:rPr>
              <a:t>§</a:t>
            </a:r>
            <a:r>
              <a:rPr lang="en-US" sz="2410" smtClean="0">
                <a:solidFill>
                  <a:srgbClr val="000000"/>
                </a:solidFill>
                <a:latin typeface="Tahoma"/>
              </a:rPr>
              <a:t> functional testing, acceptance test, usability test, load test, </a:t>
            </a:r>
            <a:br>
              <a:rPr lang="en-US" sz="2410" smtClean="0">
                <a:solidFill>
                  <a:srgbClr val="000000"/>
                </a:solidFill>
                <a:latin typeface="Tahoma"/>
              </a:rPr>
            </a:br>
            <a:r>
              <a:rPr lang="en-US" sz="2410" smtClean="0">
                <a:solidFill>
                  <a:srgbClr val="000000"/>
                </a:solidFill>
                <a:latin typeface="Tahoma"/>
              </a:rPr>
              <a:t>interoperability test, safety test, </a:t>
            </a:r>
            <a:r>
              <a:rPr lang="en-US" sz="2410" smtClean="0">
                <a:solidFill>
                  <a:srgbClr val="000000"/>
                </a:solidFill>
                <a:latin typeface="Tahoma"/>
                <a:ea typeface="Tahoma"/>
                <a:cs typeface="Tahoma"/>
              </a:rPr>
              <a:t>… </a:t>
            </a:r>
          </a:p>
          <a:p>
            <a:pPr>
              <a:lnSpc>
                <a:spcPts val="2600"/>
              </a:lnSpc>
            </a:pPr>
            <a:endParaRPr lang="en-US" sz="2410">
              <a:solidFill>
                <a:srgbClr val="000000"/>
              </a:solidFill>
              <a:latin typeface="Tahoma"/>
            </a:endParaRPr>
          </a:p>
        </p:txBody>
      </p:sp>
      <p:sp>
        <p:nvSpPr>
          <p:cNvPr id="6" name="TextBox 5"/>
          <p:cNvSpPr txBox="1"/>
          <p:nvPr/>
        </p:nvSpPr>
        <p:spPr>
          <a:xfrm>
            <a:off x="228600" y="2882900"/>
            <a:ext cx="8474949" cy="1192634"/>
          </a:xfrm>
          <a:prstGeom prst="rect">
            <a:avLst/>
          </a:prstGeom>
          <a:noFill/>
        </p:spPr>
        <p:txBody>
          <a:bodyPr vert="horz" wrap="none" lIns="0" tIns="0" rIns="0" bIns="0" rtlCol="0">
            <a:spAutoFit/>
          </a:bodyPr>
          <a:lstStyle/>
          <a:p>
            <a:pPr>
              <a:lnSpc>
                <a:spcPts val="3100"/>
              </a:lnSpc>
            </a:pPr>
            <a:r>
              <a:rPr lang="en-US" smtClean="0">
                <a:latin typeface="Tahoma"/>
                <a:ea typeface="Tahoma"/>
                <a:cs typeface="Tahoma"/>
              </a:rPr>
              <a:t>•</a:t>
            </a:r>
            <a:r>
              <a:rPr lang="en-US" sz="2812" smtClean="0">
                <a:solidFill>
                  <a:srgbClr val="000000"/>
                </a:solidFill>
                <a:latin typeface="Tahoma"/>
                <a:ea typeface="Tahoma"/>
                <a:cs typeface="Tahoma"/>
              </a:rPr>
              <a:t> According to available information and specification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method </a:t>
            </a:r>
          </a:p>
          <a:p>
            <a:pPr>
              <a:lnSpc>
                <a:spcPts val="3100"/>
              </a:lnSpc>
            </a:pPr>
            <a:endParaRPr lang="en-US" sz="2812">
              <a:solidFill>
                <a:srgbClr val="000000"/>
              </a:solidFill>
              <a:latin typeface="Tahoma"/>
            </a:endParaRPr>
          </a:p>
        </p:txBody>
      </p:sp>
      <p:sp>
        <p:nvSpPr>
          <p:cNvPr id="7" name="TextBox 6"/>
          <p:cNvSpPr txBox="1"/>
          <p:nvPr/>
        </p:nvSpPr>
        <p:spPr>
          <a:xfrm>
            <a:off x="685800" y="3708400"/>
            <a:ext cx="4667688"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Black-Box, White-Box, Grey-Box </a:t>
            </a:r>
          </a:p>
          <a:p>
            <a:pPr>
              <a:lnSpc>
                <a:spcPts val="2700"/>
              </a:lnSpc>
            </a:pPr>
            <a:endParaRPr lang="en-US" sz="2410">
              <a:solidFill>
                <a:srgbClr val="7D0000"/>
              </a:solidFill>
              <a:latin typeface="Wingdings"/>
            </a:endParaRPr>
          </a:p>
        </p:txBody>
      </p:sp>
      <p:sp>
        <p:nvSpPr>
          <p:cNvPr id="8" name="TextBox 7"/>
          <p:cNvSpPr txBox="1"/>
          <p:nvPr/>
        </p:nvSpPr>
        <p:spPr>
          <a:xfrm>
            <a:off x="685800" y="4140200"/>
            <a:ext cx="7644080" cy="961802"/>
          </a:xfrm>
          <a:prstGeom prst="rect">
            <a:avLst/>
          </a:prstGeom>
          <a:noFill/>
        </p:spPr>
        <p:txBody>
          <a:bodyPr vert="horz" wrap="none" lIns="0" tIns="0" rIns="0" bIns="0" rtlCol="0">
            <a:spAutoFit/>
          </a:bodyPr>
          <a:lstStyle/>
          <a:p>
            <a:pPr>
              <a:lnSpc>
                <a:spcPts val="2500"/>
              </a:lnSpc>
            </a:pPr>
            <a:r>
              <a:rPr lang="en-US" sz="2410" smtClean="0">
                <a:solidFill>
                  <a:srgbClr val="7D0000"/>
                </a:solidFill>
                <a:latin typeface="Wingdings"/>
              </a:rPr>
              <a:t>§</a:t>
            </a:r>
            <a:r>
              <a:rPr lang="en-US" sz="2410" smtClean="0">
                <a:solidFill>
                  <a:srgbClr val="000000"/>
                </a:solidFill>
                <a:latin typeface="Tahoma"/>
              </a:rPr>
              <a:t> UML-/model based, contract/requirement based, style </a:t>
            </a:r>
            <a:br>
              <a:rPr lang="en-US" sz="2410" smtClean="0">
                <a:solidFill>
                  <a:srgbClr val="000000"/>
                </a:solidFill>
                <a:latin typeface="Tahoma"/>
              </a:rPr>
            </a:br>
            <a:r>
              <a:rPr lang="en-US" sz="2410" smtClean="0">
                <a:solidFill>
                  <a:srgbClr val="000000"/>
                </a:solidFill>
                <a:latin typeface="Tahoma"/>
              </a:rPr>
              <a:t>guide based, formal specifications, </a:t>
            </a:r>
            <a:r>
              <a:rPr lang="en-US" sz="2410" smtClean="0">
                <a:solidFill>
                  <a:srgbClr val="000000"/>
                </a:solidFill>
                <a:latin typeface="Tahoma"/>
                <a:ea typeface="Tahoma"/>
                <a:cs typeface="Tahoma"/>
              </a:rPr>
              <a:t>… </a:t>
            </a:r>
          </a:p>
          <a:p>
            <a:pPr>
              <a:lnSpc>
                <a:spcPts val="2500"/>
              </a:lnSpc>
            </a:pPr>
            <a:endParaRPr lang="en-US" sz="2410">
              <a:solidFill>
                <a:srgbClr val="000000"/>
              </a:solidFill>
              <a:latin typeface="Tahoma"/>
            </a:endParaRPr>
          </a:p>
        </p:txBody>
      </p:sp>
      <p:sp>
        <p:nvSpPr>
          <p:cNvPr id="9" name="TextBox 8"/>
          <p:cNvSpPr txBox="1"/>
          <p:nvPr/>
        </p:nvSpPr>
        <p:spPr>
          <a:xfrm>
            <a:off x="228600" y="4851400"/>
            <a:ext cx="8040984"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According to tool use and degree of automation: </a:t>
            </a:r>
          </a:p>
          <a:p>
            <a:pPr>
              <a:lnSpc>
                <a:spcPts val="3200"/>
              </a:lnSpc>
            </a:pPr>
            <a:endParaRPr lang="en-US"/>
          </a:p>
        </p:txBody>
      </p:sp>
      <p:sp>
        <p:nvSpPr>
          <p:cNvPr id="10" name="TextBox 9"/>
          <p:cNvSpPr txBox="1"/>
          <p:nvPr/>
        </p:nvSpPr>
        <p:spPr>
          <a:xfrm>
            <a:off x="685800" y="5334000"/>
            <a:ext cx="7945508" cy="1333698"/>
          </a:xfrm>
          <a:prstGeom prst="rect">
            <a:avLst/>
          </a:prstGeom>
          <a:noFill/>
        </p:spPr>
        <p:txBody>
          <a:bodyPr vert="horz" wrap="none" lIns="0" tIns="0" rIns="0" bIns="0" rtlCol="0">
            <a:spAutoFit/>
          </a:bodyPr>
          <a:lstStyle/>
          <a:p>
            <a:pPr>
              <a:lnSpc>
                <a:spcPts val="2600"/>
              </a:lnSpc>
            </a:pPr>
            <a:r>
              <a:rPr lang="en-US" sz="2410" smtClean="0">
                <a:solidFill>
                  <a:srgbClr val="7D0000"/>
                </a:solidFill>
                <a:latin typeface="Wingdings"/>
              </a:rPr>
              <a:t>§</a:t>
            </a:r>
            <a:r>
              <a:rPr lang="en-US" sz="2410" smtClean="0">
                <a:solidFill>
                  <a:srgbClr val="000000"/>
                </a:solidFill>
                <a:latin typeface="Tahoma"/>
              </a:rPr>
              <a:t> manual or automatic (scripted) test execution, test case </a:t>
            </a:r>
            <a:br>
              <a:rPr lang="en-US" sz="2410" smtClean="0">
                <a:solidFill>
                  <a:srgbClr val="000000"/>
                </a:solidFill>
                <a:latin typeface="Tahoma"/>
              </a:rPr>
            </a:br>
            <a:r>
              <a:rPr lang="en-US" sz="2410" smtClean="0">
                <a:solidFill>
                  <a:srgbClr val="000000"/>
                </a:solidFill>
                <a:latin typeface="Tahoma"/>
              </a:rPr>
              <a:t>generation, test evaluation, management and </a:t>
            </a:r>
            <a:br>
              <a:rPr lang="en-US" sz="2410" smtClean="0">
                <a:solidFill>
                  <a:srgbClr val="000000"/>
                </a:solidFill>
                <a:latin typeface="Tahoma"/>
              </a:rPr>
            </a:br>
            <a:r>
              <a:rPr lang="en-US" sz="2410" smtClean="0">
                <a:solidFill>
                  <a:srgbClr val="000000"/>
                </a:solidFill>
                <a:latin typeface="Tahoma"/>
              </a:rPr>
              <a:t>documentation </a:t>
            </a:r>
          </a:p>
          <a:p>
            <a:pPr>
              <a:lnSpc>
                <a:spcPts val="2600"/>
              </a:lnSpc>
            </a:pPr>
            <a:endParaRPr lang="en-US" sz="2410">
              <a:solidFill>
                <a:srgbClr val="000000"/>
              </a:solidFill>
              <a:latin typeface="Tahom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7956.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3926909"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Levels of Testing </a:t>
            </a:r>
          </a:p>
          <a:p>
            <a:pPr>
              <a:lnSpc>
                <a:spcPts val="4600"/>
              </a:lnSpc>
            </a:pPr>
            <a:endParaRPr lang="en-US"/>
          </a:p>
        </p:txBody>
      </p:sp>
      <p:sp>
        <p:nvSpPr>
          <p:cNvPr id="4" name="TextBox 3"/>
          <p:cNvSpPr txBox="1"/>
          <p:nvPr/>
        </p:nvSpPr>
        <p:spPr>
          <a:xfrm>
            <a:off x="228600" y="1663700"/>
            <a:ext cx="8190897" cy="820738"/>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b="1" smtClean="0">
                <a:solidFill>
                  <a:srgbClr val="000000"/>
                </a:solidFill>
                <a:latin typeface="Tahoma"/>
                <a:ea typeface="Tahoma"/>
                <a:cs typeface="Tahoma"/>
              </a:rPr>
              <a:t> User level:</a:t>
            </a:r>
            <a:r>
              <a:rPr lang="en-US" sz="2812" smtClean="0">
                <a:solidFill>
                  <a:srgbClr val="000000"/>
                </a:solidFill>
                <a:latin typeface="Tahoma"/>
                <a:ea typeface="Tahoma"/>
                <a:cs typeface="Tahoma"/>
              </a:rPr>
              <a:t> requirements test, rapid prototyping, </a:t>
            </a:r>
          </a:p>
          <a:p>
            <a:pPr>
              <a:lnSpc>
                <a:spcPts val="3200"/>
              </a:lnSpc>
            </a:pPr>
            <a:endParaRPr lang="en-US" sz="2812" b="1">
              <a:solidFill>
                <a:srgbClr val="000000"/>
              </a:solidFill>
              <a:latin typeface="Tahoma"/>
            </a:endParaRPr>
          </a:p>
        </p:txBody>
      </p:sp>
      <p:sp>
        <p:nvSpPr>
          <p:cNvPr id="5" name="TextBox 4"/>
          <p:cNvSpPr txBox="1"/>
          <p:nvPr/>
        </p:nvSpPr>
        <p:spPr>
          <a:xfrm>
            <a:off x="571500" y="2070100"/>
            <a:ext cx="8501430" cy="1192634"/>
          </a:xfrm>
          <a:prstGeom prst="rect">
            <a:avLst/>
          </a:prstGeom>
          <a:noFill/>
        </p:spPr>
        <p:txBody>
          <a:bodyPr vert="horz" wrap="none" lIns="0" tIns="0" rIns="0" bIns="0" rtlCol="0">
            <a:spAutoFit/>
          </a:bodyPr>
          <a:lstStyle/>
          <a:p>
            <a:pPr>
              <a:lnSpc>
                <a:spcPts val="3100"/>
              </a:lnSpc>
            </a:pPr>
            <a:r>
              <a:rPr lang="en-US" sz="2812" smtClean="0">
                <a:solidFill>
                  <a:srgbClr val="000000"/>
                </a:solidFill>
                <a:latin typeface="Tahoma"/>
              </a:rPr>
              <a:t>usability test, installation and configuration test, load </a:t>
            </a:r>
            <a:br>
              <a:rPr lang="en-US" sz="2812" smtClean="0">
                <a:solidFill>
                  <a:srgbClr val="000000"/>
                </a:solidFill>
                <a:latin typeface="Tahoma"/>
              </a:rPr>
            </a:br>
            <a:r>
              <a:rPr lang="en-US" sz="2812" smtClean="0">
                <a:solidFill>
                  <a:srgbClr val="000000"/>
                </a:solidFill>
                <a:latin typeface="Tahoma"/>
              </a:rPr>
              <a:t>and stress test </a:t>
            </a:r>
          </a:p>
          <a:p>
            <a:pPr>
              <a:lnSpc>
                <a:spcPts val="3100"/>
              </a:lnSpc>
            </a:pPr>
            <a:endParaRPr lang="en-US" sz="2812">
              <a:solidFill>
                <a:srgbClr val="000000"/>
              </a:solidFill>
              <a:latin typeface="Tahoma"/>
            </a:endParaRPr>
          </a:p>
        </p:txBody>
      </p:sp>
      <p:sp>
        <p:nvSpPr>
          <p:cNvPr id="6" name="TextBox 5"/>
          <p:cNvSpPr txBox="1"/>
          <p:nvPr/>
        </p:nvSpPr>
        <p:spPr>
          <a:xfrm>
            <a:off x="228600" y="2908300"/>
            <a:ext cx="8015015" cy="820738"/>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b="1" smtClean="0">
                <a:solidFill>
                  <a:srgbClr val="000000"/>
                </a:solidFill>
                <a:latin typeface="Tahoma"/>
                <a:ea typeface="Tahoma"/>
                <a:cs typeface="Tahoma"/>
              </a:rPr>
              <a:t> System level:</a:t>
            </a:r>
            <a:r>
              <a:rPr lang="en-US" sz="2812" smtClean="0">
                <a:solidFill>
                  <a:srgbClr val="000000"/>
                </a:solidFill>
                <a:latin typeface="Tahoma"/>
                <a:ea typeface="Tahoma"/>
                <a:cs typeface="Tahoma"/>
              </a:rPr>
              <a:t> system test, design test, module </a:t>
            </a:r>
          </a:p>
          <a:p>
            <a:pPr>
              <a:lnSpc>
                <a:spcPts val="3200"/>
              </a:lnSpc>
            </a:pPr>
            <a:endParaRPr lang="en-US" sz="2812" b="1">
              <a:solidFill>
                <a:srgbClr val="000000"/>
              </a:solidFill>
              <a:latin typeface="Tahoma"/>
            </a:endParaRPr>
          </a:p>
        </p:txBody>
      </p:sp>
      <p:sp>
        <p:nvSpPr>
          <p:cNvPr id="7" name="TextBox 6"/>
          <p:cNvSpPr txBox="1"/>
          <p:nvPr/>
        </p:nvSpPr>
        <p:spPr>
          <a:xfrm>
            <a:off x="571500" y="3314700"/>
            <a:ext cx="8247258" cy="1154162"/>
          </a:xfrm>
          <a:prstGeom prst="rect">
            <a:avLst/>
          </a:prstGeom>
          <a:noFill/>
        </p:spPr>
        <p:txBody>
          <a:bodyPr vert="horz" wrap="none" lIns="0" tIns="0" rIns="0" bIns="0" rtlCol="0">
            <a:spAutoFit/>
          </a:bodyPr>
          <a:lstStyle/>
          <a:p>
            <a:pPr>
              <a:lnSpc>
                <a:spcPts val="3000"/>
              </a:lnSpc>
            </a:pPr>
            <a:r>
              <a:rPr lang="en-US" sz="2812" smtClean="0">
                <a:solidFill>
                  <a:srgbClr val="000000"/>
                </a:solidFill>
                <a:latin typeface="Tahoma"/>
              </a:rPr>
              <a:t>interaction test, acceptance test, back-to-back-test, </a:t>
            </a:r>
            <a:br>
              <a:rPr lang="en-US" sz="2812" smtClean="0">
                <a:solidFill>
                  <a:srgbClr val="000000"/>
                </a:solidFill>
                <a:latin typeface="Tahoma"/>
              </a:rPr>
            </a:br>
            <a:r>
              <a:rPr lang="en-US" sz="2812" smtClean="0">
                <a:solidFill>
                  <a:srgbClr val="000000"/>
                </a:solidFill>
                <a:latin typeface="Tahoma"/>
              </a:rPr>
              <a:t>GUI testing, performance and robustness test </a:t>
            </a:r>
          </a:p>
          <a:p>
            <a:pPr>
              <a:lnSpc>
                <a:spcPts val="3000"/>
              </a:lnSpc>
            </a:pPr>
            <a:endParaRPr lang="en-US" sz="2812">
              <a:solidFill>
                <a:srgbClr val="000000"/>
              </a:solidFill>
              <a:latin typeface="Tahoma"/>
            </a:endParaRPr>
          </a:p>
        </p:txBody>
      </p:sp>
      <p:sp>
        <p:nvSpPr>
          <p:cNvPr id="8" name="TextBox 7"/>
          <p:cNvSpPr txBox="1"/>
          <p:nvPr/>
        </p:nvSpPr>
        <p:spPr>
          <a:xfrm>
            <a:off x="228600" y="4140200"/>
            <a:ext cx="7459030" cy="820738"/>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b="1" smtClean="0">
                <a:solidFill>
                  <a:srgbClr val="000000"/>
                </a:solidFill>
                <a:latin typeface="Tahoma"/>
                <a:ea typeface="Tahoma"/>
                <a:cs typeface="Tahoma"/>
              </a:rPr>
              <a:t> Module level:</a:t>
            </a:r>
            <a:r>
              <a:rPr lang="en-US" sz="2812" smtClean="0">
                <a:solidFill>
                  <a:srgbClr val="000000"/>
                </a:solidFill>
                <a:latin typeface="Tahoma"/>
                <a:ea typeface="Tahoma"/>
                <a:cs typeface="Tahoma"/>
              </a:rPr>
              <a:t> module test, integration test, </a:t>
            </a:r>
          </a:p>
          <a:p>
            <a:pPr>
              <a:lnSpc>
                <a:spcPts val="3200"/>
              </a:lnSpc>
            </a:pPr>
            <a:endParaRPr lang="en-US" sz="2812" b="1">
              <a:solidFill>
                <a:srgbClr val="000000"/>
              </a:solidFill>
              <a:latin typeface="Tahoma"/>
            </a:endParaRPr>
          </a:p>
        </p:txBody>
      </p:sp>
      <p:sp>
        <p:nvSpPr>
          <p:cNvPr id="9" name="TextBox 8"/>
          <p:cNvSpPr txBox="1"/>
          <p:nvPr/>
        </p:nvSpPr>
        <p:spPr>
          <a:xfrm>
            <a:off x="571500" y="4546600"/>
            <a:ext cx="7941661" cy="1192634"/>
          </a:xfrm>
          <a:prstGeom prst="rect">
            <a:avLst/>
          </a:prstGeom>
          <a:noFill/>
        </p:spPr>
        <p:txBody>
          <a:bodyPr vert="horz" wrap="none" lIns="0" tIns="0" rIns="0" bIns="0" rtlCol="0">
            <a:spAutoFit/>
          </a:bodyPr>
          <a:lstStyle/>
          <a:p>
            <a:pPr>
              <a:lnSpc>
                <a:spcPts val="3100"/>
              </a:lnSpc>
            </a:pPr>
            <a:r>
              <a:rPr lang="en-US" sz="2812" smtClean="0">
                <a:solidFill>
                  <a:srgbClr val="000000"/>
                </a:solidFill>
                <a:latin typeface="Tahoma"/>
              </a:rPr>
              <a:t>communication test, data flow test, data integrity </a:t>
            </a:r>
            <a:br>
              <a:rPr lang="en-US" sz="2812" smtClean="0">
                <a:solidFill>
                  <a:srgbClr val="000000"/>
                </a:solidFill>
                <a:latin typeface="Tahoma"/>
              </a:rPr>
            </a:br>
            <a:r>
              <a:rPr lang="en-US" sz="2812" smtClean="0">
                <a:solidFill>
                  <a:srgbClr val="000000"/>
                </a:solidFill>
                <a:latin typeface="Tahoma"/>
              </a:rPr>
              <a:t>test, cause-effect test </a:t>
            </a:r>
          </a:p>
          <a:p>
            <a:pPr>
              <a:lnSpc>
                <a:spcPts val="3100"/>
              </a:lnSpc>
            </a:pPr>
            <a:endParaRPr lang="en-US" sz="2812">
              <a:solidFill>
                <a:srgbClr val="000000"/>
              </a:solidFill>
              <a:latin typeface="Tahoma"/>
            </a:endParaRPr>
          </a:p>
        </p:txBody>
      </p:sp>
      <p:sp>
        <p:nvSpPr>
          <p:cNvPr id="10" name="TextBox 9"/>
          <p:cNvSpPr txBox="1"/>
          <p:nvPr/>
        </p:nvSpPr>
        <p:spPr>
          <a:xfrm>
            <a:off x="228600" y="5384800"/>
            <a:ext cx="8186793" cy="820738"/>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b="1" smtClean="0">
                <a:solidFill>
                  <a:srgbClr val="000000"/>
                </a:solidFill>
                <a:latin typeface="Tahoma"/>
                <a:ea typeface="Tahoma"/>
                <a:cs typeface="Tahoma"/>
              </a:rPr>
              <a:t> Unit level:</a:t>
            </a:r>
            <a:r>
              <a:rPr lang="en-US" sz="2812" smtClean="0">
                <a:solidFill>
                  <a:srgbClr val="000000"/>
                </a:solidFill>
                <a:latin typeface="Tahoma"/>
                <a:ea typeface="Tahoma"/>
                <a:cs typeface="Tahoma"/>
              </a:rPr>
              <a:t> unit test, logic test, equivalence class </a:t>
            </a:r>
          </a:p>
          <a:p>
            <a:pPr>
              <a:lnSpc>
                <a:spcPts val="3200"/>
              </a:lnSpc>
            </a:pPr>
            <a:endParaRPr lang="en-US" sz="2812" b="1">
              <a:solidFill>
                <a:srgbClr val="000000"/>
              </a:solidFill>
              <a:latin typeface="Tahoma"/>
            </a:endParaRPr>
          </a:p>
        </p:txBody>
      </p:sp>
      <p:sp>
        <p:nvSpPr>
          <p:cNvPr id="11" name="TextBox 10"/>
          <p:cNvSpPr txBox="1"/>
          <p:nvPr/>
        </p:nvSpPr>
        <p:spPr>
          <a:xfrm>
            <a:off x="571500" y="5778500"/>
            <a:ext cx="8442439" cy="756617"/>
          </a:xfrm>
          <a:prstGeom prst="rect">
            <a:avLst/>
          </a:prstGeom>
          <a:noFill/>
        </p:spPr>
        <p:txBody>
          <a:bodyPr vert="horz" wrap="none" lIns="0" tIns="0" rIns="0" bIns="0" rtlCol="0">
            <a:spAutoFit/>
          </a:bodyPr>
          <a:lstStyle/>
          <a:p>
            <a:pPr>
              <a:lnSpc>
                <a:spcPts val="3100"/>
              </a:lnSpc>
            </a:pPr>
            <a:r>
              <a:rPr lang="en-US" sz="2812" smtClean="0">
                <a:solidFill>
                  <a:srgbClr val="000000"/>
                </a:solidFill>
                <a:latin typeface="Tahoma"/>
              </a:rPr>
              <a:t>test, boundary value test, control flow test, loop test </a:t>
            </a:r>
          </a:p>
          <a:p>
            <a:pPr>
              <a:lnSpc>
                <a:spcPts val="3100"/>
              </a:lnSpc>
            </a:pP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7B6A.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3078535"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Testing Tools </a:t>
            </a:r>
          </a:p>
          <a:p>
            <a:pPr>
              <a:lnSpc>
                <a:spcPts val="4600"/>
              </a:lnSpc>
            </a:pPr>
            <a:endParaRPr lang="en-US"/>
          </a:p>
        </p:txBody>
      </p:sp>
      <p:sp>
        <p:nvSpPr>
          <p:cNvPr id="4" name="TextBox 3"/>
          <p:cNvSpPr txBox="1"/>
          <p:nvPr/>
        </p:nvSpPr>
        <p:spPr>
          <a:xfrm>
            <a:off x="228600" y="1689100"/>
            <a:ext cx="7954935" cy="1538883"/>
          </a:xfrm>
          <a:prstGeom prst="rect">
            <a:avLst/>
          </a:prstGeom>
          <a:noFill/>
        </p:spPr>
        <p:txBody>
          <a:bodyPr vert="horz" wrap="none" lIns="0" tIns="0" rIns="0" bIns="0" rtlCol="0">
            <a:spAutoFit/>
          </a:bodyPr>
          <a:lstStyle/>
          <a:p>
            <a:pPr>
              <a:lnSpc>
                <a:spcPts val="3000"/>
              </a:lnSpc>
            </a:pPr>
            <a:r>
              <a:rPr lang="en-US" smtClean="0">
                <a:latin typeface="Tahoma"/>
                <a:ea typeface="Tahoma"/>
                <a:cs typeface="Tahoma"/>
              </a:rPr>
              <a:t>•</a:t>
            </a:r>
            <a:r>
              <a:rPr lang="en-US" sz="2812" smtClean="0">
                <a:solidFill>
                  <a:srgbClr val="000000"/>
                </a:solidFill>
                <a:latin typeface="Tahoma"/>
                <a:ea typeface="Tahoma"/>
                <a:cs typeface="Tahoma"/>
              </a:rPr>
              <a:t> Like any other software engineering activity, the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effectiveness and efficiency of testing highly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depends on the tools deployed </a:t>
            </a:r>
          </a:p>
          <a:p>
            <a:pPr>
              <a:lnSpc>
                <a:spcPts val="3000"/>
              </a:lnSpc>
            </a:pPr>
            <a:endParaRPr lang="en-US" sz="2812">
              <a:solidFill>
                <a:srgbClr val="000000"/>
              </a:solidFill>
              <a:latin typeface="Tahoma"/>
            </a:endParaRPr>
          </a:p>
        </p:txBody>
      </p:sp>
      <p:sp>
        <p:nvSpPr>
          <p:cNvPr id="5" name="TextBox 4"/>
          <p:cNvSpPr txBox="1"/>
          <p:nvPr/>
        </p:nvSpPr>
        <p:spPr>
          <a:xfrm>
            <a:off x="228600" y="2921000"/>
            <a:ext cx="8529258" cy="1192634"/>
          </a:xfrm>
          <a:prstGeom prst="rect">
            <a:avLst/>
          </a:prstGeom>
          <a:noFill/>
        </p:spPr>
        <p:txBody>
          <a:bodyPr vert="horz" wrap="none" lIns="0" tIns="0" rIns="0" bIns="0" rtlCol="0">
            <a:spAutoFit/>
          </a:bodyPr>
          <a:lstStyle/>
          <a:p>
            <a:pPr>
              <a:lnSpc>
                <a:spcPts val="3100"/>
              </a:lnSpc>
            </a:pPr>
            <a:r>
              <a:rPr lang="en-US" smtClean="0">
                <a:latin typeface="Tahoma"/>
                <a:ea typeface="Tahoma"/>
                <a:cs typeface="Tahoma"/>
              </a:rPr>
              <a:t>•</a:t>
            </a:r>
            <a:r>
              <a:rPr lang="en-US" sz="2812" smtClean="0">
                <a:solidFill>
                  <a:srgbClr val="000000"/>
                </a:solidFill>
                <a:latin typeface="Tahoma"/>
                <a:ea typeface="Tahoma"/>
                <a:cs typeface="Tahoma"/>
              </a:rPr>
              <a:t> www.testingfaqs.org lists more than 500 (!) tools in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the following categories </a:t>
            </a:r>
          </a:p>
          <a:p>
            <a:pPr>
              <a:lnSpc>
                <a:spcPts val="3100"/>
              </a:lnSpc>
            </a:pPr>
            <a:endParaRPr lang="en-US" sz="2812">
              <a:solidFill>
                <a:srgbClr val="000000"/>
              </a:solidFill>
              <a:latin typeface="Tahoma"/>
            </a:endParaRPr>
          </a:p>
        </p:txBody>
      </p:sp>
      <p:sp>
        <p:nvSpPr>
          <p:cNvPr id="6" name="TextBox 5"/>
          <p:cNvSpPr txBox="1"/>
          <p:nvPr/>
        </p:nvSpPr>
        <p:spPr>
          <a:xfrm>
            <a:off x="685800" y="3746500"/>
            <a:ext cx="2227148"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Unit test tools </a:t>
            </a:r>
          </a:p>
          <a:p>
            <a:pPr>
              <a:lnSpc>
                <a:spcPts val="2700"/>
              </a:lnSpc>
            </a:pPr>
            <a:endParaRPr lang="en-US" sz="2410">
              <a:solidFill>
                <a:srgbClr val="7D0000"/>
              </a:solidFill>
              <a:latin typeface="Wingdings"/>
            </a:endParaRPr>
          </a:p>
        </p:txBody>
      </p:sp>
      <p:sp>
        <p:nvSpPr>
          <p:cNvPr id="7" name="TextBox 6"/>
          <p:cNvSpPr txBox="1"/>
          <p:nvPr/>
        </p:nvSpPr>
        <p:spPr>
          <a:xfrm>
            <a:off x="685800" y="4152900"/>
            <a:ext cx="5216428"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Test drivers, test suite management </a:t>
            </a:r>
          </a:p>
          <a:p>
            <a:pPr>
              <a:lnSpc>
                <a:spcPts val="2700"/>
              </a:lnSpc>
            </a:pPr>
            <a:endParaRPr lang="en-US" sz="2410">
              <a:solidFill>
                <a:srgbClr val="7D0000"/>
              </a:solidFill>
              <a:latin typeface="Wingdings"/>
            </a:endParaRPr>
          </a:p>
        </p:txBody>
      </p:sp>
      <p:sp>
        <p:nvSpPr>
          <p:cNvPr id="8" name="TextBox 7"/>
          <p:cNvSpPr txBox="1"/>
          <p:nvPr/>
        </p:nvSpPr>
        <p:spPr>
          <a:xfrm>
            <a:off x="685800" y="4546600"/>
            <a:ext cx="5160580"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Test implementation, static analysis </a:t>
            </a:r>
          </a:p>
          <a:p>
            <a:pPr>
              <a:lnSpc>
                <a:spcPts val="2700"/>
              </a:lnSpc>
            </a:pPr>
            <a:endParaRPr lang="en-US" sz="2410">
              <a:solidFill>
                <a:srgbClr val="7D0000"/>
              </a:solidFill>
              <a:latin typeface="Wingdings"/>
            </a:endParaRPr>
          </a:p>
        </p:txBody>
      </p:sp>
      <p:sp>
        <p:nvSpPr>
          <p:cNvPr id="9" name="TextBox 8"/>
          <p:cNvSpPr txBox="1"/>
          <p:nvPr/>
        </p:nvSpPr>
        <p:spPr>
          <a:xfrm>
            <a:off x="685800" y="4953000"/>
            <a:ext cx="5913094"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Test design tools, test coverage monitors </a:t>
            </a:r>
          </a:p>
          <a:p>
            <a:pPr>
              <a:lnSpc>
                <a:spcPts val="2700"/>
              </a:lnSpc>
            </a:pPr>
            <a:endParaRPr lang="en-US" sz="2410">
              <a:solidFill>
                <a:srgbClr val="7D0000"/>
              </a:solidFill>
              <a:latin typeface="Wingdings"/>
            </a:endParaRPr>
          </a:p>
        </p:txBody>
      </p:sp>
      <p:sp>
        <p:nvSpPr>
          <p:cNvPr id="10" name="TextBox 9"/>
          <p:cNvSpPr txBox="1"/>
          <p:nvPr/>
        </p:nvSpPr>
        <p:spPr>
          <a:xfrm>
            <a:off x="685800" y="5359400"/>
            <a:ext cx="4421275"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Load and performance testing </a:t>
            </a:r>
          </a:p>
          <a:p>
            <a:pPr>
              <a:lnSpc>
                <a:spcPts val="2700"/>
              </a:lnSpc>
            </a:pPr>
            <a:endParaRPr lang="en-US" sz="2410">
              <a:solidFill>
                <a:srgbClr val="7D0000"/>
              </a:solidFill>
              <a:latin typeface="Wingdings"/>
            </a:endParaRPr>
          </a:p>
        </p:txBody>
      </p:sp>
      <p:sp>
        <p:nvSpPr>
          <p:cNvPr id="11" name="TextBox 10"/>
          <p:cNvSpPr txBox="1"/>
          <p:nvPr/>
        </p:nvSpPr>
        <p:spPr>
          <a:xfrm>
            <a:off x="685800" y="5753100"/>
            <a:ext cx="2469394"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GUI test drivers </a:t>
            </a:r>
          </a:p>
          <a:p>
            <a:pPr>
              <a:lnSpc>
                <a:spcPts val="2700"/>
              </a:lnSpc>
            </a:pPr>
            <a:endParaRPr lang="en-US" sz="2410">
              <a:solidFill>
                <a:srgbClr val="7D0000"/>
              </a:solidFill>
              <a:latin typeface="Wingdings"/>
            </a:endParaRPr>
          </a:p>
        </p:txBody>
      </p:sp>
      <p:sp>
        <p:nvSpPr>
          <p:cNvPr id="12" name="TextBox 11"/>
          <p:cNvSpPr txBox="1"/>
          <p:nvPr/>
        </p:nvSpPr>
        <p:spPr>
          <a:xfrm>
            <a:off x="685800" y="6159500"/>
            <a:ext cx="5735866"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Defect tracking systems, bundled suites </a:t>
            </a:r>
          </a:p>
          <a:p>
            <a:pPr>
              <a:lnSpc>
                <a:spcPts val="2700"/>
              </a:lnSpc>
            </a:pPr>
            <a:endParaRPr lang="en-US" sz="2410">
              <a:solidFill>
                <a:srgbClr val="7D0000"/>
              </a:solidFill>
              <a:latin typeface="Wingding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5C18.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2336537"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Literature </a:t>
            </a:r>
          </a:p>
          <a:p>
            <a:pPr>
              <a:lnSpc>
                <a:spcPts val="4600"/>
              </a:lnSpc>
            </a:pPr>
            <a:endParaRPr lang="en-US"/>
          </a:p>
        </p:txBody>
      </p:sp>
      <p:sp>
        <p:nvSpPr>
          <p:cNvPr id="4" name="TextBox 3"/>
          <p:cNvSpPr txBox="1"/>
          <p:nvPr/>
        </p:nvSpPr>
        <p:spPr>
          <a:xfrm>
            <a:off x="228600" y="1689100"/>
            <a:ext cx="5625001" cy="1384995"/>
          </a:xfrm>
          <a:prstGeom prst="rect">
            <a:avLst/>
          </a:prstGeom>
          <a:noFill/>
        </p:spPr>
        <p:txBody>
          <a:bodyPr vert="horz" wrap="none" lIns="0" tIns="0" rIns="0" bIns="0" rtlCol="0">
            <a:spAutoFit/>
          </a:bodyPr>
          <a:lstStyle/>
          <a:p>
            <a:pPr>
              <a:lnSpc>
                <a:spcPts val="2700"/>
              </a:lnSpc>
            </a:pPr>
            <a:r>
              <a:rPr lang="en-US" smtClean="0">
                <a:latin typeface="Tahoma"/>
                <a:ea typeface="Tahoma"/>
                <a:cs typeface="Tahoma"/>
              </a:rPr>
              <a:t>•</a:t>
            </a:r>
            <a:r>
              <a:rPr lang="en-US" sz="2812" smtClean="0">
                <a:solidFill>
                  <a:srgbClr val="000000"/>
                </a:solidFill>
                <a:latin typeface="Tahoma"/>
                <a:ea typeface="Tahoma"/>
                <a:cs typeface="Tahoma"/>
              </a:rPr>
              <a:t> P.C. Jorgensen: Software Testing,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a Craftsman‘s Approach. 2nd ed.,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CRC Press 2002 </a:t>
            </a:r>
          </a:p>
          <a:p>
            <a:pPr>
              <a:lnSpc>
                <a:spcPts val="2700"/>
              </a:lnSpc>
            </a:pPr>
            <a:endParaRPr lang="en-US" sz="2812">
              <a:solidFill>
                <a:srgbClr val="000000"/>
              </a:solidFill>
              <a:latin typeface="Tahoma"/>
            </a:endParaRPr>
          </a:p>
        </p:txBody>
      </p:sp>
      <p:sp>
        <p:nvSpPr>
          <p:cNvPr id="5" name="TextBox 4"/>
          <p:cNvSpPr txBox="1"/>
          <p:nvPr/>
        </p:nvSpPr>
        <p:spPr>
          <a:xfrm>
            <a:off x="571500" y="2717800"/>
            <a:ext cx="4824590" cy="644407"/>
          </a:xfrm>
          <a:prstGeom prst="rect">
            <a:avLst/>
          </a:prstGeom>
          <a:noFill/>
        </p:spPr>
        <p:txBody>
          <a:bodyPr vert="horz" wrap="none" lIns="0" tIns="0" rIns="0" bIns="0" rtlCol="0">
            <a:spAutoFit/>
          </a:bodyPr>
          <a:lstStyle/>
          <a:p>
            <a:pPr>
              <a:lnSpc>
                <a:spcPts val="2600"/>
              </a:lnSpc>
            </a:pPr>
            <a:r>
              <a:rPr lang="en-US" sz="2812" smtClean="0">
                <a:solidFill>
                  <a:srgbClr val="000000"/>
                </a:solidFill>
                <a:latin typeface="Tahoma"/>
              </a:rPr>
              <a:t>(3rd ed. announced for 2007) </a:t>
            </a:r>
          </a:p>
          <a:p>
            <a:pPr>
              <a:lnSpc>
                <a:spcPts val="2600"/>
              </a:lnSpc>
            </a:pPr>
            <a:endParaRPr lang="en-US"/>
          </a:p>
        </p:txBody>
      </p:sp>
      <p:sp>
        <p:nvSpPr>
          <p:cNvPr id="6" name="TextBox 5"/>
          <p:cNvSpPr txBox="1"/>
          <p:nvPr/>
        </p:nvSpPr>
        <p:spPr>
          <a:xfrm>
            <a:off x="228600" y="3136900"/>
            <a:ext cx="4726487" cy="1038746"/>
          </a:xfrm>
          <a:prstGeom prst="rect">
            <a:avLst/>
          </a:prstGeom>
          <a:noFill/>
        </p:spPr>
        <p:txBody>
          <a:bodyPr vert="horz" wrap="none" lIns="0" tIns="0" rIns="0" bIns="0" rtlCol="0">
            <a:spAutoFit/>
          </a:bodyPr>
          <a:lstStyle/>
          <a:p>
            <a:pPr>
              <a:lnSpc>
                <a:spcPts val="2700"/>
              </a:lnSpc>
            </a:pPr>
            <a:r>
              <a:rPr lang="en-US" smtClean="0">
                <a:latin typeface="Tahoma"/>
                <a:ea typeface="Tahoma"/>
                <a:cs typeface="Tahoma"/>
              </a:rPr>
              <a:t>•</a:t>
            </a:r>
            <a:r>
              <a:rPr lang="en-US" sz="2812" smtClean="0">
                <a:solidFill>
                  <a:srgbClr val="000000"/>
                </a:solidFill>
                <a:latin typeface="Tahoma"/>
                <a:ea typeface="Tahoma"/>
                <a:cs typeface="Tahoma"/>
              </a:rPr>
              <a:t> A.P. Mathur: Foundations of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Software Testing. Purdue </a:t>
            </a:r>
          </a:p>
          <a:p>
            <a:pPr>
              <a:lnSpc>
                <a:spcPts val="2700"/>
              </a:lnSpc>
            </a:pPr>
            <a:endParaRPr lang="en-US" sz="2812">
              <a:solidFill>
                <a:srgbClr val="000000"/>
              </a:solidFill>
              <a:latin typeface="Tahoma"/>
            </a:endParaRPr>
          </a:p>
        </p:txBody>
      </p:sp>
      <p:sp>
        <p:nvSpPr>
          <p:cNvPr id="7" name="TextBox 6"/>
          <p:cNvSpPr txBox="1"/>
          <p:nvPr/>
        </p:nvSpPr>
        <p:spPr>
          <a:xfrm>
            <a:off x="571500" y="3835400"/>
            <a:ext cx="5684505" cy="644407"/>
          </a:xfrm>
          <a:prstGeom prst="rect">
            <a:avLst/>
          </a:prstGeom>
          <a:noFill/>
        </p:spPr>
        <p:txBody>
          <a:bodyPr vert="horz" wrap="none" lIns="0" tIns="0" rIns="0" bIns="0" rtlCol="0">
            <a:spAutoFit/>
          </a:bodyPr>
          <a:lstStyle/>
          <a:p>
            <a:pPr>
              <a:lnSpc>
                <a:spcPts val="2600"/>
              </a:lnSpc>
            </a:pPr>
            <a:r>
              <a:rPr lang="en-US" sz="2812" smtClean="0">
                <a:solidFill>
                  <a:srgbClr val="000000"/>
                </a:solidFill>
                <a:latin typeface="Tahoma"/>
              </a:rPr>
              <a:t>University, 775 pp., to appear 2007 </a:t>
            </a:r>
          </a:p>
          <a:p>
            <a:pPr>
              <a:lnSpc>
                <a:spcPts val="2600"/>
              </a:lnSpc>
            </a:pPr>
            <a:endParaRPr lang="en-US"/>
          </a:p>
        </p:txBody>
      </p:sp>
      <p:sp>
        <p:nvSpPr>
          <p:cNvPr id="8" name="TextBox 7"/>
          <p:cNvSpPr txBox="1"/>
          <p:nvPr/>
        </p:nvSpPr>
        <p:spPr>
          <a:xfrm>
            <a:off x="228600" y="4191000"/>
            <a:ext cx="8553495"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G.J. Myers: The Art of Software Testing, Wiley 1979 </a:t>
            </a:r>
          </a:p>
          <a:p>
            <a:pPr>
              <a:lnSpc>
                <a:spcPts val="3200"/>
              </a:lnSpc>
            </a:pPr>
            <a:endParaRPr lang="en-US"/>
          </a:p>
        </p:txBody>
      </p:sp>
      <p:sp>
        <p:nvSpPr>
          <p:cNvPr id="9" name="TextBox 8"/>
          <p:cNvSpPr txBox="1"/>
          <p:nvPr/>
        </p:nvSpPr>
        <p:spPr>
          <a:xfrm>
            <a:off x="228600" y="4673600"/>
            <a:ext cx="7534627" cy="1038746"/>
          </a:xfrm>
          <a:prstGeom prst="rect">
            <a:avLst/>
          </a:prstGeom>
          <a:noFill/>
        </p:spPr>
        <p:txBody>
          <a:bodyPr vert="horz" wrap="none" lIns="0" tIns="0" rIns="0" bIns="0" rtlCol="0">
            <a:spAutoFit/>
          </a:bodyPr>
          <a:lstStyle/>
          <a:p>
            <a:pPr>
              <a:lnSpc>
                <a:spcPts val="2700"/>
              </a:lnSpc>
            </a:pPr>
            <a:r>
              <a:rPr lang="en-US" smtClean="0">
                <a:latin typeface="Tahoma"/>
                <a:ea typeface="Tahoma"/>
                <a:cs typeface="Tahoma"/>
              </a:rPr>
              <a:t>•</a:t>
            </a:r>
            <a:r>
              <a:rPr lang="en-US" sz="2812" smtClean="0">
                <a:solidFill>
                  <a:srgbClr val="000000"/>
                </a:solidFill>
                <a:latin typeface="Tahoma"/>
                <a:ea typeface="Tahoma"/>
                <a:cs typeface="Tahoma"/>
              </a:rPr>
              <a:t> J.A. Whittaker: Software: A Practical Guide to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Testing, Addison-Wesley 2002 </a:t>
            </a:r>
          </a:p>
          <a:p>
            <a:pPr>
              <a:lnSpc>
                <a:spcPts val="2700"/>
              </a:lnSpc>
            </a:pPr>
            <a:endParaRPr lang="en-US" sz="2812">
              <a:solidFill>
                <a:srgbClr val="000000"/>
              </a:solidFill>
              <a:latin typeface="Tahoma"/>
            </a:endParaRPr>
          </a:p>
        </p:txBody>
      </p:sp>
      <p:sp>
        <p:nvSpPr>
          <p:cNvPr id="10" name="TextBox 9"/>
          <p:cNvSpPr txBox="1"/>
          <p:nvPr/>
        </p:nvSpPr>
        <p:spPr>
          <a:xfrm>
            <a:off x="228600" y="5384800"/>
            <a:ext cx="7552260" cy="779059"/>
          </a:xfrm>
          <a:prstGeom prst="rect">
            <a:avLst/>
          </a:prstGeom>
          <a:noFill/>
        </p:spPr>
        <p:txBody>
          <a:bodyPr vert="horz" wrap="none" lIns="0" tIns="0" rIns="0" bIns="0" rtlCol="0">
            <a:spAutoFit/>
          </a:bodyPr>
          <a:lstStyle/>
          <a:p>
            <a:pPr>
              <a:lnSpc>
                <a:spcPts val="3200"/>
              </a:lnSpc>
            </a:pPr>
            <a:r>
              <a:rPr lang="en-US" dirty="0" smtClean="0">
                <a:latin typeface="Tahoma"/>
                <a:ea typeface="Tahoma"/>
                <a:cs typeface="Tahoma"/>
              </a:rPr>
              <a:t>•</a:t>
            </a:r>
            <a:r>
              <a:rPr lang="en-US" sz="2812" dirty="0" smtClean="0">
                <a:solidFill>
                  <a:srgbClr val="000000"/>
                </a:solidFill>
                <a:latin typeface="Tahoma"/>
                <a:ea typeface="Tahoma"/>
                <a:cs typeface="Tahoma"/>
              </a:rPr>
              <a:t> R.V. Binder: Testing Object-oriented Systems -</a:t>
            </a:r>
          </a:p>
          <a:p>
            <a:pPr>
              <a:lnSpc>
                <a:spcPts val="3200"/>
              </a:lnSpc>
            </a:pPr>
            <a:endParaRPr lang="en-US" dirty="0"/>
          </a:p>
        </p:txBody>
      </p:sp>
      <p:sp>
        <p:nvSpPr>
          <p:cNvPr id="11" name="TextBox 10"/>
          <p:cNvSpPr txBox="1"/>
          <p:nvPr/>
        </p:nvSpPr>
        <p:spPr>
          <a:xfrm>
            <a:off x="571500" y="5791200"/>
            <a:ext cx="7961475" cy="644407"/>
          </a:xfrm>
          <a:prstGeom prst="rect">
            <a:avLst/>
          </a:prstGeom>
          <a:noFill/>
        </p:spPr>
        <p:txBody>
          <a:bodyPr vert="horz" wrap="none" lIns="0" tIns="0" rIns="0" bIns="0" rtlCol="0">
            <a:spAutoFit/>
          </a:bodyPr>
          <a:lstStyle/>
          <a:p>
            <a:pPr>
              <a:lnSpc>
                <a:spcPts val="2600"/>
              </a:lnSpc>
            </a:pPr>
            <a:r>
              <a:rPr lang="en-US" sz="2812" smtClean="0">
                <a:solidFill>
                  <a:srgbClr val="000000"/>
                </a:solidFill>
                <a:latin typeface="Tahoma"/>
              </a:rPr>
              <a:t>Models, Patterns and Tools, Addison-Wesley 1999 </a:t>
            </a:r>
          </a:p>
          <a:p>
            <a:pPr>
              <a:lnSpc>
                <a:spcPts val="2600"/>
              </a:lnSpc>
            </a:pP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7D8D.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4224298"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Testing languages </a:t>
            </a:r>
          </a:p>
          <a:p>
            <a:pPr>
              <a:lnSpc>
                <a:spcPts val="4600"/>
              </a:lnSpc>
            </a:pPr>
            <a:endParaRPr lang="en-US"/>
          </a:p>
        </p:txBody>
      </p:sp>
      <p:sp>
        <p:nvSpPr>
          <p:cNvPr id="4" name="TextBox 3"/>
          <p:cNvSpPr txBox="1"/>
          <p:nvPr/>
        </p:nvSpPr>
        <p:spPr>
          <a:xfrm>
            <a:off x="228600" y="1689100"/>
            <a:ext cx="8863004" cy="1269578"/>
          </a:xfrm>
          <a:prstGeom prst="rect">
            <a:avLst/>
          </a:prstGeom>
          <a:noFill/>
        </p:spPr>
        <p:txBody>
          <a:bodyPr vert="horz" wrap="none" lIns="0" tIns="0" rIns="0" bIns="0" rtlCol="0">
            <a:spAutoFit/>
          </a:bodyPr>
          <a:lstStyle/>
          <a:p>
            <a:pPr>
              <a:lnSpc>
                <a:spcPts val="3300"/>
              </a:lnSpc>
            </a:pPr>
            <a:r>
              <a:rPr lang="en-US" sz="2812" smtClean="0">
                <a:solidFill>
                  <a:srgbClr val="000000"/>
                </a:solidFill>
                <a:latin typeface="Tahoma"/>
              </a:rPr>
              <a:t>Several languages are being used for writing down test </a:t>
            </a:r>
            <a:br>
              <a:rPr lang="en-US" sz="2812" smtClean="0">
                <a:solidFill>
                  <a:srgbClr val="000000"/>
                </a:solidFill>
                <a:latin typeface="Tahoma"/>
              </a:rPr>
            </a:br>
            <a:r>
              <a:rPr lang="en-US" sz="2812" smtClean="0">
                <a:solidFill>
                  <a:srgbClr val="000000"/>
                </a:solidFill>
                <a:latin typeface="Tahoma"/>
              </a:rPr>
              <a:t>cases </a:t>
            </a:r>
          </a:p>
          <a:p>
            <a:pPr>
              <a:lnSpc>
                <a:spcPts val="3300"/>
              </a:lnSpc>
            </a:pPr>
            <a:endParaRPr lang="en-US" sz="2812">
              <a:solidFill>
                <a:srgbClr val="000000"/>
              </a:solidFill>
              <a:latin typeface="Tahoma"/>
            </a:endParaRPr>
          </a:p>
        </p:txBody>
      </p:sp>
      <p:sp>
        <p:nvSpPr>
          <p:cNvPr id="5" name="TextBox 4"/>
          <p:cNvSpPr txBox="1"/>
          <p:nvPr/>
        </p:nvSpPr>
        <p:spPr>
          <a:xfrm>
            <a:off x="685800" y="2628900"/>
            <a:ext cx="5370188"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.doc (esp. for manual test execution) </a:t>
            </a:r>
          </a:p>
          <a:p>
            <a:pPr>
              <a:lnSpc>
                <a:spcPts val="2700"/>
              </a:lnSpc>
            </a:pPr>
            <a:endParaRPr lang="en-US" sz="2410">
              <a:solidFill>
                <a:srgbClr val="7D0000"/>
              </a:solidFill>
              <a:latin typeface="Wingdings"/>
            </a:endParaRPr>
          </a:p>
        </p:txBody>
      </p:sp>
      <p:sp>
        <p:nvSpPr>
          <p:cNvPr id="6" name="TextBox 5"/>
          <p:cNvSpPr txBox="1"/>
          <p:nvPr/>
        </p:nvSpPr>
        <p:spPr>
          <a:xfrm>
            <a:off x="685800" y="3060700"/>
            <a:ext cx="6274666"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MS Excel or .txt, .csv etc. (tabular notation) </a:t>
            </a:r>
          </a:p>
          <a:p>
            <a:pPr>
              <a:lnSpc>
                <a:spcPts val="2700"/>
              </a:lnSpc>
            </a:pPr>
            <a:endParaRPr lang="en-US" sz="2410">
              <a:solidFill>
                <a:srgbClr val="7D0000"/>
              </a:solidFill>
              <a:latin typeface="Wingdings"/>
            </a:endParaRPr>
          </a:p>
        </p:txBody>
      </p:sp>
      <p:sp>
        <p:nvSpPr>
          <p:cNvPr id="7" name="TextBox 6"/>
          <p:cNvSpPr txBox="1"/>
          <p:nvPr/>
        </p:nvSpPr>
        <p:spPr>
          <a:xfrm>
            <a:off x="685800" y="3505200"/>
            <a:ext cx="4418004"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csh, .bat (command-line SUT) </a:t>
            </a:r>
          </a:p>
          <a:p>
            <a:pPr>
              <a:lnSpc>
                <a:spcPts val="2700"/>
              </a:lnSpc>
            </a:pPr>
            <a:endParaRPr lang="en-US" sz="2410">
              <a:solidFill>
                <a:srgbClr val="7D0000"/>
              </a:solidFill>
              <a:latin typeface="Wingdings"/>
            </a:endParaRPr>
          </a:p>
        </p:txBody>
      </p:sp>
      <p:sp>
        <p:nvSpPr>
          <p:cNvPr id="8" name="TextBox 7"/>
          <p:cNvSpPr txBox="1"/>
          <p:nvPr/>
        </p:nvSpPr>
        <p:spPr>
          <a:xfrm>
            <a:off x="685800" y="3937000"/>
            <a:ext cx="3791807"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Perl, Python, AWK, Tcl, </a:t>
            </a:r>
            <a:r>
              <a:rPr lang="en-US" sz="2410" smtClean="0">
                <a:solidFill>
                  <a:srgbClr val="000000"/>
                </a:solidFill>
                <a:latin typeface="Tahoma"/>
                <a:ea typeface="Tahoma"/>
                <a:cs typeface="Tahoma"/>
              </a:rPr>
              <a:t>… </a:t>
            </a:r>
          </a:p>
          <a:p>
            <a:pPr>
              <a:lnSpc>
                <a:spcPts val="2700"/>
              </a:lnSpc>
            </a:pPr>
            <a:endParaRPr lang="en-US" sz="2410">
              <a:solidFill>
                <a:srgbClr val="000000"/>
              </a:solidFill>
              <a:latin typeface="Tahoma"/>
            </a:endParaRPr>
          </a:p>
        </p:txBody>
      </p:sp>
      <p:sp>
        <p:nvSpPr>
          <p:cNvPr id="9" name="TextBox 8"/>
          <p:cNvSpPr txBox="1"/>
          <p:nvPr/>
        </p:nvSpPr>
        <p:spPr>
          <a:xfrm>
            <a:off x="685800" y="4381500"/>
            <a:ext cx="1343316"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C, C++ </a:t>
            </a:r>
          </a:p>
          <a:p>
            <a:pPr>
              <a:lnSpc>
                <a:spcPts val="2700"/>
              </a:lnSpc>
            </a:pPr>
            <a:endParaRPr lang="en-US" sz="2410">
              <a:solidFill>
                <a:srgbClr val="7D0000"/>
              </a:solidFill>
              <a:latin typeface="Wingdings"/>
            </a:endParaRPr>
          </a:p>
        </p:txBody>
      </p:sp>
      <p:sp>
        <p:nvSpPr>
          <p:cNvPr id="10" name="TextBox 9"/>
          <p:cNvSpPr txBox="1"/>
          <p:nvPr/>
        </p:nvSpPr>
        <p:spPr>
          <a:xfrm>
            <a:off x="685800" y="4813300"/>
            <a:ext cx="3125856"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language of the SUT </a:t>
            </a:r>
          </a:p>
          <a:p>
            <a:pPr>
              <a:lnSpc>
                <a:spcPts val="2700"/>
              </a:lnSpc>
            </a:pPr>
            <a:endParaRPr lang="en-US" sz="2410">
              <a:solidFill>
                <a:srgbClr val="7D0000"/>
              </a:solidFill>
              <a:latin typeface="Wingdings"/>
            </a:endParaRPr>
          </a:p>
        </p:txBody>
      </p:sp>
      <p:sp>
        <p:nvSpPr>
          <p:cNvPr id="11" name="TextBox 10"/>
          <p:cNvSpPr txBox="1"/>
          <p:nvPr/>
        </p:nvSpPr>
        <p:spPr>
          <a:xfrm>
            <a:off x="685800" y="5257800"/>
            <a:ext cx="1972271"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TSL, TestML </a:t>
            </a:r>
          </a:p>
          <a:p>
            <a:pPr>
              <a:lnSpc>
                <a:spcPts val="2700"/>
              </a:lnSpc>
            </a:pPr>
            <a:endParaRPr lang="en-US" sz="2410">
              <a:solidFill>
                <a:srgbClr val="7D0000"/>
              </a:solidFill>
              <a:latin typeface="Wingdings"/>
            </a:endParaRPr>
          </a:p>
        </p:txBody>
      </p:sp>
      <p:sp>
        <p:nvSpPr>
          <p:cNvPr id="12" name="TextBox 11"/>
          <p:cNvSpPr txBox="1"/>
          <p:nvPr/>
        </p:nvSpPr>
        <p:spPr>
          <a:xfrm>
            <a:off x="685800" y="5689600"/>
            <a:ext cx="1347998"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TTCN-3 </a:t>
            </a:r>
          </a:p>
          <a:p>
            <a:pPr>
              <a:lnSpc>
                <a:spcPts val="2700"/>
              </a:lnSpc>
            </a:pPr>
            <a:endParaRPr lang="en-US" sz="2410">
              <a:solidFill>
                <a:srgbClr val="7D0000"/>
              </a:solidFill>
              <a:latin typeface="Wingdings"/>
            </a:endParaRPr>
          </a:p>
        </p:txBody>
      </p:sp>
      <p:sp>
        <p:nvSpPr>
          <p:cNvPr id="13" name="TextBox 12"/>
          <p:cNvSpPr txBox="1"/>
          <p:nvPr/>
        </p:nvSpPr>
        <p:spPr>
          <a:xfrm>
            <a:off x="685800" y="6134100"/>
            <a:ext cx="586699"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a:t>
            </a:r>
            <a:r>
              <a:rPr lang="en-US" sz="2410" smtClean="0">
                <a:solidFill>
                  <a:srgbClr val="000000"/>
                </a:solidFill>
                <a:latin typeface="Tahoma"/>
                <a:ea typeface="Tahoma"/>
                <a:cs typeface="Tahoma"/>
              </a:rPr>
              <a:t>… </a:t>
            </a:r>
          </a:p>
          <a:p>
            <a:pPr>
              <a:lnSpc>
                <a:spcPts val="2700"/>
              </a:lnSpc>
            </a:pPr>
            <a:endParaRPr lang="en-US" sz="2410">
              <a:solidFill>
                <a:srgbClr val="000000"/>
              </a:solidFill>
              <a:latin typeface="Tahom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805C.tmp"/>
          <p:cNvPicPr>
            <a:picLocks/>
          </p:cNvPicPr>
          <p:nvPr/>
        </p:nvPicPr>
        <p:blipFill>
          <a:blip r:embed="rId2"/>
          <a:stretch>
            <a:fillRect/>
          </a:stretch>
        </p:blipFill>
        <p:spPr>
          <a:xfrm>
            <a:off x="0" y="0"/>
            <a:ext cx="9118600" cy="6845300"/>
          </a:xfrm>
          <a:prstGeom prst="rect">
            <a:avLst/>
          </a:prstGeom>
        </p:spPr>
      </p:pic>
      <p:sp>
        <p:nvSpPr>
          <p:cNvPr id="7" name="TextBox 6"/>
          <p:cNvSpPr txBox="1"/>
          <p:nvPr/>
        </p:nvSpPr>
        <p:spPr>
          <a:xfrm>
            <a:off x="520700" y="2660650"/>
            <a:ext cx="1891543" cy="820738"/>
          </a:xfrm>
          <a:prstGeom prst="rect">
            <a:avLst/>
          </a:prstGeom>
          <a:noFill/>
        </p:spPr>
        <p:txBody>
          <a:bodyPr vert="horz" wrap="none" lIns="0" tIns="0" rIns="0" bIns="0" rtlCol="0">
            <a:spAutoFit/>
          </a:bodyPr>
          <a:lstStyle/>
          <a:p>
            <a:pPr>
              <a:lnSpc>
                <a:spcPts val="3200"/>
              </a:lnSpc>
            </a:pPr>
            <a:r>
              <a:rPr lang="en-US" sz="2812" dirty="0" smtClean="0">
                <a:solidFill>
                  <a:srgbClr val="7D0000"/>
                </a:solidFill>
                <a:latin typeface="Wingdings"/>
              </a:rPr>
              <a:t>§</a:t>
            </a:r>
            <a:r>
              <a:rPr lang="en-US" sz="2812" dirty="0" smtClean="0">
                <a:solidFill>
                  <a:srgbClr val="000000"/>
                </a:solidFill>
                <a:latin typeface="Tahoma"/>
              </a:rPr>
              <a:t> Examples </a:t>
            </a:r>
          </a:p>
          <a:p>
            <a:pPr>
              <a:lnSpc>
                <a:spcPts val="3200"/>
              </a:lnSpc>
            </a:pPr>
            <a:endParaRPr lang="en-US" sz="2812" dirty="0">
              <a:solidFill>
                <a:srgbClr val="7D0000"/>
              </a:solidFill>
              <a:latin typeface="Wingdings"/>
            </a:endParaRPr>
          </a:p>
        </p:txBody>
      </p:sp>
      <p:sp>
        <p:nvSpPr>
          <p:cNvPr id="8" name="TextBox 7"/>
          <p:cNvSpPr txBox="1"/>
          <p:nvPr/>
        </p:nvSpPr>
        <p:spPr>
          <a:xfrm>
            <a:off x="1143000" y="3594100"/>
            <a:ext cx="3175613" cy="692497"/>
          </a:xfrm>
          <a:prstGeom prst="rect">
            <a:avLst/>
          </a:prstGeom>
          <a:noFill/>
        </p:spPr>
        <p:txBody>
          <a:bodyPr vert="horz" wrap="none" lIns="0" tIns="0" rIns="0" bIns="0" rtlCol="0">
            <a:spAutoFit/>
          </a:bodyPr>
          <a:lstStyle/>
          <a:p>
            <a:pPr>
              <a:lnSpc>
                <a:spcPts val="2700"/>
              </a:lnSpc>
            </a:pPr>
            <a:r>
              <a:rPr lang="en-US" sz="3010" smtClean="0">
                <a:solidFill>
                  <a:srgbClr val="003E00"/>
                </a:solidFill>
                <a:latin typeface="Tahoma"/>
              </a:rPr>
              <a:t>-</a:t>
            </a:r>
            <a:r>
              <a:rPr lang="en-US" sz="2410" smtClean="0">
                <a:solidFill>
                  <a:srgbClr val="000000"/>
                </a:solidFill>
                <a:latin typeface="Tahoma"/>
              </a:rPr>
              <a:t> The triangle problem </a:t>
            </a:r>
          </a:p>
          <a:p>
            <a:pPr>
              <a:lnSpc>
                <a:spcPts val="2700"/>
              </a:lnSpc>
            </a:pPr>
            <a:endParaRPr lang="en-US" sz="3010">
              <a:solidFill>
                <a:srgbClr val="003E00"/>
              </a:solidFill>
              <a:latin typeface="Tahoma"/>
            </a:endParaRPr>
          </a:p>
        </p:txBody>
      </p:sp>
      <p:sp>
        <p:nvSpPr>
          <p:cNvPr id="9" name="TextBox 8"/>
          <p:cNvSpPr txBox="1"/>
          <p:nvPr/>
        </p:nvSpPr>
        <p:spPr>
          <a:xfrm>
            <a:off x="1143000" y="4025900"/>
            <a:ext cx="3398559" cy="692497"/>
          </a:xfrm>
          <a:prstGeom prst="rect">
            <a:avLst/>
          </a:prstGeom>
          <a:noFill/>
        </p:spPr>
        <p:txBody>
          <a:bodyPr vert="horz" wrap="none" lIns="0" tIns="0" rIns="0" bIns="0" rtlCol="0">
            <a:spAutoFit/>
          </a:bodyPr>
          <a:lstStyle/>
          <a:p>
            <a:pPr>
              <a:lnSpc>
                <a:spcPts val="2700"/>
              </a:lnSpc>
            </a:pPr>
            <a:r>
              <a:rPr lang="en-US" sz="3010" dirty="0" smtClean="0">
                <a:solidFill>
                  <a:srgbClr val="003E00"/>
                </a:solidFill>
                <a:latin typeface="Tahoma"/>
              </a:rPr>
              <a:t>-</a:t>
            </a:r>
            <a:r>
              <a:rPr lang="en-US" sz="2410" dirty="0" smtClean="0">
                <a:solidFill>
                  <a:srgbClr val="000000"/>
                </a:solidFill>
                <a:latin typeface="Tahoma"/>
              </a:rPr>
              <a:t> The </a:t>
            </a:r>
            <a:r>
              <a:rPr lang="en-US" sz="2410" dirty="0" err="1" smtClean="0">
                <a:solidFill>
                  <a:srgbClr val="000000"/>
                </a:solidFill>
                <a:latin typeface="Tahoma"/>
              </a:rPr>
              <a:t>NextDate</a:t>
            </a:r>
            <a:r>
              <a:rPr lang="en-US" sz="2410" dirty="0" smtClean="0">
                <a:solidFill>
                  <a:srgbClr val="000000"/>
                </a:solidFill>
                <a:latin typeface="Tahoma"/>
              </a:rPr>
              <a:t> function </a:t>
            </a:r>
          </a:p>
          <a:p>
            <a:pPr>
              <a:lnSpc>
                <a:spcPts val="2700"/>
              </a:lnSpc>
            </a:pPr>
            <a:endParaRPr lang="en-US" sz="3010" dirty="0">
              <a:solidFill>
                <a:srgbClr val="003E00"/>
              </a:solidFill>
              <a:latin typeface="Tahoma"/>
            </a:endParaRPr>
          </a:p>
        </p:txBody>
      </p:sp>
      <p:sp>
        <p:nvSpPr>
          <p:cNvPr id="10" name="TextBox 9"/>
          <p:cNvSpPr txBox="1"/>
          <p:nvPr/>
        </p:nvSpPr>
        <p:spPr>
          <a:xfrm>
            <a:off x="1143000" y="4470400"/>
            <a:ext cx="3741473" cy="692497"/>
          </a:xfrm>
          <a:prstGeom prst="rect">
            <a:avLst/>
          </a:prstGeom>
          <a:noFill/>
        </p:spPr>
        <p:txBody>
          <a:bodyPr vert="horz" wrap="none" lIns="0" tIns="0" rIns="0" bIns="0" rtlCol="0">
            <a:spAutoFit/>
          </a:bodyPr>
          <a:lstStyle/>
          <a:p>
            <a:pPr>
              <a:lnSpc>
                <a:spcPts val="2700"/>
              </a:lnSpc>
            </a:pPr>
            <a:r>
              <a:rPr lang="en-US" sz="3010" smtClean="0">
                <a:solidFill>
                  <a:srgbClr val="003E00"/>
                </a:solidFill>
                <a:latin typeface="Tahoma"/>
              </a:rPr>
              <a:t>-</a:t>
            </a:r>
            <a:r>
              <a:rPr lang="en-US" sz="2410" smtClean="0">
                <a:solidFill>
                  <a:srgbClr val="000000"/>
                </a:solidFill>
                <a:latin typeface="Tahoma"/>
              </a:rPr>
              <a:t> The commission problem </a:t>
            </a:r>
          </a:p>
          <a:p>
            <a:pPr>
              <a:lnSpc>
                <a:spcPts val="2700"/>
              </a:lnSpc>
            </a:pPr>
            <a:endParaRPr lang="en-US" sz="3010">
              <a:solidFill>
                <a:srgbClr val="003E00"/>
              </a:solidFill>
              <a:latin typeface="Tahoma"/>
            </a:endParaRPr>
          </a:p>
        </p:txBody>
      </p:sp>
      <p:sp>
        <p:nvSpPr>
          <p:cNvPr id="11" name="TextBox 10"/>
          <p:cNvSpPr txBox="1"/>
          <p:nvPr/>
        </p:nvSpPr>
        <p:spPr>
          <a:xfrm>
            <a:off x="1143000" y="4902200"/>
            <a:ext cx="4421980" cy="692497"/>
          </a:xfrm>
          <a:prstGeom prst="rect">
            <a:avLst/>
          </a:prstGeom>
          <a:noFill/>
        </p:spPr>
        <p:txBody>
          <a:bodyPr vert="horz" wrap="none" lIns="0" tIns="0" rIns="0" bIns="0" rtlCol="0">
            <a:spAutoFit/>
          </a:bodyPr>
          <a:lstStyle/>
          <a:p>
            <a:pPr>
              <a:lnSpc>
                <a:spcPts val="2700"/>
              </a:lnSpc>
            </a:pPr>
            <a:r>
              <a:rPr lang="en-US" sz="3010" smtClean="0">
                <a:solidFill>
                  <a:srgbClr val="003E00"/>
                </a:solidFill>
                <a:latin typeface="Tahoma"/>
              </a:rPr>
              <a:t>-</a:t>
            </a:r>
            <a:r>
              <a:rPr lang="en-US" sz="2410" smtClean="0">
                <a:solidFill>
                  <a:srgbClr val="000000"/>
                </a:solidFill>
                <a:latin typeface="Tahoma"/>
              </a:rPr>
              <a:t> The automated teller machine </a:t>
            </a:r>
          </a:p>
          <a:p>
            <a:pPr>
              <a:lnSpc>
                <a:spcPts val="2700"/>
              </a:lnSpc>
            </a:pPr>
            <a:endParaRPr lang="en-US" sz="3010">
              <a:solidFill>
                <a:srgbClr val="003E00"/>
              </a:solidFill>
              <a:latin typeface="Tahoma"/>
            </a:endParaRPr>
          </a:p>
        </p:txBody>
      </p:sp>
      <p:sp>
        <p:nvSpPr>
          <p:cNvPr id="12" name="TextBox 11"/>
          <p:cNvSpPr txBox="1"/>
          <p:nvPr/>
        </p:nvSpPr>
        <p:spPr>
          <a:xfrm>
            <a:off x="1143000" y="5346700"/>
            <a:ext cx="3487878" cy="692497"/>
          </a:xfrm>
          <a:prstGeom prst="rect">
            <a:avLst/>
          </a:prstGeom>
          <a:noFill/>
        </p:spPr>
        <p:txBody>
          <a:bodyPr vert="horz" wrap="none" lIns="0" tIns="0" rIns="0" bIns="0" rtlCol="0">
            <a:spAutoFit/>
          </a:bodyPr>
          <a:lstStyle/>
          <a:p>
            <a:pPr>
              <a:lnSpc>
                <a:spcPts val="2700"/>
              </a:lnSpc>
            </a:pPr>
            <a:r>
              <a:rPr lang="en-US" sz="3010" smtClean="0">
                <a:solidFill>
                  <a:srgbClr val="003E00"/>
                </a:solidFill>
                <a:latin typeface="Tahoma"/>
              </a:rPr>
              <a:t>-</a:t>
            </a:r>
            <a:r>
              <a:rPr lang="en-US" sz="2410" smtClean="0">
                <a:solidFill>
                  <a:srgbClr val="000000"/>
                </a:solidFill>
                <a:latin typeface="Tahoma"/>
              </a:rPr>
              <a:t> The currency converter </a:t>
            </a:r>
          </a:p>
          <a:p>
            <a:pPr>
              <a:lnSpc>
                <a:spcPts val="2700"/>
              </a:lnSpc>
            </a:pPr>
            <a:endParaRPr lang="en-US" sz="3010">
              <a:solidFill>
                <a:srgbClr val="003E00"/>
              </a:solidFill>
              <a:latin typeface="Tahoma"/>
            </a:endParaRPr>
          </a:p>
        </p:txBody>
      </p:sp>
      <p:sp>
        <p:nvSpPr>
          <p:cNvPr id="13" name="TextBox 12"/>
          <p:cNvSpPr txBox="1"/>
          <p:nvPr/>
        </p:nvSpPr>
        <p:spPr>
          <a:xfrm>
            <a:off x="1143000" y="5778500"/>
            <a:ext cx="4602094" cy="692497"/>
          </a:xfrm>
          <a:prstGeom prst="rect">
            <a:avLst/>
          </a:prstGeom>
          <a:noFill/>
        </p:spPr>
        <p:txBody>
          <a:bodyPr vert="horz" wrap="none" lIns="0" tIns="0" rIns="0" bIns="0" rtlCol="0">
            <a:spAutoFit/>
          </a:bodyPr>
          <a:lstStyle/>
          <a:p>
            <a:pPr>
              <a:lnSpc>
                <a:spcPts val="2700"/>
              </a:lnSpc>
            </a:pPr>
            <a:r>
              <a:rPr lang="en-US" sz="3010" smtClean="0">
                <a:solidFill>
                  <a:srgbClr val="003E00"/>
                </a:solidFill>
                <a:latin typeface="Tahoma"/>
              </a:rPr>
              <a:t>-</a:t>
            </a:r>
            <a:r>
              <a:rPr lang="en-US" sz="2410" smtClean="0">
                <a:solidFill>
                  <a:srgbClr val="000000"/>
                </a:solidFill>
                <a:latin typeface="Tahoma"/>
              </a:rPr>
              <a:t> The windshield-wiper controller </a:t>
            </a:r>
          </a:p>
          <a:p>
            <a:pPr>
              <a:lnSpc>
                <a:spcPts val="2700"/>
              </a:lnSpc>
            </a:pPr>
            <a:endParaRPr lang="en-US" sz="3010">
              <a:solidFill>
                <a:srgbClr val="003E00"/>
              </a:solidFill>
              <a:latin typeface="Tahom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82CD.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4972002"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The Triangle Problem </a:t>
            </a:r>
          </a:p>
          <a:p>
            <a:pPr>
              <a:lnSpc>
                <a:spcPts val="4600"/>
              </a:lnSpc>
            </a:pPr>
            <a:endParaRPr lang="en-US"/>
          </a:p>
        </p:txBody>
      </p:sp>
      <p:sp>
        <p:nvSpPr>
          <p:cNvPr id="4" name="TextBox 3"/>
          <p:cNvSpPr txBox="1"/>
          <p:nvPr/>
        </p:nvSpPr>
        <p:spPr>
          <a:xfrm>
            <a:off x="228600" y="1689100"/>
            <a:ext cx="8715143" cy="1692771"/>
          </a:xfrm>
          <a:prstGeom prst="rect">
            <a:avLst/>
          </a:prstGeom>
          <a:noFill/>
        </p:spPr>
        <p:txBody>
          <a:bodyPr vert="horz" wrap="none" lIns="0" tIns="0" rIns="0" bIns="0" rtlCol="0">
            <a:spAutoFit/>
          </a:bodyPr>
          <a:lstStyle/>
          <a:p>
            <a:pPr algn="just">
              <a:lnSpc>
                <a:spcPts val="3300"/>
              </a:lnSpc>
            </a:pPr>
            <a:r>
              <a:rPr lang="en-US" dirty="0" smtClean="0">
                <a:latin typeface="Tahoma"/>
                <a:ea typeface="Tahoma"/>
                <a:cs typeface="Tahoma"/>
              </a:rPr>
              <a:t>•</a:t>
            </a:r>
            <a:r>
              <a:rPr lang="en-US" sz="2812" dirty="0" smtClean="0">
                <a:solidFill>
                  <a:srgbClr val="000000"/>
                </a:solidFill>
                <a:latin typeface="Tahoma"/>
                <a:ea typeface="Tahoma"/>
                <a:cs typeface="Tahoma"/>
              </a:rPr>
              <a:t> Function </a:t>
            </a:r>
            <a:r>
              <a:rPr lang="en-US" sz="2812" dirty="0" smtClean="0">
                <a:solidFill>
                  <a:srgbClr val="000000"/>
                </a:solidFill>
                <a:latin typeface="Lucida Console"/>
                <a:ea typeface="Tahoma"/>
                <a:cs typeface="Tahoma"/>
              </a:rPr>
              <a:t>triangle</a:t>
            </a:r>
            <a:r>
              <a:rPr lang="en-US" sz="2812" dirty="0" smtClean="0">
                <a:solidFill>
                  <a:srgbClr val="000000"/>
                </a:solidFill>
                <a:latin typeface="Tahoma"/>
                <a:ea typeface="Tahoma"/>
                <a:cs typeface="Tahoma"/>
              </a:rPr>
              <a:t> takes three integers </a:t>
            </a:r>
            <a:r>
              <a:rPr lang="en-US" sz="2812" dirty="0" err="1" smtClean="0">
                <a:solidFill>
                  <a:srgbClr val="000000"/>
                </a:solidFill>
                <a:latin typeface="Tahoma"/>
                <a:ea typeface="Tahoma"/>
                <a:cs typeface="Tahoma"/>
              </a:rPr>
              <a:t>a,b,c</a:t>
            </a:r>
            <a:r>
              <a:rPr lang="en-US" sz="2812" dirty="0" smtClean="0">
                <a:solidFill>
                  <a:srgbClr val="000000"/>
                </a:solidFill>
                <a:latin typeface="Tahoma"/>
                <a:ea typeface="Tahoma"/>
                <a:cs typeface="Tahoma"/>
              </a:rPr>
              <a:t> which </a:t>
            </a:r>
            <a:br>
              <a:rPr lang="en-US" sz="2812" dirty="0" smtClean="0">
                <a:solidFill>
                  <a:srgbClr val="000000"/>
                </a:solidFill>
                <a:latin typeface="Tahoma"/>
                <a:ea typeface="Tahoma"/>
                <a:cs typeface="Tahoma"/>
              </a:rPr>
            </a:br>
            <a:r>
              <a:rPr lang="en-US" sz="2812" dirty="0" smtClean="0">
                <a:solidFill>
                  <a:srgbClr val="000000"/>
                </a:solidFill>
                <a:latin typeface="Tahoma"/>
                <a:ea typeface="Tahoma"/>
                <a:cs typeface="Tahoma"/>
              </a:rPr>
              <a:t>are length of triangle sides; calculates whether the </a:t>
            </a:r>
            <a:br>
              <a:rPr lang="en-US" sz="2812" dirty="0" smtClean="0">
                <a:solidFill>
                  <a:srgbClr val="000000"/>
                </a:solidFill>
                <a:latin typeface="Tahoma"/>
                <a:ea typeface="Tahoma"/>
                <a:cs typeface="Tahoma"/>
              </a:rPr>
            </a:br>
            <a:r>
              <a:rPr lang="en-US" sz="2812" dirty="0" smtClean="0">
                <a:solidFill>
                  <a:srgbClr val="000000"/>
                </a:solidFill>
                <a:latin typeface="Tahoma"/>
                <a:ea typeface="Tahoma"/>
                <a:cs typeface="Tahoma"/>
              </a:rPr>
              <a:t>triangle is equilateral, isosceles, or scalene. </a:t>
            </a:r>
          </a:p>
          <a:p>
            <a:pPr>
              <a:lnSpc>
                <a:spcPts val="3300"/>
              </a:lnSpc>
            </a:pPr>
            <a:endParaRPr lang="en-US" sz="2812" dirty="0">
              <a:solidFill>
                <a:srgbClr val="000000"/>
              </a:solidFill>
              <a:latin typeface="Tahoma"/>
            </a:endParaRPr>
          </a:p>
        </p:txBody>
      </p:sp>
      <p:sp>
        <p:nvSpPr>
          <p:cNvPr id="5" name="TextBox 4"/>
          <p:cNvSpPr txBox="1"/>
          <p:nvPr/>
        </p:nvSpPr>
        <p:spPr>
          <a:xfrm>
            <a:off x="228600" y="3073400"/>
            <a:ext cx="8641853"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The task is to write down test cases for this function </a:t>
            </a:r>
          </a:p>
          <a:p>
            <a:pPr>
              <a:lnSpc>
                <a:spcPts val="3200"/>
              </a:lnSpc>
            </a:pPr>
            <a:endParaRPr lang="en-US"/>
          </a:p>
        </p:txBody>
      </p:sp>
      <p:sp>
        <p:nvSpPr>
          <p:cNvPr id="6" name="TextBox 5"/>
          <p:cNvSpPr txBox="1"/>
          <p:nvPr/>
        </p:nvSpPr>
        <p:spPr>
          <a:xfrm>
            <a:off x="228600" y="5638800"/>
            <a:ext cx="5210144" cy="820738"/>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“Classical” testing task (Myers) </a:t>
            </a:r>
          </a:p>
          <a:p>
            <a:pPr>
              <a:lnSpc>
                <a:spcPts val="3200"/>
              </a:lnSpc>
            </a:pPr>
            <a:endParaRPr lang="en-US" sz="2812">
              <a:solidFill>
                <a:srgbClr val="000000"/>
              </a:solidFill>
              <a:latin typeface="Tahom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8406.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2492477"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Evaluation </a:t>
            </a:r>
          </a:p>
          <a:p>
            <a:pPr>
              <a:lnSpc>
                <a:spcPts val="4600"/>
              </a:lnSpc>
            </a:pPr>
            <a:endParaRPr lang="en-US"/>
          </a:p>
        </p:txBody>
      </p:sp>
      <p:sp>
        <p:nvSpPr>
          <p:cNvPr id="4" name="TextBox 3"/>
          <p:cNvSpPr txBox="1"/>
          <p:nvPr/>
        </p:nvSpPr>
        <p:spPr>
          <a:xfrm>
            <a:off x="228600" y="1701800"/>
            <a:ext cx="5007333" cy="820738"/>
          </a:xfrm>
          <a:prstGeom prst="rect">
            <a:avLst/>
          </a:prstGeom>
          <a:noFill/>
        </p:spPr>
        <p:txBody>
          <a:bodyPr vert="horz" wrap="none" lIns="0" tIns="0" rIns="0" bIns="0" rtlCol="0">
            <a:spAutoFit/>
          </a:bodyPr>
          <a:lstStyle/>
          <a:p>
            <a:pPr>
              <a:lnSpc>
                <a:spcPts val="3200"/>
              </a:lnSpc>
            </a:pPr>
            <a:r>
              <a:rPr lang="en-US" sz="2812" smtClean="0">
                <a:solidFill>
                  <a:srgbClr val="000000"/>
                </a:solidFill>
                <a:latin typeface="Tahoma"/>
              </a:rPr>
              <a:t>Each </a:t>
            </a:r>
            <a:r>
              <a:rPr lang="en-US" sz="2812" smtClean="0">
                <a:solidFill>
                  <a:srgbClr val="000000"/>
                </a:solidFill>
                <a:latin typeface="Tahoma"/>
                <a:ea typeface="Tahoma"/>
                <a:cs typeface="Tahoma"/>
              </a:rPr>
              <a:t>“yes” gives you one point </a:t>
            </a:r>
          </a:p>
          <a:p>
            <a:pPr>
              <a:lnSpc>
                <a:spcPts val="3200"/>
              </a:lnSpc>
            </a:pPr>
            <a:endParaRPr lang="en-US" sz="2812">
              <a:solidFill>
                <a:srgbClr val="000000"/>
              </a:solidFill>
              <a:latin typeface="Tahoma"/>
            </a:endParaRPr>
          </a:p>
        </p:txBody>
      </p:sp>
      <p:sp>
        <p:nvSpPr>
          <p:cNvPr id="5" name="TextBox 4"/>
          <p:cNvSpPr txBox="1"/>
          <p:nvPr/>
        </p:nvSpPr>
        <p:spPr>
          <a:xfrm>
            <a:off x="228600" y="2222500"/>
            <a:ext cx="8423973"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Do you have a test case for an equilateral triangle? </a:t>
            </a:r>
          </a:p>
          <a:p>
            <a:pPr>
              <a:lnSpc>
                <a:spcPts val="3200"/>
              </a:lnSpc>
            </a:pPr>
            <a:endParaRPr lang="en-US"/>
          </a:p>
        </p:txBody>
      </p:sp>
      <p:sp>
        <p:nvSpPr>
          <p:cNvPr id="6" name="TextBox 5"/>
          <p:cNvSpPr txBox="1"/>
          <p:nvPr/>
        </p:nvSpPr>
        <p:spPr>
          <a:xfrm>
            <a:off x="228600" y="2717800"/>
            <a:ext cx="8115620" cy="1269578"/>
          </a:xfrm>
          <a:prstGeom prst="rect">
            <a:avLst/>
          </a:prstGeom>
          <a:noFill/>
        </p:spPr>
        <p:txBody>
          <a:bodyPr vert="horz" wrap="none" lIns="0" tIns="0" rIns="0" bIns="0" rtlCol="0">
            <a:spAutoFit/>
          </a:bodyPr>
          <a:lstStyle/>
          <a:p>
            <a:pPr>
              <a:lnSpc>
                <a:spcPts val="3300"/>
              </a:lnSpc>
            </a:pPr>
            <a:r>
              <a:rPr lang="en-US" smtClean="0">
                <a:latin typeface="Tahoma"/>
                <a:ea typeface="Tahoma"/>
                <a:cs typeface="Tahoma"/>
              </a:rPr>
              <a:t>•</a:t>
            </a:r>
            <a:r>
              <a:rPr lang="en-US" sz="2812" smtClean="0">
                <a:solidFill>
                  <a:srgbClr val="000000"/>
                </a:solidFill>
                <a:latin typeface="Tahoma"/>
                <a:ea typeface="Tahoma"/>
                <a:cs typeface="Tahoma"/>
              </a:rPr>
              <a:t> Do you have a test case for  an isoscele triangle?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(must be a triangle, not, e.g. (2,2,4)) </a:t>
            </a:r>
          </a:p>
          <a:p>
            <a:pPr>
              <a:lnSpc>
                <a:spcPts val="3300"/>
              </a:lnSpc>
            </a:pPr>
            <a:endParaRPr lang="en-US" sz="2812">
              <a:solidFill>
                <a:srgbClr val="000000"/>
              </a:solidFill>
              <a:latin typeface="Tahoma"/>
            </a:endParaRPr>
          </a:p>
        </p:txBody>
      </p:sp>
      <p:sp>
        <p:nvSpPr>
          <p:cNvPr id="7" name="TextBox 6"/>
          <p:cNvSpPr txBox="1"/>
          <p:nvPr/>
        </p:nvSpPr>
        <p:spPr>
          <a:xfrm>
            <a:off x="228600" y="3644900"/>
            <a:ext cx="8237448" cy="1273105"/>
          </a:xfrm>
          <a:prstGeom prst="rect">
            <a:avLst/>
          </a:prstGeom>
          <a:noFill/>
        </p:spPr>
        <p:txBody>
          <a:bodyPr vert="horz" wrap="none" lIns="0" tIns="0" rIns="0" bIns="0" rtlCol="0">
            <a:spAutoFit/>
          </a:bodyPr>
          <a:lstStyle/>
          <a:p>
            <a:pPr>
              <a:lnSpc>
                <a:spcPts val="3400"/>
              </a:lnSpc>
            </a:pPr>
            <a:r>
              <a:rPr lang="en-US" smtClean="0">
                <a:latin typeface="Tahoma"/>
                <a:ea typeface="Tahoma"/>
                <a:cs typeface="Tahoma"/>
              </a:rPr>
              <a:t>•</a:t>
            </a:r>
            <a:r>
              <a:rPr lang="en-US" sz="2812" smtClean="0">
                <a:solidFill>
                  <a:srgbClr val="000000"/>
                </a:solidFill>
                <a:latin typeface="Tahoma"/>
                <a:ea typeface="Tahoma"/>
                <a:cs typeface="Tahoma"/>
              </a:rPr>
              <a:t> Do you have a test case for an admissible scalene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triangle (must be a real triangle, not, e.g. (1,2,3)) </a:t>
            </a:r>
          </a:p>
          <a:p>
            <a:pPr>
              <a:lnSpc>
                <a:spcPts val="3400"/>
              </a:lnSpc>
            </a:pPr>
            <a:endParaRPr lang="en-US" sz="2812">
              <a:solidFill>
                <a:srgbClr val="000000"/>
              </a:solidFill>
              <a:latin typeface="Tahoma"/>
            </a:endParaRPr>
          </a:p>
        </p:txBody>
      </p:sp>
      <p:sp>
        <p:nvSpPr>
          <p:cNvPr id="8" name="TextBox 7"/>
          <p:cNvSpPr txBox="1"/>
          <p:nvPr/>
        </p:nvSpPr>
        <p:spPr>
          <a:xfrm>
            <a:off x="228600" y="4584700"/>
            <a:ext cx="8099461" cy="1709122"/>
          </a:xfrm>
          <a:prstGeom prst="rect">
            <a:avLst/>
          </a:prstGeom>
          <a:noFill/>
        </p:spPr>
        <p:txBody>
          <a:bodyPr vert="horz" wrap="none" lIns="0" tIns="0" rIns="0" bIns="0" rtlCol="0">
            <a:spAutoFit/>
          </a:bodyPr>
          <a:lstStyle/>
          <a:p>
            <a:pPr>
              <a:lnSpc>
                <a:spcPts val="3400"/>
              </a:lnSpc>
            </a:pPr>
            <a:r>
              <a:rPr lang="en-US" smtClean="0">
                <a:latin typeface="Tahoma"/>
                <a:ea typeface="Tahoma"/>
                <a:cs typeface="Tahoma"/>
              </a:rPr>
              <a:t>•</a:t>
            </a:r>
            <a:r>
              <a:rPr lang="en-US" sz="2812" smtClean="0">
                <a:solidFill>
                  <a:srgbClr val="000000"/>
                </a:solidFill>
                <a:latin typeface="Tahoma"/>
                <a:ea typeface="Tahoma"/>
                <a:cs typeface="Tahoma"/>
              </a:rPr>
              <a:t> Do you have at least three test cases for isoscele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triangles, where all permutations of sides are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considered? (e.g. (3,3,4), (3,4,3), (4,3,3)) </a:t>
            </a:r>
          </a:p>
          <a:p>
            <a:pPr>
              <a:lnSpc>
                <a:spcPts val="3400"/>
              </a:lnSpc>
            </a:pPr>
            <a:endParaRPr lang="en-US" sz="2812">
              <a:solidFill>
                <a:srgbClr val="000000"/>
              </a:solidFill>
              <a:latin typeface="Tahoma"/>
            </a:endParaRPr>
          </a:p>
        </p:txBody>
      </p:sp>
      <p:sp>
        <p:nvSpPr>
          <p:cNvPr id="9" name="TextBox 8"/>
          <p:cNvSpPr txBox="1"/>
          <p:nvPr/>
        </p:nvSpPr>
        <p:spPr>
          <a:xfrm>
            <a:off x="228600" y="5981700"/>
            <a:ext cx="8685711"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Did you state for each test case the expected result? </a:t>
            </a:r>
          </a:p>
          <a:p>
            <a:pPr>
              <a:lnSpc>
                <a:spcPts val="3200"/>
              </a:lnSpc>
            </a:pP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85EB.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3327642"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Evaluation (2) </a:t>
            </a:r>
          </a:p>
          <a:p>
            <a:pPr>
              <a:lnSpc>
                <a:spcPts val="4600"/>
              </a:lnSpc>
            </a:pPr>
            <a:endParaRPr lang="en-US"/>
          </a:p>
        </p:txBody>
      </p:sp>
      <p:sp>
        <p:nvSpPr>
          <p:cNvPr id="4" name="TextBox 3"/>
          <p:cNvSpPr txBox="1"/>
          <p:nvPr/>
        </p:nvSpPr>
        <p:spPr>
          <a:xfrm>
            <a:off x="228600" y="1701800"/>
            <a:ext cx="7318094"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Do you have a test case with one side zero? </a:t>
            </a:r>
          </a:p>
          <a:p>
            <a:pPr>
              <a:lnSpc>
                <a:spcPts val="3200"/>
              </a:lnSpc>
            </a:pPr>
            <a:endParaRPr lang="en-US"/>
          </a:p>
        </p:txBody>
      </p:sp>
      <p:sp>
        <p:nvSpPr>
          <p:cNvPr id="5" name="TextBox 4"/>
          <p:cNvSpPr txBox="1"/>
          <p:nvPr/>
        </p:nvSpPr>
        <p:spPr>
          <a:xfrm>
            <a:off x="228600" y="2222500"/>
            <a:ext cx="7658122"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Do you have a test case with negative values? </a:t>
            </a:r>
          </a:p>
          <a:p>
            <a:pPr>
              <a:lnSpc>
                <a:spcPts val="3200"/>
              </a:lnSpc>
            </a:pPr>
            <a:endParaRPr lang="en-US"/>
          </a:p>
        </p:txBody>
      </p:sp>
      <p:sp>
        <p:nvSpPr>
          <p:cNvPr id="6" name="TextBox 5"/>
          <p:cNvSpPr txBox="1"/>
          <p:nvPr/>
        </p:nvSpPr>
        <p:spPr>
          <a:xfrm>
            <a:off x="228600" y="2717800"/>
            <a:ext cx="8646406" cy="1269578"/>
          </a:xfrm>
          <a:prstGeom prst="rect">
            <a:avLst/>
          </a:prstGeom>
          <a:noFill/>
        </p:spPr>
        <p:txBody>
          <a:bodyPr vert="horz" wrap="none" lIns="0" tIns="0" rIns="0" bIns="0" rtlCol="0">
            <a:spAutoFit/>
          </a:bodyPr>
          <a:lstStyle/>
          <a:p>
            <a:pPr>
              <a:lnSpc>
                <a:spcPts val="3300"/>
              </a:lnSpc>
            </a:pPr>
            <a:r>
              <a:rPr lang="en-US" smtClean="0">
                <a:latin typeface="Tahoma"/>
                <a:ea typeface="Tahoma"/>
                <a:cs typeface="Tahoma"/>
              </a:rPr>
              <a:t>•</a:t>
            </a:r>
            <a:r>
              <a:rPr lang="en-US" sz="2812" smtClean="0">
                <a:solidFill>
                  <a:srgbClr val="000000"/>
                </a:solidFill>
                <a:latin typeface="Tahoma"/>
                <a:ea typeface="Tahoma"/>
                <a:cs typeface="Tahoma"/>
              </a:rPr>
              <a:t> Do you have a test case where the sum of two sides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equals the third one? (e.g. (1,2,3)) </a:t>
            </a:r>
          </a:p>
          <a:p>
            <a:pPr>
              <a:lnSpc>
                <a:spcPts val="3300"/>
              </a:lnSpc>
            </a:pPr>
            <a:endParaRPr lang="en-US" sz="2812">
              <a:solidFill>
                <a:srgbClr val="000000"/>
              </a:solidFill>
              <a:latin typeface="Tahoma"/>
            </a:endParaRPr>
          </a:p>
        </p:txBody>
      </p:sp>
      <p:sp>
        <p:nvSpPr>
          <p:cNvPr id="7" name="TextBox 6"/>
          <p:cNvSpPr txBox="1"/>
          <p:nvPr/>
        </p:nvSpPr>
        <p:spPr>
          <a:xfrm>
            <a:off x="228600" y="3644900"/>
            <a:ext cx="8330294" cy="1709122"/>
          </a:xfrm>
          <a:prstGeom prst="rect">
            <a:avLst/>
          </a:prstGeom>
          <a:noFill/>
        </p:spPr>
        <p:txBody>
          <a:bodyPr vert="horz" wrap="none" lIns="0" tIns="0" rIns="0" bIns="0" rtlCol="0">
            <a:spAutoFit/>
          </a:bodyPr>
          <a:lstStyle/>
          <a:p>
            <a:pPr>
              <a:lnSpc>
                <a:spcPts val="3400"/>
              </a:lnSpc>
            </a:pPr>
            <a:r>
              <a:rPr lang="en-US" smtClean="0">
                <a:latin typeface="Tahoma"/>
                <a:ea typeface="Tahoma"/>
                <a:cs typeface="Tahoma"/>
              </a:rPr>
              <a:t>•</a:t>
            </a:r>
            <a:r>
              <a:rPr lang="en-US" sz="2812" smtClean="0">
                <a:solidFill>
                  <a:srgbClr val="000000"/>
                </a:solidFill>
                <a:latin typeface="Tahoma"/>
                <a:ea typeface="Tahoma"/>
                <a:cs typeface="Tahoma"/>
              </a:rPr>
              <a:t> Do you have at least three test cases for such non-</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triangles, where all permutations of sides are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considered? (e.g. (1,2,3), (1,3,2), (3,1,2)) </a:t>
            </a:r>
          </a:p>
          <a:p>
            <a:pPr>
              <a:lnSpc>
                <a:spcPts val="3400"/>
              </a:lnSpc>
            </a:pPr>
            <a:endParaRPr lang="en-US" sz="2812">
              <a:solidFill>
                <a:srgbClr val="000000"/>
              </a:solidFill>
              <a:latin typeface="Tahoma"/>
            </a:endParaRPr>
          </a:p>
        </p:txBody>
      </p:sp>
      <p:sp>
        <p:nvSpPr>
          <p:cNvPr id="8" name="TextBox 7"/>
          <p:cNvSpPr txBox="1"/>
          <p:nvPr/>
        </p:nvSpPr>
        <p:spPr>
          <a:xfrm>
            <a:off x="228600" y="5016500"/>
            <a:ext cx="8365880" cy="1273105"/>
          </a:xfrm>
          <a:prstGeom prst="rect">
            <a:avLst/>
          </a:prstGeom>
          <a:noFill/>
        </p:spPr>
        <p:txBody>
          <a:bodyPr vert="horz" wrap="none" lIns="0" tIns="0" rIns="0" bIns="0" rtlCol="0">
            <a:spAutoFit/>
          </a:bodyPr>
          <a:lstStyle/>
          <a:p>
            <a:pPr>
              <a:lnSpc>
                <a:spcPts val="3400"/>
              </a:lnSpc>
            </a:pPr>
            <a:r>
              <a:rPr lang="en-US" smtClean="0">
                <a:latin typeface="Tahoma"/>
                <a:ea typeface="Tahoma"/>
                <a:cs typeface="Tahoma"/>
              </a:rPr>
              <a:t>•</a:t>
            </a:r>
            <a:r>
              <a:rPr lang="en-US" sz="2812" smtClean="0">
                <a:solidFill>
                  <a:srgbClr val="000000"/>
                </a:solidFill>
                <a:latin typeface="Tahoma"/>
                <a:ea typeface="Tahoma"/>
                <a:cs typeface="Tahoma"/>
              </a:rPr>
              <a:t> Do you have a test case where the sum of the two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smaller inputs is greater than the third one? </a:t>
            </a:r>
          </a:p>
          <a:p>
            <a:pPr>
              <a:lnSpc>
                <a:spcPts val="3400"/>
              </a:lnSpc>
            </a:pPr>
            <a:endParaRPr lang="en-US" sz="2812">
              <a:solidFill>
                <a:srgbClr val="000000"/>
              </a:solidFill>
              <a:latin typeface="Tahoma"/>
            </a:endParaRPr>
          </a:p>
        </p:txBody>
      </p:sp>
      <p:sp>
        <p:nvSpPr>
          <p:cNvPr id="9" name="TextBox 8"/>
          <p:cNvSpPr txBox="1"/>
          <p:nvPr/>
        </p:nvSpPr>
        <p:spPr>
          <a:xfrm>
            <a:off x="228600" y="5981700"/>
            <a:ext cx="7224542"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Do you have at least three such test cases? </a:t>
            </a:r>
          </a:p>
          <a:p>
            <a:pPr>
              <a:lnSpc>
                <a:spcPts val="3200"/>
              </a:lnSpc>
            </a:pP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8791.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3327642"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Evaluation (3) </a:t>
            </a:r>
          </a:p>
          <a:p>
            <a:pPr>
              <a:lnSpc>
                <a:spcPts val="4600"/>
              </a:lnSpc>
            </a:pPr>
            <a:endParaRPr lang="en-US"/>
          </a:p>
        </p:txBody>
      </p:sp>
      <p:sp>
        <p:nvSpPr>
          <p:cNvPr id="4" name="TextBox 3"/>
          <p:cNvSpPr txBox="1"/>
          <p:nvPr/>
        </p:nvSpPr>
        <p:spPr>
          <a:xfrm>
            <a:off x="228600" y="1663700"/>
            <a:ext cx="5012013" cy="666849"/>
          </a:xfrm>
          <a:prstGeom prst="rect">
            <a:avLst/>
          </a:prstGeom>
          <a:noFill/>
        </p:spPr>
        <p:txBody>
          <a:bodyPr vert="horz" wrap="none" lIns="0" tIns="0" rIns="0" bIns="0" rtlCol="0">
            <a:spAutoFit/>
          </a:bodyPr>
          <a:lstStyle/>
          <a:p>
            <a:pPr>
              <a:lnSpc>
                <a:spcPts val="2700"/>
              </a:lnSpc>
            </a:pPr>
            <a:r>
              <a:rPr lang="en-US" smtClean="0">
                <a:latin typeface="Tahoma"/>
                <a:ea typeface="Tahoma"/>
                <a:cs typeface="Tahoma"/>
              </a:rPr>
              <a:t>•</a:t>
            </a:r>
            <a:r>
              <a:rPr lang="en-US" sz="2410" smtClean="0">
                <a:solidFill>
                  <a:srgbClr val="000000"/>
                </a:solidFill>
                <a:latin typeface="Tahoma"/>
                <a:ea typeface="Tahoma"/>
                <a:cs typeface="Tahoma"/>
              </a:rPr>
              <a:t> Do you have the test case (0,0,0)? </a:t>
            </a:r>
          </a:p>
          <a:p>
            <a:pPr>
              <a:lnSpc>
                <a:spcPts val="2700"/>
              </a:lnSpc>
            </a:pPr>
            <a:endParaRPr lang="en-US"/>
          </a:p>
        </p:txBody>
      </p:sp>
      <p:sp>
        <p:nvSpPr>
          <p:cNvPr id="5" name="TextBox 4"/>
          <p:cNvSpPr txBox="1"/>
          <p:nvPr/>
        </p:nvSpPr>
        <p:spPr>
          <a:xfrm>
            <a:off x="228600" y="2070100"/>
            <a:ext cx="8148897" cy="666849"/>
          </a:xfrm>
          <a:prstGeom prst="rect">
            <a:avLst/>
          </a:prstGeom>
          <a:noFill/>
        </p:spPr>
        <p:txBody>
          <a:bodyPr vert="horz" wrap="none" lIns="0" tIns="0" rIns="0" bIns="0" rtlCol="0">
            <a:spAutoFit/>
          </a:bodyPr>
          <a:lstStyle/>
          <a:p>
            <a:pPr>
              <a:lnSpc>
                <a:spcPts val="2700"/>
              </a:lnSpc>
            </a:pPr>
            <a:r>
              <a:rPr lang="en-US" smtClean="0">
                <a:latin typeface="Tahoma"/>
                <a:ea typeface="Tahoma"/>
                <a:cs typeface="Tahoma"/>
              </a:rPr>
              <a:t>•</a:t>
            </a:r>
            <a:r>
              <a:rPr lang="en-US" sz="2410" smtClean="0">
                <a:solidFill>
                  <a:srgbClr val="000000"/>
                </a:solidFill>
                <a:latin typeface="Tahoma"/>
                <a:ea typeface="Tahoma"/>
                <a:cs typeface="Tahoma"/>
              </a:rPr>
              <a:t> Do you have test cases with very large integers (maxint)? </a:t>
            </a:r>
          </a:p>
          <a:p>
            <a:pPr>
              <a:lnSpc>
                <a:spcPts val="2700"/>
              </a:lnSpc>
            </a:pPr>
            <a:endParaRPr lang="en-US"/>
          </a:p>
        </p:txBody>
      </p:sp>
      <p:sp>
        <p:nvSpPr>
          <p:cNvPr id="6" name="TextBox 5"/>
          <p:cNvSpPr txBox="1"/>
          <p:nvPr/>
        </p:nvSpPr>
        <p:spPr>
          <a:xfrm>
            <a:off x="228600" y="2501900"/>
            <a:ext cx="8415509" cy="961802"/>
          </a:xfrm>
          <a:prstGeom prst="rect">
            <a:avLst/>
          </a:prstGeom>
          <a:noFill/>
        </p:spPr>
        <p:txBody>
          <a:bodyPr vert="horz" wrap="none" lIns="0" tIns="0" rIns="0" bIns="0" rtlCol="0">
            <a:spAutoFit/>
          </a:bodyPr>
          <a:lstStyle/>
          <a:p>
            <a:pPr marL="0" marR="0" lvl="0" defTabSz="914400" eaLnBrk="1" fontAlgn="auto" latinLnBrk="0" hangingPunct="1">
              <a:lnSpc>
                <a:spcPts val="2500"/>
              </a:lnSpc>
              <a:spcBef>
                <a:spcPts val="0"/>
              </a:spcBef>
              <a:spcAft>
                <a:spcPts val="0"/>
              </a:spcAft>
              <a:buClrTx/>
              <a:buSzTx/>
              <a:buNone/>
              <a:tabLst>
                <a:tab pos="342900" algn="l"/>
              </a:tabLst>
              <a:defRPr/>
            </a:pPr>
            <a:r>
              <a:rPr lang="en-US" smtClean="0">
                <a:latin typeface="Tahoma"/>
                <a:ea typeface="Tahoma"/>
                <a:cs typeface="Tahoma"/>
              </a:rPr>
              <a:t>•</a:t>
            </a:r>
            <a:r>
              <a:rPr lang="en-US" sz="2410" smtClean="0">
                <a:solidFill>
                  <a:srgbClr val="000000"/>
                </a:solidFill>
                <a:latin typeface="Tahoma"/>
                <a:ea typeface="Tahoma"/>
                <a:cs typeface="Tahoma"/>
              </a:rPr>
              <a:t> Do you have a test case with non-integer values? (e.g., real </a:t>
            </a:r>
            <a:br>
              <a:rPr lang="en-US" sz="2410" smtClean="0">
                <a:solidFill>
                  <a:srgbClr val="000000"/>
                </a:solidFill>
                <a:latin typeface="Tahoma"/>
                <a:ea typeface="Tahoma"/>
                <a:cs typeface="Tahoma"/>
              </a:rPr>
            </a:br>
            <a:r>
              <a:rPr lang="en-US" sz="2410" smtClean="0">
                <a:solidFill>
                  <a:srgbClr val="000000"/>
                </a:solidFill>
                <a:latin typeface="Tahoma"/>
                <a:ea typeface="Tahoma"/>
                <a:cs typeface="Tahoma"/>
              </a:rPr>
              <a:t>	numbers, hex values, strings,…) </a:t>
            </a:r>
          </a:p>
          <a:p>
            <a:pPr marL="0" marR="0" lvl="0" indent="0" defTabSz="914400" eaLnBrk="1" fontAlgn="auto" latinLnBrk="0" hangingPunct="1">
              <a:lnSpc>
                <a:spcPts val="2500"/>
              </a:lnSpc>
              <a:spcBef>
                <a:spcPts val="0"/>
              </a:spcBef>
              <a:spcAft>
                <a:spcPts val="0"/>
              </a:spcAft>
              <a:buClrTx/>
              <a:buSzTx/>
              <a:buNone/>
              <a:tabLst>
                <a:tab pos="342900" algn="l"/>
              </a:tabLst>
              <a:defRPr/>
            </a:pPr>
            <a:endParaRPr lang="en-US" sz="2410">
              <a:solidFill>
                <a:srgbClr val="000000"/>
              </a:solidFill>
              <a:latin typeface="Tahoma"/>
            </a:endParaRPr>
          </a:p>
        </p:txBody>
      </p:sp>
      <p:sp>
        <p:nvSpPr>
          <p:cNvPr id="7" name="TextBox 6"/>
          <p:cNvSpPr txBox="1"/>
          <p:nvPr/>
        </p:nvSpPr>
        <p:spPr>
          <a:xfrm>
            <a:off x="228600" y="3200400"/>
            <a:ext cx="8274125" cy="666849"/>
          </a:xfrm>
          <a:prstGeom prst="rect">
            <a:avLst/>
          </a:prstGeom>
          <a:noFill/>
        </p:spPr>
        <p:txBody>
          <a:bodyPr vert="horz" wrap="none" lIns="0" tIns="0" rIns="0" bIns="0" rtlCol="0">
            <a:spAutoFit/>
          </a:bodyPr>
          <a:lstStyle/>
          <a:p>
            <a:pPr>
              <a:lnSpc>
                <a:spcPts val="2700"/>
              </a:lnSpc>
            </a:pPr>
            <a:r>
              <a:rPr lang="en-US" smtClean="0">
                <a:latin typeface="Tahoma"/>
                <a:ea typeface="Tahoma"/>
                <a:cs typeface="Tahoma"/>
              </a:rPr>
              <a:t>•</a:t>
            </a:r>
            <a:r>
              <a:rPr lang="en-US" sz="2410" smtClean="0">
                <a:solidFill>
                  <a:srgbClr val="000000"/>
                </a:solidFill>
                <a:latin typeface="Tahoma"/>
                <a:ea typeface="Tahoma"/>
                <a:cs typeface="Tahoma"/>
              </a:rPr>
              <a:t> Do you have a test case where 2 or 4 inputs are provided? </a:t>
            </a:r>
          </a:p>
          <a:p>
            <a:pPr>
              <a:lnSpc>
                <a:spcPts val="2700"/>
              </a:lnSpc>
            </a:pPr>
            <a:endParaRPr lang="en-US"/>
          </a:p>
        </p:txBody>
      </p:sp>
      <p:sp>
        <p:nvSpPr>
          <p:cNvPr id="8" name="TextBox 7"/>
          <p:cNvSpPr txBox="1"/>
          <p:nvPr/>
        </p:nvSpPr>
        <p:spPr>
          <a:xfrm>
            <a:off x="228600" y="4000500"/>
            <a:ext cx="5446619" cy="692497"/>
          </a:xfrm>
          <a:prstGeom prst="rect">
            <a:avLst/>
          </a:prstGeom>
          <a:noFill/>
        </p:spPr>
        <p:txBody>
          <a:bodyPr vert="horz" wrap="none" lIns="0" tIns="0" rIns="0" bIns="0" rtlCol="0">
            <a:spAutoFit/>
          </a:bodyPr>
          <a:lstStyle/>
          <a:p>
            <a:pPr>
              <a:lnSpc>
                <a:spcPts val="2700"/>
              </a:lnSpc>
            </a:pPr>
            <a:r>
              <a:rPr lang="en-US" sz="2410" smtClean="0">
                <a:solidFill>
                  <a:srgbClr val="000000"/>
                </a:solidFill>
                <a:latin typeface="Tahoma"/>
              </a:rPr>
              <a:t>Average programmer</a:t>
            </a:r>
            <a:r>
              <a:rPr lang="en-US" sz="2410" smtClean="0">
                <a:solidFill>
                  <a:srgbClr val="000000"/>
                </a:solidFill>
                <a:latin typeface="Tahoma"/>
                <a:ea typeface="Tahoma"/>
                <a:cs typeface="Tahoma"/>
              </a:rPr>
              <a:t>’s score 7-8 points </a:t>
            </a:r>
          </a:p>
          <a:p>
            <a:pPr>
              <a:lnSpc>
                <a:spcPts val="2700"/>
              </a:lnSpc>
            </a:pPr>
            <a:endParaRPr lang="en-US" sz="2410">
              <a:solidFill>
                <a:srgbClr val="000000"/>
              </a:solidFill>
              <a:latin typeface="Tahoma"/>
            </a:endParaRPr>
          </a:p>
        </p:txBody>
      </p:sp>
      <p:sp>
        <p:nvSpPr>
          <p:cNvPr id="9" name="TextBox 8"/>
          <p:cNvSpPr txBox="1"/>
          <p:nvPr/>
        </p:nvSpPr>
        <p:spPr>
          <a:xfrm>
            <a:off x="571500" y="4419600"/>
            <a:ext cx="8037778" cy="1333698"/>
          </a:xfrm>
          <a:prstGeom prst="rect">
            <a:avLst/>
          </a:prstGeom>
          <a:noFill/>
        </p:spPr>
        <p:txBody>
          <a:bodyPr vert="horz" wrap="none" lIns="0" tIns="0" rIns="0" bIns="0" rtlCol="0">
            <a:spAutoFit/>
          </a:bodyPr>
          <a:lstStyle/>
          <a:p>
            <a:pPr>
              <a:lnSpc>
                <a:spcPts val="2600"/>
              </a:lnSpc>
            </a:pPr>
            <a:r>
              <a:rPr lang="en-US" sz="2410" smtClean="0">
                <a:solidFill>
                  <a:srgbClr val="000000"/>
                </a:solidFill>
                <a:latin typeface="Tahoma"/>
              </a:rPr>
              <a:t>Myers 1979: this example should demonstrate that testing </a:t>
            </a:r>
            <a:br>
              <a:rPr lang="en-US" sz="2410" smtClean="0">
                <a:solidFill>
                  <a:srgbClr val="000000"/>
                </a:solidFill>
                <a:latin typeface="Tahoma"/>
              </a:rPr>
            </a:br>
            <a:r>
              <a:rPr lang="en-US" sz="2410" smtClean="0">
                <a:solidFill>
                  <a:srgbClr val="000000"/>
                </a:solidFill>
                <a:latin typeface="Tahoma"/>
              </a:rPr>
              <a:t>even a trivial program is not an easy task. Consider the </a:t>
            </a:r>
            <a:br>
              <a:rPr lang="en-US" sz="2410" smtClean="0">
                <a:solidFill>
                  <a:srgbClr val="000000"/>
                </a:solidFill>
                <a:latin typeface="Tahoma"/>
              </a:rPr>
            </a:br>
            <a:r>
              <a:rPr lang="en-US" sz="2410" smtClean="0">
                <a:solidFill>
                  <a:srgbClr val="000000"/>
                </a:solidFill>
                <a:latin typeface="Tahoma"/>
              </a:rPr>
              <a:t>problem of testing an air traffic guidance system with </a:t>
            </a:r>
          </a:p>
          <a:p>
            <a:pPr>
              <a:lnSpc>
                <a:spcPts val="2600"/>
              </a:lnSpc>
            </a:pPr>
            <a:endParaRPr lang="en-US" sz="2410">
              <a:solidFill>
                <a:srgbClr val="000000"/>
              </a:solidFill>
              <a:latin typeface="Tahoma"/>
            </a:endParaRPr>
          </a:p>
        </p:txBody>
      </p:sp>
      <p:sp>
        <p:nvSpPr>
          <p:cNvPr id="10" name="TextBox 9"/>
          <p:cNvSpPr txBox="1"/>
          <p:nvPr/>
        </p:nvSpPr>
        <p:spPr>
          <a:xfrm>
            <a:off x="571500" y="5422900"/>
            <a:ext cx="8028223" cy="621965"/>
          </a:xfrm>
          <a:prstGeom prst="rect">
            <a:avLst/>
          </a:prstGeom>
          <a:noFill/>
        </p:spPr>
        <p:txBody>
          <a:bodyPr vert="horz" wrap="none" lIns="0" tIns="0" rIns="0" bIns="0" rtlCol="0">
            <a:spAutoFit/>
          </a:bodyPr>
          <a:lstStyle/>
          <a:p>
            <a:pPr>
              <a:lnSpc>
                <a:spcPts val="2500"/>
              </a:lnSpc>
            </a:pPr>
            <a:r>
              <a:rPr lang="en-US" sz="2410" smtClean="0">
                <a:solidFill>
                  <a:srgbClr val="000000"/>
                </a:solidFill>
                <a:latin typeface="Tahoma"/>
              </a:rPr>
              <a:t>100.000 instructions, a compiler or just a payroll program. </a:t>
            </a:r>
          </a:p>
          <a:p>
            <a:pPr>
              <a:lnSpc>
                <a:spcPts val="2500"/>
              </a:lnSpc>
            </a:pP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89F2.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6287234"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Improved Triangle Problem </a:t>
            </a:r>
          </a:p>
          <a:p>
            <a:pPr>
              <a:lnSpc>
                <a:spcPts val="4600"/>
              </a:lnSpc>
            </a:pPr>
            <a:endParaRPr lang="en-US"/>
          </a:p>
        </p:txBody>
      </p:sp>
      <p:sp>
        <p:nvSpPr>
          <p:cNvPr id="4" name="TextBox 3"/>
          <p:cNvSpPr txBox="1"/>
          <p:nvPr/>
        </p:nvSpPr>
        <p:spPr>
          <a:xfrm>
            <a:off x="228600" y="1689100"/>
            <a:ext cx="8477257" cy="1731243"/>
          </a:xfrm>
          <a:prstGeom prst="rect">
            <a:avLst/>
          </a:prstGeom>
          <a:noFill/>
        </p:spPr>
        <p:txBody>
          <a:bodyPr vert="horz" wrap="none" lIns="0" tIns="0" rIns="0" bIns="0" rtlCol="0">
            <a:spAutoFit/>
          </a:bodyPr>
          <a:lstStyle/>
          <a:p>
            <a:pPr>
              <a:lnSpc>
                <a:spcPts val="2700"/>
              </a:lnSpc>
            </a:pPr>
            <a:r>
              <a:rPr lang="en-US" smtClean="0">
                <a:latin typeface="Tahoma"/>
                <a:ea typeface="Tahoma"/>
                <a:cs typeface="Tahoma"/>
              </a:rPr>
              <a:t>•</a:t>
            </a:r>
            <a:r>
              <a:rPr lang="en-US" sz="2812" smtClean="0">
                <a:solidFill>
                  <a:srgbClr val="000000"/>
                </a:solidFill>
                <a:latin typeface="Tahoma"/>
                <a:ea typeface="Tahoma"/>
                <a:cs typeface="Tahoma"/>
              </a:rPr>
              <a:t> The program accepts three integers between 1 and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200 which satisfy the triangle inequalities. The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output is the type of triangle determined by the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three sides. </a:t>
            </a:r>
          </a:p>
          <a:p>
            <a:pPr>
              <a:lnSpc>
                <a:spcPts val="2700"/>
              </a:lnSpc>
            </a:pPr>
            <a:endParaRPr lang="en-US" sz="2812">
              <a:solidFill>
                <a:srgbClr val="000000"/>
              </a:solidFill>
              <a:latin typeface="Tahoma"/>
            </a:endParaRPr>
          </a:p>
        </p:txBody>
      </p:sp>
      <p:sp>
        <p:nvSpPr>
          <p:cNvPr id="5" name="TextBox 4"/>
          <p:cNvSpPr txBox="1"/>
          <p:nvPr/>
        </p:nvSpPr>
        <p:spPr>
          <a:xfrm>
            <a:off x="228600" y="3136900"/>
            <a:ext cx="8635377" cy="1038746"/>
          </a:xfrm>
          <a:prstGeom prst="rect">
            <a:avLst/>
          </a:prstGeom>
          <a:noFill/>
        </p:spPr>
        <p:txBody>
          <a:bodyPr vert="horz" wrap="none" lIns="0" tIns="0" rIns="0" bIns="0" rtlCol="0">
            <a:spAutoFit/>
          </a:bodyPr>
          <a:lstStyle/>
          <a:p>
            <a:pPr>
              <a:lnSpc>
                <a:spcPts val="2700"/>
              </a:lnSpc>
            </a:pPr>
            <a:r>
              <a:rPr lang="en-US" smtClean="0">
                <a:latin typeface="Tahoma"/>
                <a:ea typeface="Tahoma"/>
                <a:cs typeface="Tahoma"/>
              </a:rPr>
              <a:t>•</a:t>
            </a:r>
            <a:r>
              <a:rPr lang="en-US" sz="2812" smtClean="0">
                <a:solidFill>
                  <a:srgbClr val="000000"/>
                </a:solidFill>
                <a:latin typeface="Tahoma"/>
                <a:ea typeface="Tahoma"/>
                <a:cs typeface="Tahoma"/>
              </a:rPr>
              <a:t> If the input does not match the range requirements,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the program issues an error message and aborts. </a:t>
            </a:r>
          </a:p>
          <a:p>
            <a:pPr>
              <a:lnSpc>
                <a:spcPts val="2700"/>
              </a:lnSpc>
            </a:pPr>
            <a:endParaRPr lang="en-US" sz="2812">
              <a:solidFill>
                <a:srgbClr val="000000"/>
              </a:solidFill>
              <a:latin typeface="Tahoma"/>
            </a:endParaRPr>
          </a:p>
        </p:txBody>
      </p:sp>
      <p:sp>
        <p:nvSpPr>
          <p:cNvPr id="6" name="TextBox 5"/>
          <p:cNvSpPr txBox="1"/>
          <p:nvPr/>
        </p:nvSpPr>
        <p:spPr>
          <a:xfrm>
            <a:off x="228600" y="3911600"/>
            <a:ext cx="8635184" cy="1038746"/>
          </a:xfrm>
          <a:prstGeom prst="rect">
            <a:avLst/>
          </a:prstGeom>
          <a:noFill/>
        </p:spPr>
        <p:txBody>
          <a:bodyPr vert="horz" wrap="none" lIns="0" tIns="0" rIns="0" bIns="0" rtlCol="0">
            <a:spAutoFit/>
          </a:bodyPr>
          <a:lstStyle/>
          <a:p>
            <a:pPr>
              <a:lnSpc>
                <a:spcPts val="2700"/>
              </a:lnSpc>
            </a:pPr>
            <a:r>
              <a:rPr lang="en-US" smtClean="0">
                <a:latin typeface="Tahoma"/>
                <a:ea typeface="Tahoma"/>
                <a:cs typeface="Tahoma"/>
              </a:rPr>
              <a:t>•</a:t>
            </a:r>
            <a:r>
              <a:rPr lang="en-US" sz="2812" smtClean="0">
                <a:solidFill>
                  <a:srgbClr val="000000"/>
                </a:solidFill>
                <a:latin typeface="Tahoma"/>
                <a:ea typeface="Tahoma"/>
                <a:cs typeface="Tahoma"/>
              </a:rPr>
              <a:t> If the input does not satisfy the triangle inequalities,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the program output is “NotATriangle” </a:t>
            </a:r>
          </a:p>
          <a:p>
            <a:pPr>
              <a:lnSpc>
                <a:spcPts val="2700"/>
              </a:lnSpc>
            </a:pPr>
            <a:endParaRPr lang="en-US" sz="2812">
              <a:solidFill>
                <a:srgbClr val="000000"/>
              </a:solidFill>
              <a:latin typeface="Tahoma"/>
            </a:endParaRPr>
          </a:p>
        </p:txBody>
      </p:sp>
      <p:sp>
        <p:nvSpPr>
          <p:cNvPr id="7" name="TextBox 6"/>
          <p:cNvSpPr txBox="1"/>
          <p:nvPr/>
        </p:nvSpPr>
        <p:spPr>
          <a:xfrm>
            <a:off x="228600" y="4622800"/>
            <a:ext cx="4154984"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Otherwise, the output is </a:t>
            </a:r>
          </a:p>
          <a:p>
            <a:pPr>
              <a:lnSpc>
                <a:spcPts val="3200"/>
              </a:lnSpc>
            </a:pPr>
            <a:endParaRPr lang="en-US"/>
          </a:p>
        </p:txBody>
      </p:sp>
      <p:sp>
        <p:nvSpPr>
          <p:cNvPr id="8" name="TextBox 7"/>
          <p:cNvSpPr txBox="1"/>
          <p:nvPr/>
        </p:nvSpPr>
        <p:spPr>
          <a:xfrm>
            <a:off x="685800" y="5041900"/>
            <a:ext cx="5825313"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a:t>
            </a:r>
            <a:r>
              <a:rPr lang="en-US" sz="2410" smtClean="0">
                <a:solidFill>
                  <a:srgbClr val="000000"/>
                </a:solidFill>
                <a:latin typeface="Tahoma"/>
                <a:ea typeface="Tahoma"/>
                <a:cs typeface="Tahoma"/>
              </a:rPr>
              <a:t>“Equilateral”, if all three inputs are equal </a:t>
            </a:r>
          </a:p>
          <a:p>
            <a:pPr>
              <a:lnSpc>
                <a:spcPts val="2700"/>
              </a:lnSpc>
            </a:pPr>
            <a:endParaRPr lang="en-US" sz="2410">
              <a:solidFill>
                <a:srgbClr val="000000"/>
              </a:solidFill>
              <a:latin typeface="Tahoma"/>
            </a:endParaRPr>
          </a:p>
        </p:txBody>
      </p:sp>
      <p:sp>
        <p:nvSpPr>
          <p:cNvPr id="9" name="TextBox 8"/>
          <p:cNvSpPr txBox="1"/>
          <p:nvPr/>
        </p:nvSpPr>
        <p:spPr>
          <a:xfrm>
            <a:off x="685800" y="5410200"/>
            <a:ext cx="6818470"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a:t>
            </a:r>
            <a:r>
              <a:rPr lang="en-US" sz="2410" smtClean="0">
                <a:solidFill>
                  <a:srgbClr val="000000"/>
                </a:solidFill>
                <a:latin typeface="Tahoma"/>
                <a:ea typeface="Tahoma"/>
                <a:cs typeface="Tahoma"/>
              </a:rPr>
              <a:t>“Isosceles”, if exactly one pair of inputs is equal </a:t>
            </a:r>
          </a:p>
          <a:p>
            <a:pPr>
              <a:lnSpc>
                <a:spcPts val="2700"/>
              </a:lnSpc>
            </a:pPr>
            <a:endParaRPr lang="en-US" sz="2410">
              <a:solidFill>
                <a:srgbClr val="000000"/>
              </a:solidFill>
              <a:latin typeface="Tahoma"/>
            </a:endParaRPr>
          </a:p>
        </p:txBody>
      </p:sp>
      <p:sp>
        <p:nvSpPr>
          <p:cNvPr id="10" name="TextBox 9"/>
          <p:cNvSpPr txBox="1"/>
          <p:nvPr/>
        </p:nvSpPr>
        <p:spPr>
          <a:xfrm>
            <a:off x="685800" y="5765800"/>
            <a:ext cx="6197851"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a:t>
            </a:r>
            <a:r>
              <a:rPr lang="en-US" sz="2410" smtClean="0">
                <a:solidFill>
                  <a:srgbClr val="000000"/>
                </a:solidFill>
                <a:latin typeface="Tahoma"/>
                <a:ea typeface="Tahoma"/>
                <a:cs typeface="Tahoma"/>
              </a:rPr>
              <a:t>“Scalene”, if all inputs are pairwise unequal </a:t>
            </a:r>
          </a:p>
          <a:p>
            <a:pPr>
              <a:lnSpc>
                <a:spcPts val="2700"/>
              </a:lnSpc>
            </a:pPr>
            <a:endParaRPr lang="en-US" sz="2410">
              <a:solidFill>
                <a:srgbClr val="000000"/>
              </a:solidFill>
              <a:latin typeface="Tahom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8CB1.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6326475"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Second Example: NextDate </a:t>
            </a:r>
          </a:p>
          <a:p>
            <a:pPr>
              <a:lnSpc>
                <a:spcPts val="4600"/>
              </a:lnSpc>
            </a:pPr>
            <a:endParaRPr lang="en-US"/>
          </a:p>
        </p:txBody>
      </p:sp>
      <p:sp>
        <p:nvSpPr>
          <p:cNvPr id="4" name="TextBox 3"/>
          <p:cNvSpPr txBox="1"/>
          <p:nvPr/>
        </p:nvSpPr>
        <p:spPr>
          <a:xfrm>
            <a:off x="228600" y="1689100"/>
            <a:ext cx="8032520" cy="1154162"/>
          </a:xfrm>
          <a:prstGeom prst="rect">
            <a:avLst/>
          </a:prstGeom>
          <a:noFill/>
        </p:spPr>
        <p:txBody>
          <a:bodyPr vert="horz" wrap="none" lIns="0" tIns="0" rIns="0" bIns="0" rtlCol="0">
            <a:spAutoFit/>
          </a:bodyPr>
          <a:lstStyle/>
          <a:p>
            <a:pPr>
              <a:lnSpc>
                <a:spcPts val="3000"/>
              </a:lnSpc>
            </a:pPr>
            <a:r>
              <a:rPr lang="en-US" smtClean="0">
                <a:latin typeface="Tahoma"/>
                <a:ea typeface="Tahoma"/>
                <a:cs typeface="Tahoma"/>
              </a:rPr>
              <a:t>•</a:t>
            </a:r>
            <a:r>
              <a:rPr lang="en-US" sz="2812" smtClean="0">
                <a:solidFill>
                  <a:srgbClr val="000000"/>
                </a:solidFill>
                <a:latin typeface="Tahoma"/>
                <a:ea typeface="Tahoma"/>
                <a:cs typeface="Tahoma"/>
              </a:rPr>
              <a:t> A “date” consists of three integers: month, date,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year </a:t>
            </a:r>
          </a:p>
          <a:p>
            <a:pPr>
              <a:lnSpc>
                <a:spcPts val="3000"/>
              </a:lnSpc>
            </a:pPr>
            <a:endParaRPr lang="en-US" sz="2812">
              <a:solidFill>
                <a:srgbClr val="000000"/>
              </a:solidFill>
              <a:latin typeface="Tahoma"/>
            </a:endParaRPr>
          </a:p>
        </p:txBody>
      </p:sp>
      <p:sp>
        <p:nvSpPr>
          <p:cNvPr id="5" name="TextBox 4"/>
          <p:cNvSpPr txBox="1"/>
          <p:nvPr/>
        </p:nvSpPr>
        <p:spPr>
          <a:xfrm>
            <a:off x="228600" y="2540000"/>
            <a:ext cx="8276240" cy="1154162"/>
          </a:xfrm>
          <a:prstGeom prst="rect">
            <a:avLst/>
          </a:prstGeom>
          <a:noFill/>
        </p:spPr>
        <p:txBody>
          <a:bodyPr vert="horz" wrap="none" lIns="0" tIns="0" rIns="0" bIns="0" rtlCol="0">
            <a:spAutoFit/>
          </a:bodyPr>
          <a:lstStyle/>
          <a:p>
            <a:pPr>
              <a:lnSpc>
                <a:spcPts val="3000"/>
              </a:lnSpc>
            </a:pPr>
            <a:r>
              <a:rPr lang="en-US" smtClean="0">
                <a:latin typeface="Tahoma"/>
                <a:ea typeface="Tahoma"/>
                <a:cs typeface="Tahoma"/>
              </a:rPr>
              <a:t>•</a:t>
            </a:r>
            <a:r>
              <a:rPr lang="en-US" sz="2812" smtClean="0">
                <a:solidFill>
                  <a:srgbClr val="000000"/>
                </a:solidFill>
                <a:latin typeface="Tahoma"/>
                <a:ea typeface="Tahoma"/>
                <a:cs typeface="Tahoma"/>
              </a:rPr>
              <a:t> NextDate takes a date and returns the date of the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following day </a:t>
            </a:r>
          </a:p>
          <a:p>
            <a:pPr>
              <a:lnSpc>
                <a:spcPts val="3000"/>
              </a:lnSpc>
            </a:pPr>
            <a:endParaRPr lang="en-US" sz="2812">
              <a:solidFill>
                <a:srgbClr val="000000"/>
              </a:solidFill>
              <a:latin typeface="Tahoma"/>
            </a:endParaRPr>
          </a:p>
        </p:txBody>
      </p:sp>
      <p:sp>
        <p:nvSpPr>
          <p:cNvPr id="6" name="TextBox 5"/>
          <p:cNvSpPr txBox="1"/>
          <p:nvPr/>
        </p:nvSpPr>
        <p:spPr>
          <a:xfrm>
            <a:off x="685800" y="3378200"/>
            <a:ext cx="8324458" cy="1000274"/>
          </a:xfrm>
          <a:prstGeom prst="rect">
            <a:avLst/>
          </a:prstGeom>
          <a:noFill/>
        </p:spPr>
        <p:txBody>
          <a:bodyPr vert="horz" wrap="none" lIns="0" tIns="0" rIns="0" bIns="0" rtlCol="0">
            <a:spAutoFit/>
          </a:bodyPr>
          <a:lstStyle/>
          <a:p>
            <a:pPr>
              <a:lnSpc>
                <a:spcPts val="2600"/>
              </a:lnSpc>
            </a:pPr>
            <a:r>
              <a:rPr lang="en-US" sz="2410" smtClean="0">
                <a:solidFill>
                  <a:srgbClr val="7D0000"/>
                </a:solidFill>
                <a:latin typeface="Wingdings"/>
              </a:rPr>
              <a:t>§</a:t>
            </a:r>
            <a:r>
              <a:rPr lang="en-US" sz="2410" smtClean="0">
                <a:solidFill>
                  <a:srgbClr val="000000"/>
                </a:solidFill>
                <a:latin typeface="Tahoma"/>
              </a:rPr>
              <a:t> Checks whether input date is valid (according to Gregorian </a:t>
            </a:r>
            <a:br>
              <a:rPr lang="en-US" sz="2410" smtClean="0">
                <a:solidFill>
                  <a:srgbClr val="000000"/>
                </a:solidFill>
                <a:latin typeface="Tahoma"/>
              </a:rPr>
            </a:br>
            <a:r>
              <a:rPr lang="en-US" sz="2410" smtClean="0">
                <a:solidFill>
                  <a:srgbClr val="000000"/>
                </a:solidFill>
                <a:latin typeface="Tahoma"/>
              </a:rPr>
              <a:t>calender, no Feb 31st etc.) </a:t>
            </a:r>
          </a:p>
          <a:p>
            <a:pPr>
              <a:lnSpc>
                <a:spcPts val="2600"/>
              </a:lnSpc>
            </a:pPr>
            <a:endParaRPr lang="en-US" sz="2410">
              <a:solidFill>
                <a:srgbClr val="000000"/>
              </a:solidFill>
              <a:latin typeface="Tahoma"/>
            </a:endParaRPr>
          </a:p>
        </p:txBody>
      </p:sp>
      <p:sp>
        <p:nvSpPr>
          <p:cNvPr id="7" name="TextBox 6"/>
          <p:cNvSpPr txBox="1"/>
          <p:nvPr/>
        </p:nvSpPr>
        <p:spPr>
          <a:xfrm>
            <a:off x="685800" y="4089400"/>
            <a:ext cx="5353004"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Return value respects leap years etc. </a:t>
            </a:r>
          </a:p>
          <a:p>
            <a:pPr>
              <a:lnSpc>
                <a:spcPts val="2700"/>
              </a:lnSpc>
            </a:pPr>
            <a:endParaRPr lang="en-US" sz="2410">
              <a:solidFill>
                <a:srgbClr val="7D0000"/>
              </a:solidFill>
              <a:latin typeface="Wingdings"/>
            </a:endParaRPr>
          </a:p>
        </p:txBody>
      </p:sp>
      <p:sp>
        <p:nvSpPr>
          <p:cNvPr id="8" name="TextBox 7"/>
          <p:cNvSpPr txBox="1"/>
          <p:nvPr/>
        </p:nvSpPr>
        <p:spPr>
          <a:xfrm>
            <a:off x="228600" y="4978400"/>
            <a:ext cx="4508094"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Two sources of complexity </a:t>
            </a:r>
          </a:p>
          <a:p>
            <a:pPr>
              <a:lnSpc>
                <a:spcPts val="3200"/>
              </a:lnSpc>
            </a:pPr>
            <a:endParaRPr lang="en-US"/>
          </a:p>
        </p:txBody>
      </p:sp>
      <p:sp>
        <p:nvSpPr>
          <p:cNvPr id="9" name="TextBox 8"/>
          <p:cNvSpPr txBox="1"/>
          <p:nvPr/>
        </p:nvSpPr>
        <p:spPr>
          <a:xfrm>
            <a:off x="685800" y="5435600"/>
            <a:ext cx="2996013"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input domain check </a:t>
            </a:r>
          </a:p>
          <a:p>
            <a:pPr>
              <a:lnSpc>
                <a:spcPts val="2700"/>
              </a:lnSpc>
            </a:pPr>
            <a:endParaRPr lang="en-US" sz="2410">
              <a:solidFill>
                <a:srgbClr val="7D0000"/>
              </a:solidFill>
              <a:latin typeface="Wingdings"/>
            </a:endParaRPr>
          </a:p>
        </p:txBody>
      </p:sp>
      <p:sp>
        <p:nvSpPr>
          <p:cNvPr id="10" name="TextBox 9"/>
          <p:cNvSpPr txBox="1"/>
          <p:nvPr/>
        </p:nvSpPr>
        <p:spPr>
          <a:xfrm>
            <a:off x="685800" y="5842000"/>
            <a:ext cx="2831673"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rules of leap years </a:t>
            </a:r>
          </a:p>
          <a:p>
            <a:pPr>
              <a:lnSpc>
                <a:spcPts val="2700"/>
              </a:lnSpc>
            </a:pPr>
            <a:endParaRPr lang="en-US" sz="2410">
              <a:solidFill>
                <a:srgbClr val="7D0000"/>
              </a:solidFill>
              <a:latin typeface="Wingding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8EF4.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3158300"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DaysInMonth </a:t>
            </a:r>
          </a:p>
          <a:p>
            <a:pPr>
              <a:lnSpc>
                <a:spcPts val="4600"/>
              </a:lnSpc>
            </a:pPr>
            <a:endParaRPr lang="en-US"/>
          </a:p>
        </p:txBody>
      </p:sp>
      <p:sp>
        <p:nvSpPr>
          <p:cNvPr id="4" name="TextBox 3"/>
          <p:cNvSpPr txBox="1"/>
          <p:nvPr/>
        </p:nvSpPr>
        <p:spPr>
          <a:xfrm>
            <a:off x="228600" y="1651000"/>
            <a:ext cx="7016344" cy="666849"/>
          </a:xfrm>
          <a:prstGeom prst="rect">
            <a:avLst/>
          </a:prstGeom>
          <a:noFill/>
        </p:spPr>
        <p:txBody>
          <a:bodyPr vert="horz" wrap="none" lIns="0" tIns="0" rIns="0" bIns="0" rtlCol="0">
            <a:spAutoFit/>
          </a:bodyPr>
          <a:lstStyle/>
          <a:p>
            <a:pPr>
              <a:lnSpc>
                <a:spcPts val="2700"/>
              </a:lnSpc>
            </a:pPr>
            <a:r>
              <a:rPr lang="en-US" smtClean="0">
                <a:latin typeface="Lucida Console"/>
              </a:rPr>
              <a:t>•</a:t>
            </a:r>
            <a:r>
              <a:rPr lang="pt-BR" sz="2290" smtClean="0">
                <a:solidFill>
                  <a:srgbClr val="000000"/>
                </a:solidFill>
                <a:latin typeface="Lucida Console"/>
              </a:rPr>
              <a:t> 30+((m mod 2) xor (m div 8))-n*(n==2) </a:t>
            </a:r>
          </a:p>
          <a:p>
            <a:pPr>
              <a:lnSpc>
                <a:spcPts val="2700"/>
              </a:lnSpc>
            </a:pPr>
            <a:endParaRPr lang="en-US"/>
          </a:p>
        </p:txBody>
      </p:sp>
      <p:sp>
        <p:nvSpPr>
          <p:cNvPr id="5" name="TextBox 4"/>
          <p:cNvSpPr txBox="1"/>
          <p:nvPr/>
        </p:nvSpPr>
        <p:spPr>
          <a:xfrm>
            <a:off x="228600" y="2463800"/>
            <a:ext cx="3137077" cy="666849"/>
          </a:xfrm>
          <a:prstGeom prst="rect">
            <a:avLst/>
          </a:prstGeom>
          <a:noFill/>
        </p:spPr>
        <p:txBody>
          <a:bodyPr vert="horz" wrap="none" lIns="0" tIns="0" rIns="0" bIns="0" rtlCol="0">
            <a:spAutoFit/>
          </a:bodyPr>
          <a:lstStyle/>
          <a:p>
            <a:pPr>
              <a:lnSpc>
                <a:spcPts val="2700"/>
              </a:lnSpc>
            </a:pPr>
            <a:r>
              <a:rPr lang="en-US" smtClean="0">
                <a:latin typeface="Lucida Console"/>
              </a:rPr>
              <a:t>•</a:t>
            </a:r>
            <a:r>
              <a:rPr lang="en-US" sz="2290" smtClean="0">
                <a:solidFill>
                  <a:srgbClr val="000000"/>
                </a:solidFill>
                <a:latin typeface="Lucida Console"/>
              </a:rPr>
              <a:t> if m==2 then 28 </a:t>
            </a:r>
          </a:p>
          <a:p>
            <a:pPr>
              <a:lnSpc>
                <a:spcPts val="2700"/>
              </a:lnSpc>
            </a:pPr>
            <a:endParaRPr lang="en-US"/>
          </a:p>
        </p:txBody>
      </p:sp>
      <p:sp>
        <p:nvSpPr>
          <p:cNvPr id="6" name="TextBox 5"/>
          <p:cNvSpPr txBox="1"/>
          <p:nvPr/>
        </p:nvSpPr>
        <p:spPr>
          <a:xfrm>
            <a:off x="571500" y="2806700"/>
            <a:ext cx="7405874" cy="1000274"/>
          </a:xfrm>
          <a:prstGeom prst="rect">
            <a:avLst/>
          </a:prstGeom>
          <a:noFill/>
        </p:spPr>
        <p:txBody>
          <a:bodyPr vert="horz" wrap="none" lIns="0" tIns="0" rIns="0" bIns="0" rtlCol="0">
            <a:spAutoFit/>
          </a:bodyPr>
          <a:lstStyle/>
          <a:p>
            <a:pPr>
              <a:lnSpc>
                <a:spcPts val="2600"/>
              </a:lnSpc>
            </a:pPr>
            <a:r>
              <a:rPr lang="en-US" sz="2290" smtClean="0">
                <a:solidFill>
                  <a:srgbClr val="000000"/>
                </a:solidFill>
                <a:latin typeface="Lucida Console"/>
              </a:rPr>
              <a:t>else if m&lt;7 and even(m) or m&gt;7 and odd(m) </a:t>
            </a:r>
            <a:br>
              <a:rPr lang="en-US" sz="2290" smtClean="0">
                <a:solidFill>
                  <a:srgbClr val="000000"/>
                </a:solidFill>
                <a:latin typeface="Lucida Console"/>
              </a:rPr>
            </a:br>
            <a:r>
              <a:rPr lang="en-US" sz="2290" smtClean="0">
                <a:solidFill>
                  <a:srgbClr val="000000"/>
                </a:solidFill>
                <a:latin typeface="Lucida Console"/>
              </a:rPr>
              <a:t>then 30 else 31 </a:t>
            </a:r>
          </a:p>
          <a:p>
            <a:pPr>
              <a:lnSpc>
                <a:spcPts val="2600"/>
              </a:lnSpc>
            </a:pPr>
            <a:endParaRPr lang="en-US" sz="2290">
              <a:solidFill>
                <a:srgbClr val="000000"/>
              </a:solidFill>
              <a:latin typeface="Lucida Console"/>
            </a:endParaRPr>
          </a:p>
        </p:txBody>
      </p:sp>
      <p:sp>
        <p:nvSpPr>
          <p:cNvPr id="7" name="TextBox 6"/>
          <p:cNvSpPr txBox="1"/>
          <p:nvPr/>
        </p:nvSpPr>
        <p:spPr>
          <a:xfrm>
            <a:off x="228600" y="3924300"/>
            <a:ext cx="3137077" cy="666849"/>
          </a:xfrm>
          <a:prstGeom prst="rect">
            <a:avLst/>
          </a:prstGeom>
          <a:noFill/>
        </p:spPr>
        <p:txBody>
          <a:bodyPr vert="horz" wrap="none" lIns="0" tIns="0" rIns="0" bIns="0" rtlCol="0">
            <a:spAutoFit/>
          </a:bodyPr>
          <a:lstStyle/>
          <a:p>
            <a:pPr>
              <a:lnSpc>
                <a:spcPts val="2700"/>
              </a:lnSpc>
            </a:pPr>
            <a:r>
              <a:rPr lang="en-US" smtClean="0">
                <a:latin typeface="Lucida Console"/>
              </a:rPr>
              <a:t>•</a:t>
            </a:r>
            <a:r>
              <a:rPr lang="en-US" sz="2290" smtClean="0">
                <a:solidFill>
                  <a:srgbClr val="000000"/>
                </a:solidFill>
                <a:latin typeface="Lucida Console"/>
              </a:rPr>
              <a:t> if m==2 then 28 </a:t>
            </a:r>
          </a:p>
          <a:p>
            <a:pPr>
              <a:lnSpc>
                <a:spcPts val="2700"/>
              </a:lnSpc>
            </a:pPr>
            <a:endParaRPr lang="en-US"/>
          </a:p>
        </p:txBody>
      </p:sp>
      <p:sp>
        <p:nvSpPr>
          <p:cNvPr id="8" name="TextBox 7"/>
          <p:cNvSpPr txBox="1"/>
          <p:nvPr/>
        </p:nvSpPr>
        <p:spPr>
          <a:xfrm>
            <a:off x="571500" y="4267200"/>
            <a:ext cx="7053213" cy="621965"/>
          </a:xfrm>
          <a:prstGeom prst="rect">
            <a:avLst/>
          </a:prstGeom>
          <a:noFill/>
        </p:spPr>
        <p:txBody>
          <a:bodyPr vert="horz" wrap="none" lIns="0" tIns="0" rIns="0" bIns="0" rtlCol="0">
            <a:spAutoFit/>
          </a:bodyPr>
          <a:lstStyle/>
          <a:p>
            <a:pPr>
              <a:lnSpc>
                <a:spcPts val="2500"/>
              </a:lnSpc>
            </a:pPr>
            <a:r>
              <a:rPr lang="en-US" sz="2290" smtClean="0">
                <a:solidFill>
                  <a:srgbClr val="000000"/>
                </a:solidFill>
                <a:latin typeface="Lucida Console"/>
              </a:rPr>
              <a:t>else if m in {4,6,9,11} then 30 else 31 </a:t>
            </a:r>
          </a:p>
          <a:p>
            <a:pPr>
              <a:lnSpc>
                <a:spcPts val="2500"/>
              </a:lnSpc>
            </a:pPr>
            <a:endParaRPr lang="en-US"/>
          </a:p>
        </p:txBody>
      </p:sp>
      <p:sp>
        <p:nvSpPr>
          <p:cNvPr id="9" name="TextBox 8"/>
          <p:cNvSpPr txBox="1"/>
          <p:nvPr/>
        </p:nvSpPr>
        <p:spPr>
          <a:xfrm>
            <a:off x="228600" y="5041900"/>
            <a:ext cx="1373774" cy="689291"/>
          </a:xfrm>
          <a:prstGeom prst="rect">
            <a:avLst/>
          </a:prstGeom>
          <a:noFill/>
        </p:spPr>
        <p:txBody>
          <a:bodyPr vert="horz" wrap="none" lIns="0" tIns="0" rIns="0" bIns="0" rtlCol="0">
            <a:spAutoFit/>
          </a:bodyPr>
          <a:lstStyle/>
          <a:p>
            <a:pPr>
              <a:lnSpc>
                <a:spcPts val="2800"/>
              </a:lnSpc>
            </a:pPr>
            <a:r>
              <a:rPr lang="en-US" smtClean="0">
                <a:latin typeface="Lucida Console"/>
              </a:rPr>
              <a:t>•</a:t>
            </a:r>
            <a:r>
              <a:rPr lang="en-US" sz="2290" smtClean="0">
                <a:solidFill>
                  <a:srgbClr val="000000"/>
                </a:solidFill>
                <a:latin typeface="Lucida Console"/>
              </a:rPr>
              <a:t> array </a:t>
            </a:r>
          </a:p>
          <a:p>
            <a:pPr>
              <a:lnSpc>
                <a:spcPts val="2800"/>
              </a:lnSpc>
            </a:pPr>
            <a:endParaRPr lang="en-US"/>
          </a:p>
        </p:txBody>
      </p:sp>
      <p:sp>
        <p:nvSpPr>
          <p:cNvPr id="10" name="TextBox 9"/>
          <p:cNvSpPr txBox="1"/>
          <p:nvPr/>
        </p:nvSpPr>
        <p:spPr>
          <a:xfrm>
            <a:off x="571500" y="5397500"/>
            <a:ext cx="7405874" cy="1000274"/>
          </a:xfrm>
          <a:prstGeom prst="rect">
            <a:avLst/>
          </a:prstGeom>
          <a:noFill/>
        </p:spPr>
        <p:txBody>
          <a:bodyPr vert="horz" wrap="none" lIns="0" tIns="0" rIns="0" bIns="0" rtlCol="0">
            <a:spAutoFit/>
          </a:bodyPr>
          <a:lstStyle/>
          <a:p>
            <a:pPr>
              <a:lnSpc>
                <a:spcPts val="2600"/>
              </a:lnSpc>
            </a:pPr>
            <a:r>
              <a:rPr lang="en-US" sz="2290" smtClean="0">
                <a:solidFill>
                  <a:srgbClr val="000000"/>
                </a:solidFill>
                <a:latin typeface="Lucida Console"/>
              </a:rPr>
              <a:t>DiM=[31,28,31,30,31,30,31,31,30,31,30,31] </a:t>
            </a:r>
            <a:br>
              <a:rPr lang="en-US" sz="2290" smtClean="0">
                <a:solidFill>
                  <a:srgbClr val="000000"/>
                </a:solidFill>
                <a:latin typeface="Lucida Console"/>
              </a:rPr>
            </a:br>
            <a:r>
              <a:rPr lang="en-US" sz="2290" smtClean="0">
                <a:solidFill>
                  <a:srgbClr val="000000"/>
                </a:solidFill>
                <a:latin typeface="Lucida Console"/>
              </a:rPr>
              <a:t>return DiM[month] </a:t>
            </a:r>
          </a:p>
          <a:p>
            <a:pPr>
              <a:lnSpc>
                <a:spcPts val="2600"/>
              </a:lnSpc>
            </a:pPr>
            <a:endParaRPr lang="en-US" sz="2290">
              <a:solidFill>
                <a:srgbClr val="000000"/>
              </a:solidFill>
              <a:latin typeface="Lucida Console"/>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90D8.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4786118"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Rules for Leap Years </a:t>
            </a:r>
          </a:p>
          <a:p>
            <a:pPr>
              <a:lnSpc>
                <a:spcPts val="4600"/>
              </a:lnSpc>
            </a:pPr>
            <a:endParaRPr lang="en-US"/>
          </a:p>
        </p:txBody>
      </p:sp>
      <p:sp>
        <p:nvSpPr>
          <p:cNvPr id="4" name="TextBox 3"/>
          <p:cNvSpPr txBox="1"/>
          <p:nvPr/>
        </p:nvSpPr>
        <p:spPr>
          <a:xfrm>
            <a:off x="228600" y="1638300"/>
            <a:ext cx="6905224"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One year is approximately 365.2422 days </a:t>
            </a:r>
          </a:p>
          <a:p>
            <a:pPr>
              <a:lnSpc>
                <a:spcPts val="3200"/>
              </a:lnSpc>
            </a:pPr>
            <a:endParaRPr lang="en-US"/>
          </a:p>
        </p:txBody>
      </p:sp>
      <p:sp>
        <p:nvSpPr>
          <p:cNvPr id="5" name="TextBox 4"/>
          <p:cNvSpPr txBox="1"/>
          <p:nvPr/>
        </p:nvSpPr>
        <p:spPr>
          <a:xfrm>
            <a:off x="228600" y="2489200"/>
            <a:ext cx="7586564"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Julius Caesar: every fourth year is a leap year </a:t>
            </a:r>
          </a:p>
          <a:p>
            <a:pPr>
              <a:lnSpc>
                <a:spcPts val="3200"/>
              </a:lnSpc>
            </a:pPr>
            <a:endParaRPr lang="en-US"/>
          </a:p>
        </p:txBody>
      </p:sp>
      <p:sp>
        <p:nvSpPr>
          <p:cNvPr id="6" name="TextBox 5"/>
          <p:cNvSpPr txBox="1"/>
          <p:nvPr/>
        </p:nvSpPr>
        <p:spPr>
          <a:xfrm>
            <a:off x="228600" y="2908300"/>
            <a:ext cx="7860293"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Pope Gregory in 1582 reformed Caesarian rules </a:t>
            </a:r>
          </a:p>
          <a:p>
            <a:pPr>
              <a:lnSpc>
                <a:spcPts val="3200"/>
              </a:lnSpc>
            </a:pPr>
            <a:endParaRPr lang="en-US"/>
          </a:p>
        </p:txBody>
      </p:sp>
      <p:sp>
        <p:nvSpPr>
          <p:cNvPr id="7" name="TextBox 6"/>
          <p:cNvSpPr txBox="1"/>
          <p:nvPr/>
        </p:nvSpPr>
        <p:spPr>
          <a:xfrm>
            <a:off x="228600" y="3403600"/>
            <a:ext cx="8534003" cy="1333698"/>
          </a:xfrm>
          <a:prstGeom prst="rect">
            <a:avLst/>
          </a:prstGeom>
          <a:noFill/>
        </p:spPr>
        <p:txBody>
          <a:bodyPr vert="horz" wrap="none" lIns="0" tIns="0" rIns="0" bIns="0" rtlCol="0">
            <a:spAutoFit/>
          </a:bodyPr>
          <a:lstStyle/>
          <a:p>
            <a:pPr>
              <a:lnSpc>
                <a:spcPts val="2600"/>
              </a:lnSpc>
            </a:pPr>
            <a:r>
              <a:rPr lang="en-US" dirty="0" smtClean="0">
                <a:latin typeface="Tahoma"/>
                <a:ea typeface="Tahoma"/>
                <a:cs typeface="Tahoma"/>
              </a:rPr>
              <a:t>•</a:t>
            </a:r>
            <a:r>
              <a:rPr lang="en-US" sz="2812" dirty="0" smtClean="0">
                <a:solidFill>
                  <a:srgbClr val="000000"/>
                </a:solidFill>
                <a:latin typeface="Tahoma"/>
                <a:ea typeface="Tahoma"/>
                <a:cs typeface="Tahoma"/>
              </a:rPr>
              <a:t> Year is leap year if divisible by 4 but not by 100, or </a:t>
            </a:r>
            <a:br>
              <a:rPr lang="en-US" sz="2812" dirty="0" smtClean="0">
                <a:solidFill>
                  <a:srgbClr val="000000"/>
                </a:solidFill>
                <a:latin typeface="Tahoma"/>
                <a:ea typeface="Tahoma"/>
                <a:cs typeface="Tahoma"/>
              </a:rPr>
            </a:br>
            <a:r>
              <a:rPr lang="en-US" sz="2812" dirty="0" smtClean="0">
                <a:solidFill>
                  <a:srgbClr val="000000"/>
                </a:solidFill>
                <a:latin typeface="Tahoma"/>
                <a:ea typeface="Tahoma"/>
                <a:cs typeface="Tahoma"/>
              </a:rPr>
              <a:t>if divisible by 400. Thus 1600, 2000, 2004 and 2008 </a:t>
            </a:r>
            <a:br>
              <a:rPr lang="en-US" sz="2812" dirty="0" smtClean="0">
                <a:solidFill>
                  <a:srgbClr val="000000"/>
                </a:solidFill>
                <a:latin typeface="Tahoma"/>
                <a:ea typeface="Tahoma"/>
                <a:cs typeface="Tahoma"/>
              </a:rPr>
            </a:br>
            <a:r>
              <a:rPr lang="en-US" sz="2812" dirty="0" smtClean="0">
                <a:solidFill>
                  <a:srgbClr val="000000"/>
                </a:solidFill>
                <a:latin typeface="Tahoma"/>
                <a:ea typeface="Tahoma"/>
                <a:cs typeface="Tahoma"/>
              </a:rPr>
              <a:t>are leap years, but 1700, 1900 and 2100 are not. </a:t>
            </a:r>
          </a:p>
          <a:p>
            <a:pPr>
              <a:lnSpc>
                <a:spcPts val="2600"/>
              </a:lnSpc>
            </a:pPr>
            <a:endParaRPr lang="en-US" sz="2812" dirty="0">
              <a:solidFill>
                <a:srgbClr val="000000"/>
              </a:solidFill>
              <a:latin typeface="Tahoma"/>
            </a:endParaRPr>
          </a:p>
        </p:txBody>
      </p:sp>
      <p:sp>
        <p:nvSpPr>
          <p:cNvPr id="8" name="TextBox 7"/>
          <p:cNvSpPr txBox="1"/>
          <p:nvPr/>
        </p:nvSpPr>
        <p:spPr>
          <a:xfrm>
            <a:off x="228600" y="4508500"/>
            <a:ext cx="8841844" cy="2436886"/>
          </a:xfrm>
          <a:prstGeom prst="rect">
            <a:avLst/>
          </a:prstGeom>
          <a:noFill/>
        </p:spPr>
        <p:txBody>
          <a:bodyPr vert="horz" wrap="none" lIns="0" tIns="0" rIns="0" bIns="0" rtlCol="0">
            <a:spAutoFit/>
          </a:bodyPr>
          <a:lstStyle/>
          <a:p>
            <a:pPr indent="1">
              <a:lnSpc>
                <a:spcPts val="6700"/>
              </a:lnSpc>
            </a:pPr>
            <a:r>
              <a:rPr lang="en-US" smtClean="0">
                <a:latin typeface="Tahoma"/>
                <a:ea typeface="Tahoma"/>
                <a:cs typeface="Tahoma"/>
              </a:rPr>
              <a:t>•</a:t>
            </a:r>
            <a:r>
              <a:rPr lang="en-US" sz="2812" smtClean="0">
                <a:solidFill>
                  <a:srgbClr val="000000"/>
                </a:solidFill>
                <a:latin typeface="Tahoma"/>
                <a:ea typeface="Tahoma"/>
                <a:cs typeface="Tahoma"/>
              </a:rPr>
              <a:t> Leap seconds due to slow-down of earth rotation…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Homework: implement and test the NextDate function! </a:t>
            </a:r>
          </a:p>
          <a:p>
            <a:pPr indent="1">
              <a:lnSpc>
                <a:spcPts val="6700"/>
              </a:lnSpc>
            </a:pPr>
            <a:endParaRPr lang="en-US" sz="2812">
              <a:solidFill>
                <a:srgbClr val="000000"/>
              </a:solidFill>
              <a:latin typeface="Tahom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1615" t="21788" r="43289" b="27170"/>
          <a:stretch>
            <a:fillRect/>
          </a:stretch>
        </p:blipFill>
        <p:spPr bwMode="auto">
          <a:xfrm>
            <a:off x="215900" y="304800"/>
            <a:ext cx="8731250" cy="555625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927E.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8473282"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Third Example: Commission Problem </a:t>
            </a:r>
          </a:p>
          <a:p>
            <a:pPr>
              <a:lnSpc>
                <a:spcPts val="4600"/>
              </a:lnSpc>
            </a:pPr>
            <a:endParaRPr lang="en-US"/>
          </a:p>
        </p:txBody>
      </p:sp>
      <p:sp>
        <p:nvSpPr>
          <p:cNvPr id="4" name="TextBox 3"/>
          <p:cNvSpPr txBox="1"/>
          <p:nvPr/>
        </p:nvSpPr>
        <p:spPr>
          <a:xfrm>
            <a:off x="228600" y="1663700"/>
            <a:ext cx="4313232" cy="666849"/>
          </a:xfrm>
          <a:prstGeom prst="rect">
            <a:avLst/>
          </a:prstGeom>
          <a:noFill/>
        </p:spPr>
        <p:txBody>
          <a:bodyPr vert="horz" wrap="none" lIns="0" tIns="0" rIns="0" bIns="0" rtlCol="0">
            <a:spAutoFit/>
          </a:bodyPr>
          <a:lstStyle/>
          <a:p>
            <a:pPr>
              <a:lnSpc>
                <a:spcPts val="2700"/>
              </a:lnSpc>
            </a:pPr>
            <a:r>
              <a:rPr lang="en-US" smtClean="0">
                <a:latin typeface="Tahoma"/>
                <a:ea typeface="Tahoma"/>
                <a:cs typeface="Tahoma"/>
              </a:rPr>
              <a:t>•</a:t>
            </a:r>
            <a:r>
              <a:rPr lang="en-US" sz="2410" smtClean="0">
                <a:solidFill>
                  <a:srgbClr val="000000"/>
                </a:solidFill>
                <a:latin typeface="Tahoma"/>
                <a:ea typeface="Tahoma"/>
                <a:cs typeface="Tahoma"/>
              </a:rPr>
              <a:t> Rifle sales company produces </a:t>
            </a:r>
          </a:p>
          <a:p>
            <a:pPr>
              <a:lnSpc>
                <a:spcPts val="2700"/>
              </a:lnSpc>
            </a:pPr>
            <a:endParaRPr lang="en-US"/>
          </a:p>
        </p:txBody>
      </p:sp>
      <p:sp>
        <p:nvSpPr>
          <p:cNvPr id="5" name="TextBox 4"/>
          <p:cNvSpPr txBox="1"/>
          <p:nvPr/>
        </p:nvSpPr>
        <p:spPr>
          <a:xfrm>
            <a:off x="685800" y="2057400"/>
            <a:ext cx="1341714" cy="589905"/>
          </a:xfrm>
          <a:prstGeom prst="rect">
            <a:avLst/>
          </a:prstGeom>
          <a:noFill/>
        </p:spPr>
        <p:txBody>
          <a:bodyPr vert="horz" wrap="none" lIns="0" tIns="0" rIns="0" bIns="0" rtlCol="0">
            <a:spAutoFit/>
          </a:bodyPr>
          <a:lstStyle/>
          <a:p>
            <a:pPr>
              <a:lnSpc>
                <a:spcPts val="2300"/>
              </a:lnSpc>
            </a:pPr>
            <a:r>
              <a:rPr lang="en-US" sz="2008" smtClean="0">
                <a:solidFill>
                  <a:srgbClr val="7D0000"/>
                </a:solidFill>
                <a:latin typeface="Wingdings"/>
              </a:rPr>
              <a:t>§</a:t>
            </a:r>
            <a:r>
              <a:rPr lang="en-US" sz="2008" smtClean="0">
                <a:solidFill>
                  <a:srgbClr val="000000"/>
                </a:solidFill>
                <a:latin typeface="Tahoma"/>
              </a:rPr>
              <a:t> locks $45 </a:t>
            </a:r>
          </a:p>
          <a:p>
            <a:pPr>
              <a:lnSpc>
                <a:spcPts val="2300"/>
              </a:lnSpc>
            </a:pPr>
            <a:endParaRPr lang="en-US" sz="2008">
              <a:solidFill>
                <a:srgbClr val="7D0000"/>
              </a:solidFill>
              <a:latin typeface="Wingdings"/>
            </a:endParaRPr>
          </a:p>
        </p:txBody>
      </p:sp>
      <p:sp>
        <p:nvSpPr>
          <p:cNvPr id="6" name="TextBox 5"/>
          <p:cNvSpPr txBox="1"/>
          <p:nvPr/>
        </p:nvSpPr>
        <p:spPr>
          <a:xfrm>
            <a:off x="685800" y="2400300"/>
            <a:ext cx="1484381" cy="589905"/>
          </a:xfrm>
          <a:prstGeom prst="rect">
            <a:avLst/>
          </a:prstGeom>
          <a:noFill/>
        </p:spPr>
        <p:txBody>
          <a:bodyPr vert="horz" wrap="none" lIns="0" tIns="0" rIns="0" bIns="0" rtlCol="0">
            <a:spAutoFit/>
          </a:bodyPr>
          <a:lstStyle/>
          <a:p>
            <a:pPr>
              <a:lnSpc>
                <a:spcPts val="2300"/>
              </a:lnSpc>
            </a:pPr>
            <a:r>
              <a:rPr lang="en-US" sz="2008" smtClean="0">
                <a:solidFill>
                  <a:srgbClr val="7D0000"/>
                </a:solidFill>
                <a:latin typeface="Wingdings"/>
              </a:rPr>
              <a:t>§</a:t>
            </a:r>
            <a:r>
              <a:rPr lang="en-US" sz="2008" smtClean="0">
                <a:solidFill>
                  <a:srgbClr val="000000"/>
                </a:solidFill>
                <a:latin typeface="Tahoma"/>
              </a:rPr>
              <a:t> stocks $30 </a:t>
            </a:r>
          </a:p>
          <a:p>
            <a:pPr>
              <a:lnSpc>
                <a:spcPts val="2300"/>
              </a:lnSpc>
            </a:pPr>
            <a:endParaRPr lang="en-US" sz="2008">
              <a:solidFill>
                <a:srgbClr val="7D0000"/>
              </a:solidFill>
              <a:latin typeface="Wingdings"/>
            </a:endParaRPr>
          </a:p>
        </p:txBody>
      </p:sp>
      <p:sp>
        <p:nvSpPr>
          <p:cNvPr id="7" name="TextBox 6"/>
          <p:cNvSpPr txBox="1"/>
          <p:nvPr/>
        </p:nvSpPr>
        <p:spPr>
          <a:xfrm>
            <a:off x="685800" y="2730500"/>
            <a:ext cx="1553630" cy="589905"/>
          </a:xfrm>
          <a:prstGeom prst="rect">
            <a:avLst/>
          </a:prstGeom>
          <a:noFill/>
        </p:spPr>
        <p:txBody>
          <a:bodyPr vert="horz" wrap="none" lIns="0" tIns="0" rIns="0" bIns="0" rtlCol="0">
            <a:spAutoFit/>
          </a:bodyPr>
          <a:lstStyle/>
          <a:p>
            <a:pPr>
              <a:lnSpc>
                <a:spcPts val="2300"/>
              </a:lnSpc>
            </a:pPr>
            <a:r>
              <a:rPr lang="en-US" sz="2008" smtClean="0">
                <a:solidFill>
                  <a:srgbClr val="7D0000"/>
                </a:solidFill>
                <a:latin typeface="Wingdings"/>
              </a:rPr>
              <a:t>§</a:t>
            </a:r>
            <a:r>
              <a:rPr lang="en-US" sz="2008" smtClean="0">
                <a:solidFill>
                  <a:srgbClr val="000000"/>
                </a:solidFill>
                <a:latin typeface="Tahoma"/>
              </a:rPr>
              <a:t> barrels $25 </a:t>
            </a:r>
          </a:p>
          <a:p>
            <a:pPr>
              <a:lnSpc>
                <a:spcPts val="2300"/>
              </a:lnSpc>
            </a:pPr>
            <a:endParaRPr lang="en-US" sz="2008">
              <a:solidFill>
                <a:srgbClr val="7D0000"/>
              </a:solidFill>
              <a:latin typeface="Wingdings"/>
            </a:endParaRPr>
          </a:p>
        </p:txBody>
      </p:sp>
      <p:sp>
        <p:nvSpPr>
          <p:cNvPr id="8" name="TextBox 7"/>
          <p:cNvSpPr txBox="1"/>
          <p:nvPr/>
        </p:nvSpPr>
        <p:spPr>
          <a:xfrm>
            <a:off x="228600" y="3086100"/>
            <a:ext cx="8548815" cy="1333698"/>
          </a:xfrm>
          <a:prstGeom prst="rect">
            <a:avLst/>
          </a:prstGeom>
          <a:noFill/>
        </p:spPr>
        <p:txBody>
          <a:bodyPr vert="horz" wrap="none" lIns="0" tIns="0" rIns="0" bIns="0" rtlCol="0">
            <a:spAutoFit/>
          </a:bodyPr>
          <a:lstStyle/>
          <a:p>
            <a:pPr marL="0" marR="0" lvl="0" defTabSz="914400" eaLnBrk="1" fontAlgn="auto" latinLnBrk="0" hangingPunct="1">
              <a:lnSpc>
                <a:spcPts val="2600"/>
              </a:lnSpc>
              <a:spcBef>
                <a:spcPts val="0"/>
              </a:spcBef>
              <a:spcAft>
                <a:spcPts val="0"/>
              </a:spcAft>
              <a:buClrTx/>
              <a:buSzTx/>
              <a:buNone/>
              <a:tabLst>
                <a:tab pos="342900" algn="l"/>
              </a:tabLst>
              <a:defRPr/>
            </a:pPr>
            <a:r>
              <a:rPr lang="en-US" smtClean="0">
                <a:latin typeface="Tahoma"/>
                <a:ea typeface="Tahoma"/>
                <a:cs typeface="Tahoma"/>
              </a:rPr>
              <a:t>•</a:t>
            </a:r>
            <a:r>
              <a:rPr lang="en-US" sz="2410" smtClean="0">
                <a:solidFill>
                  <a:srgbClr val="000000"/>
                </a:solidFill>
                <a:latin typeface="Tahoma"/>
                <a:ea typeface="Tahoma"/>
                <a:cs typeface="Tahoma"/>
              </a:rPr>
              <a:t> Salesmen send sales reports via telegraph; commission is </a:t>
            </a:r>
            <a:br>
              <a:rPr lang="en-US" sz="2410" smtClean="0">
                <a:solidFill>
                  <a:srgbClr val="000000"/>
                </a:solidFill>
                <a:latin typeface="Tahoma"/>
                <a:ea typeface="Tahoma"/>
                <a:cs typeface="Tahoma"/>
              </a:rPr>
            </a:br>
            <a:r>
              <a:rPr lang="en-US" sz="2410" smtClean="0">
                <a:solidFill>
                  <a:srgbClr val="000000"/>
                </a:solidFill>
                <a:latin typeface="Tahoma"/>
                <a:ea typeface="Tahoma"/>
                <a:cs typeface="Tahoma"/>
              </a:rPr>
              <a:t>	10% on sales up to $1000, 15% on the next $800, 20% on </a:t>
            </a:r>
            <a:br>
              <a:rPr lang="en-US" sz="2410" smtClean="0">
                <a:solidFill>
                  <a:srgbClr val="000000"/>
                </a:solidFill>
                <a:latin typeface="Tahoma"/>
                <a:ea typeface="Tahoma"/>
                <a:cs typeface="Tahoma"/>
              </a:rPr>
            </a:br>
            <a:r>
              <a:rPr lang="en-US" sz="2410" smtClean="0">
                <a:solidFill>
                  <a:srgbClr val="000000"/>
                </a:solidFill>
                <a:latin typeface="Tahoma"/>
                <a:ea typeface="Tahoma"/>
                <a:cs typeface="Tahoma"/>
              </a:rPr>
              <a:t>	everything above </a:t>
            </a:r>
          </a:p>
          <a:p>
            <a:pPr marL="0" marR="0" lvl="0" defTabSz="914400" eaLnBrk="1" fontAlgn="auto" latinLnBrk="0" hangingPunct="1">
              <a:lnSpc>
                <a:spcPts val="2600"/>
              </a:lnSpc>
              <a:spcBef>
                <a:spcPts val="0"/>
              </a:spcBef>
              <a:spcAft>
                <a:spcPts val="0"/>
              </a:spcAft>
              <a:buClrTx/>
              <a:buSzTx/>
              <a:buNone/>
              <a:tabLst>
                <a:tab pos="342900" algn="l"/>
              </a:tabLst>
              <a:defRPr/>
            </a:pPr>
            <a:endParaRPr lang="en-US" sz="2410">
              <a:solidFill>
                <a:srgbClr val="000000"/>
              </a:solidFill>
              <a:latin typeface="Tahoma"/>
            </a:endParaRPr>
          </a:p>
        </p:txBody>
      </p:sp>
      <p:sp>
        <p:nvSpPr>
          <p:cNvPr id="9" name="TextBox 8"/>
          <p:cNvSpPr txBox="1"/>
          <p:nvPr/>
        </p:nvSpPr>
        <p:spPr>
          <a:xfrm>
            <a:off x="228600" y="4152900"/>
            <a:ext cx="8450775" cy="1000274"/>
          </a:xfrm>
          <a:prstGeom prst="rect">
            <a:avLst/>
          </a:prstGeom>
          <a:noFill/>
        </p:spPr>
        <p:txBody>
          <a:bodyPr vert="horz" wrap="none" lIns="0" tIns="0" rIns="0" bIns="0" rtlCol="0">
            <a:spAutoFit/>
          </a:bodyPr>
          <a:lstStyle/>
          <a:p>
            <a:pPr marL="0" marR="0" lvl="0" defTabSz="914400" eaLnBrk="1" fontAlgn="auto" latinLnBrk="0" hangingPunct="1">
              <a:lnSpc>
                <a:spcPts val="2600"/>
              </a:lnSpc>
              <a:spcBef>
                <a:spcPts val="0"/>
              </a:spcBef>
              <a:spcAft>
                <a:spcPts val="0"/>
              </a:spcAft>
              <a:buClrTx/>
              <a:buSzTx/>
              <a:buNone/>
              <a:tabLst>
                <a:tab pos="342900" algn="l"/>
              </a:tabLst>
              <a:defRPr/>
            </a:pPr>
            <a:r>
              <a:rPr lang="en-US" smtClean="0">
                <a:latin typeface="Tahoma"/>
                <a:ea typeface="Tahoma"/>
                <a:cs typeface="Tahoma"/>
              </a:rPr>
              <a:t>•</a:t>
            </a:r>
            <a:r>
              <a:rPr lang="en-US" sz="2410" smtClean="0">
                <a:solidFill>
                  <a:srgbClr val="000000"/>
                </a:solidFill>
                <a:latin typeface="Tahoma"/>
                <a:ea typeface="Tahoma"/>
                <a:cs typeface="Tahoma"/>
              </a:rPr>
              <a:t> Program produces monthly sales reports and commission to </a:t>
            </a:r>
            <a:br>
              <a:rPr lang="en-US" sz="2410" smtClean="0">
                <a:solidFill>
                  <a:srgbClr val="000000"/>
                </a:solidFill>
                <a:latin typeface="Tahoma"/>
                <a:ea typeface="Tahoma"/>
                <a:cs typeface="Tahoma"/>
              </a:rPr>
            </a:br>
            <a:r>
              <a:rPr lang="en-US" sz="2410" smtClean="0">
                <a:solidFill>
                  <a:srgbClr val="000000"/>
                </a:solidFill>
                <a:latin typeface="Tahoma"/>
                <a:ea typeface="Tahoma"/>
                <a:cs typeface="Tahoma"/>
              </a:rPr>
              <a:t>	be paid </a:t>
            </a:r>
          </a:p>
          <a:p>
            <a:pPr marL="0" marR="0" lvl="0" indent="0" defTabSz="914400" eaLnBrk="1" fontAlgn="auto" latinLnBrk="0" hangingPunct="1">
              <a:lnSpc>
                <a:spcPts val="2600"/>
              </a:lnSpc>
              <a:spcBef>
                <a:spcPts val="0"/>
              </a:spcBef>
              <a:spcAft>
                <a:spcPts val="0"/>
              </a:spcAft>
              <a:buClrTx/>
              <a:buSzTx/>
              <a:buNone/>
              <a:tabLst>
                <a:tab pos="342900" algn="l"/>
              </a:tabLst>
              <a:defRPr/>
            </a:pPr>
            <a:endParaRPr lang="en-US" sz="2410">
              <a:solidFill>
                <a:srgbClr val="000000"/>
              </a:solidFill>
              <a:latin typeface="Tahoma"/>
            </a:endParaRPr>
          </a:p>
        </p:txBody>
      </p:sp>
      <p:sp>
        <p:nvSpPr>
          <p:cNvPr id="10" name="TextBox 9"/>
          <p:cNvSpPr txBox="1"/>
          <p:nvPr/>
        </p:nvSpPr>
        <p:spPr>
          <a:xfrm>
            <a:off x="228600" y="5270500"/>
            <a:ext cx="7799186" cy="666849"/>
          </a:xfrm>
          <a:prstGeom prst="rect">
            <a:avLst/>
          </a:prstGeom>
          <a:noFill/>
        </p:spPr>
        <p:txBody>
          <a:bodyPr vert="horz" wrap="none" lIns="0" tIns="0" rIns="0" bIns="0" rtlCol="0">
            <a:spAutoFit/>
          </a:bodyPr>
          <a:lstStyle/>
          <a:p>
            <a:pPr>
              <a:lnSpc>
                <a:spcPts val="2700"/>
              </a:lnSpc>
            </a:pPr>
            <a:r>
              <a:rPr lang="en-US" smtClean="0">
                <a:latin typeface="Tahoma"/>
                <a:ea typeface="Tahoma"/>
                <a:cs typeface="Tahoma"/>
              </a:rPr>
              <a:t>•</a:t>
            </a:r>
            <a:r>
              <a:rPr lang="en-US" sz="2410" smtClean="0">
                <a:solidFill>
                  <a:srgbClr val="000000"/>
                </a:solidFill>
                <a:latin typeface="Tahoma"/>
                <a:ea typeface="Tahoma"/>
                <a:cs typeface="Tahoma"/>
              </a:rPr>
              <a:t> typical commercial application, mix of computation and </a:t>
            </a:r>
          </a:p>
          <a:p>
            <a:pPr>
              <a:lnSpc>
                <a:spcPts val="2700"/>
              </a:lnSpc>
            </a:pPr>
            <a:endParaRPr lang="en-US"/>
          </a:p>
        </p:txBody>
      </p:sp>
      <p:sp>
        <p:nvSpPr>
          <p:cNvPr id="11" name="TextBox 10"/>
          <p:cNvSpPr txBox="1"/>
          <p:nvPr/>
        </p:nvSpPr>
        <p:spPr>
          <a:xfrm>
            <a:off x="571500" y="5613400"/>
            <a:ext cx="8288872" cy="621965"/>
          </a:xfrm>
          <a:prstGeom prst="rect">
            <a:avLst/>
          </a:prstGeom>
          <a:noFill/>
        </p:spPr>
        <p:txBody>
          <a:bodyPr vert="horz" wrap="none" lIns="0" tIns="0" rIns="0" bIns="0" rtlCol="0">
            <a:spAutoFit/>
          </a:bodyPr>
          <a:lstStyle/>
          <a:p>
            <a:pPr>
              <a:lnSpc>
                <a:spcPts val="2500"/>
              </a:lnSpc>
            </a:pPr>
            <a:r>
              <a:rPr lang="en-US" sz="2410" smtClean="0">
                <a:solidFill>
                  <a:srgbClr val="000000"/>
                </a:solidFill>
                <a:latin typeface="Tahoma"/>
              </a:rPr>
              <a:t>decision, input stream, output table(?), functional behaviour </a:t>
            </a:r>
          </a:p>
          <a:p>
            <a:pPr>
              <a:lnSpc>
                <a:spcPts val="2500"/>
              </a:lnSpc>
            </a:pP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94B1.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5285742"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Fourth example: SATM </a:t>
            </a:r>
          </a:p>
          <a:p>
            <a:pPr>
              <a:lnSpc>
                <a:spcPts val="4600"/>
              </a:lnSpc>
            </a:pPr>
            <a:endParaRPr lang="en-US"/>
          </a:p>
        </p:txBody>
      </p:sp>
      <p:sp>
        <p:nvSpPr>
          <p:cNvPr id="4" name="TextBox 3"/>
          <p:cNvSpPr txBox="1"/>
          <p:nvPr/>
        </p:nvSpPr>
        <p:spPr>
          <a:xfrm>
            <a:off x="228600" y="1638300"/>
            <a:ext cx="6369116" cy="820738"/>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“Simplified Automated Teller Machine” </a:t>
            </a:r>
          </a:p>
          <a:p>
            <a:pPr>
              <a:lnSpc>
                <a:spcPts val="3200"/>
              </a:lnSpc>
            </a:pPr>
            <a:endParaRPr lang="en-US" sz="2812">
              <a:solidFill>
                <a:srgbClr val="000000"/>
              </a:solidFill>
              <a:latin typeface="Tahoma"/>
            </a:endParaRPr>
          </a:p>
        </p:txBody>
      </p:sp>
      <p:sp>
        <p:nvSpPr>
          <p:cNvPr id="5" name="TextBox 4"/>
          <p:cNvSpPr txBox="1"/>
          <p:nvPr/>
        </p:nvSpPr>
        <p:spPr>
          <a:xfrm>
            <a:off x="228600" y="2057400"/>
            <a:ext cx="6920164"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One of those common money distributors </a:t>
            </a:r>
          </a:p>
          <a:p>
            <a:pPr>
              <a:lnSpc>
                <a:spcPts val="3200"/>
              </a:lnSpc>
            </a:pPr>
            <a:endParaRPr lang="en-US"/>
          </a:p>
        </p:txBody>
      </p:sp>
      <p:sp>
        <p:nvSpPr>
          <p:cNvPr id="6" name="TextBox 5"/>
          <p:cNvSpPr txBox="1"/>
          <p:nvPr/>
        </p:nvSpPr>
        <p:spPr>
          <a:xfrm>
            <a:off x="685800" y="2527300"/>
            <a:ext cx="7350602" cy="884858"/>
          </a:xfrm>
          <a:prstGeom prst="rect">
            <a:avLst/>
          </a:prstGeom>
          <a:noFill/>
        </p:spPr>
        <p:txBody>
          <a:bodyPr vert="horz" wrap="none" lIns="0" tIns="0" rIns="0" bIns="0" rtlCol="0">
            <a:spAutoFit/>
          </a:bodyPr>
          <a:lstStyle/>
          <a:p>
            <a:pPr>
              <a:lnSpc>
                <a:spcPts val="2300"/>
              </a:lnSpc>
            </a:pPr>
            <a:r>
              <a:rPr lang="en-US" sz="2410" smtClean="0">
                <a:solidFill>
                  <a:srgbClr val="7D0000"/>
                </a:solidFill>
                <a:latin typeface="Wingdings"/>
              </a:rPr>
              <a:t>§</a:t>
            </a:r>
            <a:r>
              <a:rPr lang="en-US" sz="2410" smtClean="0">
                <a:solidFill>
                  <a:srgbClr val="000000"/>
                </a:solidFill>
                <a:latin typeface="Tahoma"/>
              </a:rPr>
              <a:t> Screen display, numerical keypad, card reader, cash </a:t>
            </a:r>
            <a:br>
              <a:rPr lang="en-US" sz="2410" smtClean="0">
                <a:solidFill>
                  <a:srgbClr val="000000"/>
                </a:solidFill>
                <a:latin typeface="Tahoma"/>
              </a:rPr>
            </a:br>
            <a:r>
              <a:rPr lang="en-US" sz="2410" smtClean="0">
                <a:solidFill>
                  <a:srgbClr val="000000"/>
                </a:solidFill>
                <a:latin typeface="Tahoma"/>
              </a:rPr>
              <a:t>dispensing unit, (receipt printer) </a:t>
            </a:r>
          </a:p>
          <a:p>
            <a:pPr>
              <a:lnSpc>
                <a:spcPts val="2300"/>
              </a:lnSpc>
            </a:pPr>
            <a:endParaRPr lang="en-US" sz="2410">
              <a:solidFill>
                <a:srgbClr val="000000"/>
              </a:solidFill>
              <a:latin typeface="Tahoma"/>
            </a:endParaRPr>
          </a:p>
        </p:txBody>
      </p:sp>
      <p:sp>
        <p:nvSpPr>
          <p:cNvPr id="7" name="TextBox 6"/>
          <p:cNvSpPr txBox="1"/>
          <p:nvPr/>
        </p:nvSpPr>
        <p:spPr>
          <a:xfrm>
            <a:off x="228600" y="3200400"/>
            <a:ext cx="8087663" cy="1038746"/>
          </a:xfrm>
          <a:prstGeom prst="rect">
            <a:avLst/>
          </a:prstGeom>
          <a:noFill/>
        </p:spPr>
        <p:txBody>
          <a:bodyPr vert="horz" wrap="none" lIns="0" tIns="0" rIns="0" bIns="0" rtlCol="0">
            <a:spAutoFit/>
          </a:bodyPr>
          <a:lstStyle/>
          <a:p>
            <a:pPr>
              <a:lnSpc>
                <a:spcPts val="2700"/>
              </a:lnSpc>
            </a:pPr>
            <a:r>
              <a:rPr lang="en-US" smtClean="0">
                <a:latin typeface="Tahoma"/>
                <a:ea typeface="Tahoma"/>
                <a:cs typeface="Tahoma"/>
              </a:rPr>
              <a:t>•</a:t>
            </a:r>
            <a:r>
              <a:rPr lang="en-US" sz="2812" smtClean="0">
                <a:solidFill>
                  <a:srgbClr val="000000"/>
                </a:solidFill>
                <a:latin typeface="Tahoma"/>
                <a:ea typeface="Tahoma"/>
                <a:cs typeface="Tahoma"/>
              </a:rPr>
              <a:t> Specification mostly given by screenshots (“rapid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prototyping”) </a:t>
            </a:r>
          </a:p>
          <a:p>
            <a:pPr>
              <a:lnSpc>
                <a:spcPts val="2700"/>
              </a:lnSpc>
            </a:pPr>
            <a:endParaRPr lang="en-US" sz="2812">
              <a:solidFill>
                <a:srgbClr val="000000"/>
              </a:solidFill>
              <a:latin typeface="Tahoma"/>
            </a:endParaRPr>
          </a:p>
        </p:txBody>
      </p:sp>
      <p:sp>
        <p:nvSpPr>
          <p:cNvPr id="8" name="TextBox 7"/>
          <p:cNvSpPr txBox="1"/>
          <p:nvPr/>
        </p:nvSpPr>
        <p:spPr>
          <a:xfrm>
            <a:off x="685800" y="3949700"/>
            <a:ext cx="7683500" cy="589905"/>
          </a:xfrm>
          <a:prstGeom prst="rect">
            <a:avLst/>
          </a:prstGeom>
          <a:noFill/>
        </p:spPr>
        <p:txBody>
          <a:bodyPr vert="horz" wrap="square" lIns="0" tIns="0" rIns="0" bIns="0" rtlCol="0">
            <a:spAutoFit/>
          </a:bodyPr>
          <a:lstStyle/>
          <a:p>
            <a:pPr>
              <a:lnSpc>
                <a:spcPts val="2300"/>
              </a:lnSpc>
            </a:pPr>
            <a:r>
              <a:rPr lang="en-US" sz="2410" dirty="0" smtClean="0">
                <a:solidFill>
                  <a:srgbClr val="7D0000"/>
                </a:solidFill>
                <a:latin typeface="Wingdings"/>
              </a:rPr>
              <a:t>§</a:t>
            </a:r>
            <a:r>
              <a:rPr lang="en-US" sz="2410" dirty="0" smtClean="0">
                <a:solidFill>
                  <a:srgbClr val="000000"/>
                </a:solidFill>
                <a:latin typeface="Tahoma"/>
              </a:rPr>
              <a:t> implicit information, e.g. which bills are available </a:t>
            </a:r>
          </a:p>
          <a:p>
            <a:pPr>
              <a:lnSpc>
                <a:spcPts val="2300"/>
              </a:lnSpc>
            </a:pPr>
            <a:endParaRPr lang="en-US" sz="2410" dirty="0">
              <a:solidFill>
                <a:srgbClr val="000000"/>
              </a:solidFill>
              <a:latin typeface="Tahoma"/>
            </a:endParaRPr>
          </a:p>
        </p:txBody>
      </p:sp>
      <p:sp>
        <p:nvSpPr>
          <p:cNvPr id="9" name="TextBox 8"/>
          <p:cNvSpPr txBox="1"/>
          <p:nvPr/>
        </p:nvSpPr>
        <p:spPr>
          <a:xfrm>
            <a:off x="228600" y="4572000"/>
            <a:ext cx="3978012"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State-transition system </a:t>
            </a:r>
          </a:p>
          <a:p>
            <a:pPr>
              <a:lnSpc>
                <a:spcPts val="3200"/>
              </a:lnSpc>
            </a:pPr>
            <a:endParaRPr lang="en-US"/>
          </a:p>
        </p:txBody>
      </p:sp>
      <p:sp>
        <p:nvSpPr>
          <p:cNvPr id="10" name="TextBox 9"/>
          <p:cNvSpPr txBox="1"/>
          <p:nvPr/>
        </p:nvSpPr>
        <p:spPr>
          <a:xfrm>
            <a:off x="685800" y="4991100"/>
            <a:ext cx="3156313"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not much calculation </a:t>
            </a:r>
          </a:p>
          <a:p>
            <a:pPr>
              <a:lnSpc>
                <a:spcPts val="2700"/>
              </a:lnSpc>
            </a:pPr>
            <a:endParaRPr lang="en-US" sz="2410">
              <a:solidFill>
                <a:srgbClr val="7D0000"/>
              </a:solidFill>
              <a:latin typeface="Wingdings"/>
            </a:endParaRPr>
          </a:p>
        </p:txBody>
      </p:sp>
      <p:sp>
        <p:nvSpPr>
          <p:cNvPr id="11" name="TextBox 10"/>
          <p:cNvSpPr txBox="1"/>
          <p:nvPr/>
        </p:nvSpPr>
        <p:spPr>
          <a:xfrm>
            <a:off x="685800" y="5359400"/>
            <a:ext cx="2445734"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user interaction </a:t>
            </a:r>
          </a:p>
          <a:p>
            <a:pPr>
              <a:lnSpc>
                <a:spcPts val="2700"/>
              </a:lnSpc>
            </a:pPr>
            <a:endParaRPr lang="en-US" sz="2410">
              <a:solidFill>
                <a:srgbClr val="7D0000"/>
              </a:solidFill>
              <a:latin typeface="Wingdings"/>
            </a:endParaRPr>
          </a:p>
        </p:txBody>
      </p:sp>
      <p:sp>
        <p:nvSpPr>
          <p:cNvPr id="12" name="TextBox 11"/>
          <p:cNvSpPr txBox="1"/>
          <p:nvPr/>
        </p:nvSpPr>
        <p:spPr>
          <a:xfrm>
            <a:off x="685800" y="5715000"/>
            <a:ext cx="3409138"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Client-server paradigm </a:t>
            </a:r>
          </a:p>
          <a:p>
            <a:pPr>
              <a:lnSpc>
                <a:spcPts val="2700"/>
              </a:lnSpc>
            </a:pPr>
            <a:endParaRPr lang="en-US" sz="2410">
              <a:solidFill>
                <a:srgbClr val="7D0000"/>
              </a:solidFill>
              <a:latin typeface="Wingding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0986" t="10330" r="18106" b="6424"/>
          <a:stretch>
            <a:fillRect/>
          </a:stretch>
        </p:blipFill>
        <p:spPr bwMode="auto">
          <a:xfrm>
            <a:off x="520700" y="304800"/>
            <a:ext cx="7924800" cy="6089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C0C1.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7883120"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Fifth example: Currency converter </a:t>
            </a:r>
          </a:p>
          <a:p>
            <a:pPr>
              <a:lnSpc>
                <a:spcPts val="4600"/>
              </a:lnSpc>
            </a:pPr>
            <a:endParaRPr lang="en-US"/>
          </a:p>
        </p:txBody>
      </p:sp>
      <p:sp>
        <p:nvSpPr>
          <p:cNvPr id="4" name="TextBox 3"/>
          <p:cNvSpPr txBox="1"/>
          <p:nvPr/>
        </p:nvSpPr>
        <p:spPr>
          <a:xfrm>
            <a:off x="228600" y="1689100"/>
            <a:ext cx="7890750" cy="1461939"/>
          </a:xfrm>
          <a:prstGeom prst="rect">
            <a:avLst/>
          </a:prstGeom>
          <a:noFill/>
        </p:spPr>
        <p:txBody>
          <a:bodyPr vert="horz" wrap="none" lIns="0" tIns="0" rIns="0" bIns="0" rtlCol="0">
            <a:spAutoFit/>
          </a:bodyPr>
          <a:lstStyle/>
          <a:p>
            <a:pPr>
              <a:lnSpc>
                <a:spcPts val="3800"/>
              </a:lnSpc>
            </a:pPr>
            <a:r>
              <a:rPr lang="en-US" smtClean="0">
                <a:latin typeface="Tahoma"/>
                <a:ea typeface="Tahoma"/>
                <a:cs typeface="Tahoma"/>
              </a:rPr>
              <a:t>•</a:t>
            </a:r>
            <a:r>
              <a:rPr lang="en-US" sz="3208" smtClean="0">
                <a:solidFill>
                  <a:srgbClr val="000000"/>
                </a:solidFill>
                <a:latin typeface="Tahoma"/>
                <a:ea typeface="Tahoma"/>
                <a:cs typeface="Tahoma"/>
              </a:rPr>
              <a:t> Example of GUI (graphical user interface) </a:t>
            </a:r>
            <a:br>
              <a:rPr lang="en-US" sz="3208" smtClean="0">
                <a:solidFill>
                  <a:srgbClr val="000000"/>
                </a:solidFill>
                <a:latin typeface="Tahoma"/>
                <a:ea typeface="Tahoma"/>
                <a:cs typeface="Tahoma"/>
              </a:rPr>
            </a:br>
            <a:r>
              <a:rPr lang="en-US" sz="3208" smtClean="0">
                <a:solidFill>
                  <a:srgbClr val="000000"/>
                </a:solidFill>
                <a:latin typeface="Tahoma"/>
                <a:ea typeface="Tahoma"/>
                <a:cs typeface="Tahoma"/>
              </a:rPr>
              <a:t>program </a:t>
            </a:r>
          </a:p>
          <a:p>
            <a:pPr>
              <a:lnSpc>
                <a:spcPts val="3800"/>
              </a:lnSpc>
            </a:pPr>
            <a:endParaRPr lang="en-US" sz="3208">
              <a:solidFill>
                <a:srgbClr val="000000"/>
              </a:solidFill>
              <a:latin typeface="Tahoma"/>
            </a:endParaRPr>
          </a:p>
        </p:txBody>
      </p:sp>
      <p:sp>
        <p:nvSpPr>
          <p:cNvPr id="5" name="TextBox 4"/>
          <p:cNvSpPr txBox="1"/>
          <p:nvPr/>
        </p:nvSpPr>
        <p:spPr>
          <a:xfrm>
            <a:off x="685800" y="2768600"/>
            <a:ext cx="4767972" cy="820738"/>
          </a:xfrm>
          <a:prstGeom prst="rect">
            <a:avLst/>
          </a:prstGeom>
          <a:noFill/>
        </p:spPr>
        <p:txBody>
          <a:bodyPr vert="horz" wrap="none" lIns="0" tIns="0" rIns="0" bIns="0" rtlCol="0">
            <a:spAutoFit/>
          </a:bodyPr>
          <a:lstStyle/>
          <a:p>
            <a:pPr>
              <a:lnSpc>
                <a:spcPts val="3200"/>
              </a:lnSpc>
            </a:pPr>
            <a:r>
              <a:rPr lang="en-US" sz="2812" smtClean="0">
                <a:solidFill>
                  <a:srgbClr val="7D0000"/>
                </a:solidFill>
                <a:latin typeface="Wingdings"/>
              </a:rPr>
              <a:t>§</a:t>
            </a:r>
            <a:r>
              <a:rPr lang="en-US" sz="2812" smtClean="0">
                <a:solidFill>
                  <a:srgbClr val="000000"/>
                </a:solidFill>
                <a:latin typeface="Tahoma"/>
              </a:rPr>
              <a:t> text fields, radio buttons, </a:t>
            </a:r>
            <a:r>
              <a:rPr lang="en-US" sz="2812" smtClean="0">
                <a:solidFill>
                  <a:srgbClr val="000000"/>
                </a:solidFill>
                <a:latin typeface="Tahoma"/>
                <a:ea typeface="Tahoma"/>
                <a:cs typeface="Tahoma"/>
              </a:rPr>
              <a:t>… </a:t>
            </a:r>
          </a:p>
          <a:p>
            <a:pPr>
              <a:lnSpc>
                <a:spcPts val="3200"/>
              </a:lnSpc>
            </a:pPr>
            <a:endParaRPr lang="en-US" sz="2812">
              <a:solidFill>
                <a:srgbClr val="000000"/>
              </a:solidFill>
              <a:latin typeface="Tahoma"/>
            </a:endParaRPr>
          </a:p>
        </p:txBody>
      </p:sp>
      <p:sp>
        <p:nvSpPr>
          <p:cNvPr id="6" name="TextBox 5"/>
          <p:cNvSpPr txBox="1"/>
          <p:nvPr/>
        </p:nvSpPr>
        <p:spPr>
          <a:xfrm>
            <a:off x="228600" y="3289300"/>
            <a:ext cx="4785734" cy="891270"/>
          </a:xfrm>
          <a:prstGeom prst="rect">
            <a:avLst/>
          </a:prstGeom>
          <a:noFill/>
        </p:spPr>
        <p:txBody>
          <a:bodyPr vert="horz" wrap="none" lIns="0" tIns="0" rIns="0" bIns="0" rtlCol="0">
            <a:spAutoFit/>
          </a:bodyPr>
          <a:lstStyle/>
          <a:p>
            <a:pPr>
              <a:lnSpc>
                <a:spcPts val="3700"/>
              </a:lnSpc>
            </a:pPr>
            <a:r>
              <a:rPr lang="en-US" smtClean="0">
                <a:latin typeface="Tahoma"/>
                <a:ea typeface="Tahoma"/>
                <a:cs typeface="Tahoma"/>
              </a:rPr>
              <a:t>•</a:t>
            </a:r>
            <a:r>
              <a:rPr lang="en-US" sz="3208" smtClean="0">
                <a:solidFill>
                  <a:srgbClr val="000000"/>
                </a:solidFill>
                <a:latin typeface="Tahoma"/>
                <a:ea typeface="Tahoma"/>
                <a:cs typeface="Tahoma"/>
              </a:rPr>
              <a:t> Web-based, web-service </a:t>
            </a:r>
          </a:p>
          <a:p>
            <a:pPr>
              <a:lnSpc>
                <a:spcPts val="3700"/>
              </a:lnSpc>
            </a:pP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C1DB.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444500"/>
            <a:ext cx="8680966" cy="981038"/>
          </a:xfrm>
          <a:prstGeom prst="rect">
            <a:avLst/>
          </a:prstGeom>
          <a:noFill/>
        </p:spPr>
        <p:txBody>
          <a:bodyPr vert="horz" wrap="none" lIns="0" tIns="0" rIns="0" bIns="0" rtlCol="0">
            <a:spAutoFit/>
          </a:bodyPr>
          <a:lstStyle/>
          <a:p>
            <a:pPr>
              <a:lnSpc>
                <a:spcPts val="4100"/>
              </a:lnSpc>
            </a:pPr>
            <a:r>
              <a:rPr lang="en-US" sz="3610" smtClean="0">
                <a:solidFill>
                  <a:srgbClr val="003364"/>
                </a:solidFill>
                <a:latin typeface="Tahoma"/>
              </a:rPr>
              <a:t>Last example: Windshield wiper controller </a:t>
            </a:r>
          </a:p>
          <a:p>
            <a:pPr>
              <a:lnSpc>
                <a:spcPts val="4100"/>
              </a:lnSpc>
            </a:pPr>
            <a:endParaRPr lang="en-US"/>
          </a:p>
        </p:txBody>
      </p:sp>
      <p:sp>
        <p:nvSpPr>
          <p:cNvPr id="4" name="TextBox 3"/>
          <p:cNvSpPr txBox="1"/>
          <p:nvPr/>
        </p:nvSpPr>
        <p:spPr>
          <a:xfrm>
            <a:off x="228600" y="1701800"/>
            <a:ext cx="5053884" cy="891270"/>
          </a:xfrm>
          <a:prstGeom prst="rect">
            <a:avLst/>
          </a:prstGeom>
          <a:noFill/>
        </p:spPr>
        <p:txBody>
          <a:bodyPr vert="horz" wrap="none" lIns="0" tIns="0" rIns="0" bIns="0" rtlCol="0">
            <a:spAutoFit/>
          </a:bodyPr>
          <a:lstStyle/>
          <a:p>
            <a:pPr>
              <a:lnSpc>
                <a:spcPts val="3700"/>
              </a:lnSpc>
            </a:pPr>
            <a:r>
              <a:rPr lang="en-US" smtClean="0">
                <a:latin typeface="Tahoma"/>
                <a:ea typeface="Tahoma"/>
                <a:cs typeface="Tahoma"/>
              </a:rPr>
              <a:t>•</a:t>
            </a:r>
            <a:r>
              <a:rPr lang="en-US" sz="3208" smtClean="0">
                <a:solidFill>
                  <a:srgbClr val="000000"/>
                </a:solidFill>
                <a:latin typeface="Tahoma"/>
                <a:ea typeface="Tahoma"/>
                <a:cs typeface="Tahoma"/>
              </a:rPr>
              <a:t> Embedded control system </a:t>
            </a:r>
          </a:p>
          <a:p>
            <a:pPr>
              <a:lnSpc>
                <a:spcPts val="3700"/>
              </a:lnSpc>
            </a:pPr>
            <a:endParaRPr lang="en-US"/>
          </a:p>
        </p:txBody>
      </p:sp>
      <p:sp>
        <p:nvSpPr>
          <p:cNvPr id="5" name="TextBox 4"/>
          <p:cNvSpPr txBox="1"/>
          <p:nvPr/>
        </p:nvSpPr>
        <p:spPr>
          <a:xfrm>
            <a:off x="685800" y="2273300"/>
            <a:ext cx="6669005" cy="820738"/>
          </a:xfrm>
          <a:prstGeom prst="rect">
            <a:avLst/>
          </a:prstGeom>
          <a:noFill/>
        </p:spPr>
        <p:txBody>
          <a:bodyPr vert="horz" wrap="none" lIns="0" tIns="0" rIns="0" bIns="0" rtlCol="0">
            <a:spAutoFit/>
          </a:bodyPr>
          <a:lstStyle/>
          <a:p>
            <a:pPr>
              <a:lnSpc>
                <a:spcPts val="3200"/>
              </a:lnSpc>
            </a:pPr>
            <a:r>
              <a:rPr lang="en-US" sz="2812" smtClean="0">
                <a:solidFill>
                  <a:srgbClr val="7D0000"/>
                </a:solidFill>
                <a:latin typeface="Wingdings"/>
              </a:rPr>
              <a:t>§</a:t>
            </a:r>
            <a:r>
              <a:rPr lang="en-US" sz="2812" smtClean="0">
                <a:solidFill>
                  <a:srgbClr val="000000"/>
                </a:solidFill>
                <a:latin typeface="Tahoma"/>
              </a:rPr>
              <a:t> Reactive system, continuous interaction </a:t>
            </a:r>
          </a:p>
          <a:p>
            <a:pPr>
              <a:lnSpc>
                <a:spcPts val="3200"/>
              </a:lnSpc>
            </a:pPr>
            <a:endParaRPr lang="en-US" sz="2812">
              <a:solidFill>
                <a:srgbClr val="7D0000"/>
              </a:solidFill>
              <a:latin typeface="Wingdings"/>
            </a:endParaRPr>
          </a:p>
        </p:txBody>
      </p:sp>
      <p:sp>
        <p:nvSpPr>
          <p:cNvPr id="6" name="TextBox 5"/>
          <p:cNvSpPr txBox="1"/>
          <p:nvPr/>
        </p:nvSpPr>
        <p:spPr>
          <a:xfrm>
            <a:off x="685800" y="2794000"/>
            <a:ext cx="3596882" cy="820738"/>
          </a:xfrm>
          <a:prstGeom prst="rect">
            <a:avLst/>
          </a:prstGeom>
          <a:noFill/>
        </p:spPr>
        <p:txBody>
          <a:bodyPr vert="horz" wrap="none" lIns="0" tIns="0" rIns="0" bIns="0" rtlCol="0">
            <a:spAutoFit/>
          </a:bodyPr>
          <a:lstStyle/>
          <a:p>
            <a:pPr>
              <a:lnSpc>
                <a:spcPts val="3200"/>
              </a:lnSpc>
            </a:pPr>
            <a:r>
              <a:rPr lang="en-US" sz="2812" smtClean="0">
                <a:solidFill>
                  <a:srgbClr val="7D0000"/>
                </a:solidFill>
                <a:latin typeface="Wingdings"/>
              </a:rPr>
              <a:t>§</a:t>
            </a:r>
            <a:r>
              <a:rPr lang="en-US" sz="2812" smtClean="0">
                <a:solidFill>
                  <a:srgbClr val="000000"/>
                </a:solidFill>
                <a:latin typeface="Tahoma"/>
              </a:rPr>
              <a:t> Real-time properties </a:t>
            </a:r>
          </a:p>
          <a:p>
            <a:pPr>
              <a:lnSpc>
                <a:spcPts val="3200"/>
              </a:lnSpc>
            </a:pPr>
            <a:endParaRPr lang="en-US" sz="2812">
              <a:solidFill>
                <a:srgbClr val="7D0000"/>
              </a:solidFill>
              <a:latin typeface="Wingdings"/>
            </a:endParaRPr>
          </a:p>
        </p:txBody>
      </p:sp>
      <p:sp>
        <p:nvSpPr>
          <p:cNvPr id="7" name="TextBox 6"/>
          <p:cNvSpPr txBox="1"/>
          <p:nvPr/>
        </p:nvSpPr>
        <p:spPr>
          <a:xfrm>
            <a:off x="228600" y="3289300"/>
            <a:ext cx="7657161" cy="1459823"/>
          </a:xfrm>
          <a:prstGeom prst="rect">
            <a:avLst/>
          </a:prstGeom>
          <a:noFill/>
        </p:spPr>
        <p:txBody>
          <a:bodyPr vert="horz" wrap="none" lIns="0" tIns="0" rIns="0" bIns="0" rtlCol="0">
            <a:spAutoFit/>
          </a:bodyPr>
          <a:lstStyle/>
          <a:p>
            <a:pPr>
              <a:lnSpc>
                <a:spcPts val="3900"/>
              </a:lnSpc>
            </a:pPr>
            <a:r>
              <a:rPr lang="en-US" smtClean="0">
                <a:latin typeface="Tahoma"/>
                <a:ea typeface="Tahoma"/>
                <a:cs typeface="Tahoma"/>
              </a:rPr>
              <a:t>•</a:t>
            </a:r>
            <a:r>
              <a:rPr lang="en-US" sz="3208" smtClean="0">
                <a:solidFill>
                  <a:srgbClr val="000000"/>
                </a:solidFill>
                <a:latin typeface="Tahoma"/>
                <a:ea typeface="Tahoma"/>
                <a:cs typeface="Tahoma"/>
              </a:rPr>
              <a:t> Input: lever and dial setting, bus signals </a:t>
            </a:r>
            <a:br>
              <a:rPr lang="en-US" sz="3208" smtClean="0">
                <a:solidFill>
                  <a:srgbClr val="000000"/>
                </a:solidFill>
                <a:latin typeface="Tahoma"/>
                <a:ea typeface="Tahoma"/>
                <a:cs typeface="Tahoma"/>
              </a:rPr>
            </a:br>
            <a:r>
              <a:rPr lang="en-US" sz="3208" smtClean="0">
                <a:solidFill>
                  <a:srgbClr val="000000"/>
                </a:solidFill>
                <a:latin typeface="Tahoma"/>
                <a:ea typeface="Tahoma"/>
                <a:cs typeface="Tahoma"/>
              </a:rPr>
              <a:t>Output: motor signals / voltages </a:t>
            </a:r>
          </a:p>
          <a:p>
            <a:pPr>
              <a:lnSpc>
                <a:spcPts val="3900"/>
              </a:lnSpc>
            </a:pPr>
            <a:endParaRPr lang="en-US" sz="3208">
              <a:solidFill>
                <a:srgbClr val="000000"/>
              </a:solidFill>
              <a:latin typeface="Tahoma"/>
            </a:endParaRPr>
          </a:p>
        </p:txBody>
      </p:sp>
      <p:sp>
        <p:nvSpPr>
          <p:cNvPr id="8" name="TextBox 7"/>
          <p:cNvSpPr txBox="1"/>
          <p:nvPr/>
        </p:nvSpPr>
        <p:spPr>
          <a:xfrm>
            <a:off x="228600" y="4381500"/>
            <a:ext cx="6473311" cy="891270"/>
          </a:xfrm>
          <a:prstGeom prst="rect">
            <a:avLst/>
          </a:prstGeom>
          <a:noFill/>
        </p:spPr>
        <p:txBody>
          <a:bodyPr vert="horz" wrap="none" lIns="0" tIns="0" rIns="0" bIns="0" rtlCol="0">
            <a:spAutoFit/>
          </a:bodyPr>
          <a:lstStyle/>
          <a:p>
            <a:pPr>
              <a:lnSpc>
                <a:spcPts val="3700"/>
              </a:lnSpc>
            </a:pPr>
            <a:r>
              <a:rPr lang="en-US" smtClean="0">
                <a:latin typeface="Tahoma"/>
                <a:ea typeface="Tahoma"/>
                <a:cs typeface="Tahoma"/>
              </a:rPr>
              <a:t>•</a:t>
            </a:r>
            <a:r>
              <a:rPr lang="en-US" sz="3208" smtClean="0">
                <a:solidFill>
                  <a:srgbClr val="000000"/>
                </a:solidFill>
                <a:latin typeface="Tahoma"/>
                <a:ea typeface="Tahoma"/>
                <a:cs typeface="Tahoma"/>
              </a:rPr>
              <a:t> Problems: Interfacing, HiL-Testing </a:t>
            </a:r>
          </a:p>
          <a:p>
            <a:pPr>
              <a:lnSpc>
                <a:spcPts val="3700"/>
              </a:lnSpc>
            </a:pPr>
            <a:endParaRPr lang="en-US"/>
          </a:p>
        </p:txBody>
      </p:sp>
      <p:sp>
        <p:nvSpPr>
          <p:cNvPr id="9" name="TextBox 8"/>
          <p:cNvSpPr txBox="1"/>
          <p:nvPr/>
        </p:nvSpPr>
        <p:spPr>
          <a:xfrm>
            <a:off x="1473200" y="5257800"/>
            <a:ext cx="575479" cy="248081"/>
          </a:xfrm>
          <a:prstGeom prst="rect">
            <a:avLst/>
          </a:prstGeom>
          <a:noFill/>
        </p:spPr>
        <p:txBody>
          <a:bodyPr vert="horz" wrap="none" lIns="0" tIns="0" rIns="0" bIns="0" rtlCol="0">
            <a:spAutoFit/>
          </a:bodyPr>
          <a:lstStyle/>
          <a:p>
            <a:r>
              <a:rPr lang="en-US" sz="1612" b="1" smtClean="0">
                <a:solidFill>
                  <a:srgbClr val="003364"/>
                </a:solidFill>
                <a:latin typeface="Tahoma"/>
              </a:rPr>
              <a:t>Lever</a:t>
            </a:r>
            <a:endParaRPr lang="en-US" sz="1612" b="1">
              <a:solidFill>
                <a:srgbClr val="003364"/>
              </a:solidFill>
              <a:latin typeface="Tahoma"/>
            </a:endParaRPr>
          </a:p>
        </p:txBody>
      </p:sp>
      <p:sp>
        <p:nvSpPr>
          <p:cNvPr id="10" name="TextBox 9"/>
          <p:cNvSpPr txBox="1"/>
          <p:nvPr/>
        </p:nvSpPr>
        <p:spPr>
          <a:xfrm>
            <a:off x="2514600" y="5257800"/>
            <a:ext cx="360676" cy="248081"/>
          </a:xfrm>
          <a:prstGeom prst="rect">
            <a:avLst/>
          </a:prstGeom>
          <a:noFill/>
        </p:spPr>
        <p:txBody>
          <a:bodyPr vert="horz" wrap="none" lIns="0" tIns="0" rIns="0" bIns="0" rtlCol="0">
            <a:spAutoFit/>
          </a:bodyPr>
          <a:lstStyle/>
          <a:p>
            <a:r>
              <a:rPr lang="en-US" sz="1612" smtClean="0">
                <a:solidFill>
                  <a:srgbClr val="000000"/>
                </a:solidFill>
                <a:latin typeface="Tahoma"/>
              </a:rPr>
              <a:t>OFF</a:t>
            </a:r>
            <a:endParaRPr lang="en-US" sz="1612">
              <a:solidFill>
                <a:srgbClr val="000000"/>
              </a:solidFill>
              <a:latin typeface="Tahoma"/>
            </a:endParaRPr>
          </a:p>
        </p:txBody>
      </p:sp>
      <p:sp>
        <p:nvSpPr>
          <p:cNvPr id="11" name="TextBox 10"/>
          <p:cNvSpPr txBox="1"/>
          <p:nvPr/>
        </p:nvSpPr>
        <p:spPr>
          <a:xfrm>
            <a:off x="3390900" y="5257800"/>
            <a:ext cx="335028" cy="248081"/>
          </a:xfrm>
          <a:prstGeom prst="rect">
            <a:avLst/>
          </a:prstGeom>
          <a:noFill/>
        </p:spPr>
        <p:txBody>
          <a:bodyPr vert="horz" wrap="none" lIns="0" tIns="0" rIns="0" bIns="0" rtlCol="0">
            <a:spAutoFit/>
          </a:bodyPr>
          <a:lstStyle/>
          <a:p>
            <a:r>
              <a:rPr lang="en-US" sz="1612" smtClean="0">
                <a:solidFill>
                  <a:srgbClr val="000000"/>
                </a:solidFill>
                <a:latin typeface="Tahoma"/>
              </a:rPr>
              <a:t>INT</a:t>
            </a:r>
            <a:endParaRPr lang="en-US" sz="1612">
              <a:solidFill>
                <a:srgbClr val="000000"/>
              </a:solidFill>
              <a:latin typeface="Tahoma"/>
            </a:endParaRPr>
          </a:p>
        </p:txBody>
      </p:sp>
      <p:sp>
        <p:nvSpPr>
          <p:cNvPr id="12" name="TextBox 11"/>
          <p:cNvSpPr txBox="1"/>
          <p:nvPr/>
        </p:nvSpPr>
        <p:spPr>
          <a:xfrm>
            <a:off x="4267200" y="5257800"/>
            <a:ext cx="335028" cy="248081"/>
          </a:xfrm>
          <a:prstGeom prst="rect">
            <a:avLst/>
          </a:prstGeom>
          <a:noFill/>
        </p:spPr>
        <p:txBody>
          <a:bodyPr vert="horz" wrap="none" lIns="0" tIns="0" rIns="0" bIns="0" rtlCol="0">
            <a:spAutoFit/>
          </a:bodyPr>
          <a:lstStyle/>
          <a:p>
            <a:r>
              <a:rPr lang="en-US" sz="1612" smtClean="0">
                <a:solidFill>
                  <a:srgbClr val="000000"/>
                </a:solidFill>
                <a:latin typeface="Tahoma"/>
              </a:rPr>
              <a:t>INT</a:t>
            </a:r>
            <a:endParaRPr lang="en-US" sz="1612">
              <a:solidFill>
                <a:srgbClr val="000000"/>
              </a:solidFill>
              <a:latin typeface="Tahoma"/>
            </a:endParaRPr>
          </a:p>
        </p:txBody>
      </p:sp>
      <p:sp>
        <p:nvSpPr>
          <p:cNvPr id="13" name="TextBox 12"/>
          <p:cNvSpPr txBox="1"/>
          <p:nvPr/>
        </p:nvSpPr>
        <p:spPr>
          <a:xfrm>
            <a:off x="5118100" y="5257800"/>
            <a:ext cx="335028" cy="248081"/>
          </a:xfrm>
          <a:prstGeom prst="rect">
            <a:avLst/>
          </a:prstGeom>
          <a:noFill/>
        </p:spPr>
        <p:txBody>
          <a:bodyPr vert="horz" wrap="none" lIns="0" tIns="0" rIns="0" bIns="0" rtlCol="0">
            <a:spAutoFit/>
          </a:bodyPr>
          <a:lstStyle/>
          <a:p>
            <a:r>
              <a:rPr lang="en-US" sz="1612" smtClean="0">
                <a:solidFill>
                  <a:srgbClr val="000000"/>
                </a:solidFill>
                <a:latin typeface="Tahoma"/>
              </a:rPr>
              <a:t>INT</a:t>
            </a:r>
            <a:endParaRPr lang="en-US" sz="1612">
              <a:solidFill>
                <a:srgbClr val="000000"/>
              </a:solidFill>
              <a:latin typeface="Tahoma"/>
            </a:endParaRPr>
          </a:p>
        </p:txBody>
      </p:sp>
      <p:sp>
        <p:nvSpPr>
          <p:cNvPr id="14" name="TextBox 13"/>
          <p:cNvSpPr txBox="1"/>
          <p:nvPr/>
        </p:nvSpPr>
        <p:spPr>
          <a:xfrm>
            <a:off x="5943600" y="5257800"/>
            <a:ext cx="432619" cy="248081"/>
          </a:xfrm>
          <a:prstGeom prst="rect">
            <a:avLst/>
          </a:prstGeom>
          <a:noFill/>
        </p:spPr>
        <p:txBody>
          <a:bodyPr vert="horz" wrap="none" lIns="0" tIns="0" rIns="0" bIns="0" rtlCol="0">
            <a:spAutoFit/>
          </a:bodyPr>
          <a:lstStyle/>
          <a:p>
            <a:r>
              <a:rPr lang="en-US" sz="1612" smtClean="0">
                <a:solidFill>
                  <a:srgbClr val="000000"/>
                </a:solidFill>
                <a:latin typeface="Tahoma"/>
              </a:rPr>
              <a:t>LOW</a:t>
            </a:r>
            <a:endParaRPr lang="en-US" sz="1612">
              <a:solidFill>
                <a:srgbClr val="000000"/>
              </a:solidFill>
              <a:latin typeface="Tahoma"/>
            </a:endParaRPr>
          </a:p>
        </p:txBody>
      </p:sp>
      <p:sp>
        <p:nvSpPr>
          <p:cNvPr id="15" name="TextBox 14"/>
          <p:cNvSpPr txBox="1"/>
          <p:nvPr/>
        </p:nvSpPr>
        <p:spPr>
          <a:xfrm>
            <a:off x="6807200" y="5257800"/>
            <a:ext cx="493725" cy="248081"/>
          </a:xfrm>
          <a:prstGeom prst="rect">
            <a:avLst/>
          </a:prstGeom>
          <a:noFill/>
        </p:spPr>
        <p:txBody>
          <a:bodyPr vert="horz" wrap="none" lIns="0" tIns="0" rIns="0" bIns="0" rtlCol="0">
            <a:spAutoFit/>
          </a:bodyPr>
          <a:lstStyle/>
          <a:p>
            <a:r>
              <a:rPr lang="en-US" sz="1612" smtClean="0">
                <a:solidFill>
                  <a:srgbClr val="000000"/>
                </a:solidFill>
                <a:latin typeface="Tahoma"/>
              </a:rPr>
              <a:t>HIGH</a:t>
            </a:r>
            <a:endParaRPr lang="en-US" sz="1612">
              <a:solidFill>
                <a:srgbClr val="000000"/>
              </a:solidFill>
              <a:latin typeface="Tahoma"/>
            </a:endParaRPr>
          </a:p>
        </p:txBody>
      </p:sp>
      <p:sp>
        <p:nvSpPr>
          <p:cNvPr id="16" name="TextBox 15"/>
          <p:cNvSpPr txBox="1"/>
          <p:nvPr/>
        </p:nvSpPr>
        <p:spPr>
          <a:xfrm>
            <a:off x="1473200" y="5727700"/>
            <a:ext cx="405560" cy="248081"/>
          </a:xfrm>
          <a:prstGeom prst="rect">
            <a:avLst/>
          </a:prstGeom>
          <a:noFill/>
        </p:spPr>
        <p:txBody>
          <a:bodyPr vert="horz" wrap="none" lIns="0" tIns="0" rIns="0" bIns="0" rtlCol="0">
            <a:spAutoFit/>
          </a:bodyPr>
          <a:lstStyle/>
          <a:p>
            <a:r>
              <a:rPr lang="en-US" sz="1612" b="1" smtClean="0">
                <a:solidFill>
                  <a:srgbClr val="003364"/>
                </a:solidFill>
                <a:latin typeface="Tahoma"/>
              </a:rPr>
              <a:t>Dial</a:t>
            </a:r>
            <a:endParaRPr lang="en-US" sz="1612" b="1">
              <a:solidFill>
                <a:srgbClr val="003364"/>
              </a:solidFill>
              <a:latin typeface="Tahoma"/>
            </a:endParaRPr>
          </a:p>
        </p:txBody>
      </p:sp>
      <p:sp>
        <p:nvSpPr>
          <p:cNvPr id="17" name="TextBox 16"/>
          <p:cNvSpPr txBox="1"/>
          <p:nvPr/>
        </p:nvSpPr>
        <p:spPr>
          <a:xfrm>
            <a:off x="2540000" y="5727700"/>
            <a:ext cx="302968" cy="248081"/>
          </a:xfrm>
          <a:prstGeom prst="rect">
            <a:avLst/>
          </a:prstGeom>
          <a:noFill/>
        </p:spPr>
        <p:txBody>
          <a:bodyPr vert="horz" wrap="none" lIns="0" tIns="0" rIns="0" bIns="0" rtlCol="0">
            <a:spAutoFit/>
          </a:bodyPr>
          <a:lstStyle/>
          <a:p>
            <a:r>
              <a:rPr lang="en-US" sz="1612" smtClean="0">
                <a:solidFill>
                  <a:srgbClr val="000000"/>
                </a:solidFill>
                <a:latin typeface="Tahoma"/>
              </a:rPr>
              <a:t>n/a</a:t>
            </a:r>
            <a:endParaRPr lang="en-US" sz="1612">
              <a:solidFill>
                <a:srgbClr val="000000"/>
              </a:solidFill>
              <a:latin typeface="Tahoma"/>
            </a:endParaRPr>
          </a:p>
        </p:txBody>
      </p:sp>
      <p:sp>
        <p:nvSpPr>
          <p:cNvPr id="18" name="TextBox 17"/>
          <p:cNvSpPr txBox="1"/>
          <p:nvPr/>
        </p:nvSpPr>
        <p:spPr>
          <a:xfrm>
            <a:off x="3505200" y="5727700"/>
            <a:ext cx="112210" cy="248081"/>
          </a:xfrm>
          <a:prstGeom prst="rect">
            <a:avLst/>
          </a:prstGeom>
          <a:noFill/>
        </p:spPr>
        <p:txBody>
          <a:bodyPr vert="horz" wrap="none" lIns="0" tIns="0" rIns="0" bIns="0" rtlCol="0">
            <a:spAutoFit/>
          </a:bodyPr>
          <a:lstStyle/>
          <a:p>
            <a:r>
              <a:rPr lang="en-US" sz="1612" smtClean="0">
                <a:solidFill>
                  <a:srgbClr val="000000"/>
                </a:solidFill>
                <a:latin typeface="Tahoma"/>
              </a:rPr>
              <a:t>1</a:t>
            </a:r>
            <a:endParaRPr lang="en-US" sz="1612">
              <a:solidFill>
                <a:srgbClr val="000000"/>
              </a:solidFill>
              <a:latin typeface="Tahoma"/>
            </a:endParaRPr>
          </a:p>
        </p:txBody>
      </p:sp>
      <p:sp>
        <p:nvSpPr>
          <p:cNvPr id="19" name="TextBox 18"/>
          <p:cNvSpPr txBox="1"/>
          <p:nvPr/>
        </p:nvSpPr>
        <p:spPr>
          <a:xfrm>
            <a:off x="4381500" y="5727700"/>
            <a:ext cx="112210" cy="248081"/>
          </a:xfrm>
          <a:prstGeom prst="rect">
            <a:avLst/>
          </a:prstGeom>
          <a:noFill/>
        </p:spPr>
        <p:txBody>
          <a:bodyPr vert="horz" wrap="none" lIns="0" tIns="0" rIns="0" bIns="0" rtlCol="0">
            <a:spAutoFit/>
          </a:bodyPr>
          <a:lstStyle/>
          <a:p>
            <a:r>
              <a:rPr lang="en-US" sz="1612" smtClean="0">
                <a:solidFill>
                  <a:srgbClr val="000000"/>
                </a:solidFill>
                <a:latin typeface="Tahoma"/>
              </a:rPr>
              <a:t>2</a:t>
            </a:r>
            <a:endParaRPr lang="en-US" sz="1612">
              <a:solidFill>
                <a:srgbClr val="000000"/>
              </a:solidFill>
              <a:latin typeface="Tahoma"/>
            </a:endParaRPr>
          </a:p>
        </p:txBody>
      </p:sp>
      <p:sp>
        <p:nvSpPr>
          <p:cNvPr id="20" name="TextBox 19"/>
          <p:cNvSpPr txBox="1"/>
          <p:nvPr/>
        </p:nvSpPr>
        <p:spPr>
          <a:xfrm>
            <a:off x="5232400" y="5727700"/>
            <a:ext cx="112210" cy="248081"/>
          </a:xfrm>
          <a:prstGeom prst="rect">
            <a:avLst/>
          </a:prstGeom>
          <a:noFill/>
        </p:spPr>
        <p:txBody>
          <a:bodyPr vert="horz" wrap="none" lIns="0" tIns="0" rIns="0" bIns="0" rtlCol="0">
            <a:spAutoFit/>
          </a:bodyPr>
          <a:lstStyle/>
          <a:p>
            <a:r>
              <a:rPr lang="en-US" sz="1612" smtClean="0">
                <a:solidFill>
                  <a:srgbClr val="000000"/>
                </a:solidFill>
                <a:latin typeface="Tahoma"/>
              </a:rPr>
              <a:t>3</a:t>
            </a:r>
            <a:endParaRPr lang="en-US" sz="1612">
              <a:solidFill>
                <a:srgbClr val="000000"/>
              </a:solidFill>
              <a:latin typeface="Tahoma"/>
            </a:endParaRPr>
          </a:p>
        </p:txBody>
      </p:sp>
      <p:sp>
        <p:nvSpPr>
          <p:cNvPr id="21" name="TextBox 20"/>
          <p:cNvSpPr txBox="1"/>
          <p:nvPr/>
        </p:nvSpPr>
        <p:spPr>
          <a:xfrm>
            <a:off x="6007100" y="5727700"/>
            <a:ext cx="302968" cy="248081"/>
          </a:xfrm>
          <a:prstGeom prst="rect">
            <a:avLst/>
          </a:prstGeom>
          <a:noFill/>
        </p:spPr>
        <p:txBody>
          <a:bodyPr vert="horz" wrap="none" lIns="0" tIns="0" rIns="0" bIns="0" rtlCol="0">
            <a:spAutoFit/>
          </a:bodyPr>
          <a:lstStyle/>
          <a:p>
            <a:r>
              <a:rPr lang="en-US" sz="1612" smtClean="0">
                <a:solidFill>
                  <a:srgbClr val="000000"/>
                </a:solidFill>
                <a:latin typeface="Tahoma"/>
              </a:rPr>
              <a:t>n/a</a:t>
            </a:r>
            <a:endParaRPr lang="en-US" sz="1612">
              <a:solidFill>
                <a:srgbClr val="000000"/>
              </a:solidFill>
              <a:latin typeface="Tahoma"/>
            </a:endParaRPr>
          </a:p>
        </p:txBody>
      </p:sp>
      <p:sp>
        <p:nvSpPr>
          <p:cNvPr id="22" name="TextBox 21"/>
          <p:cNvSpPr txBox="1"/>
          <p:nvPr/>
        </p:nvSpPr>
        <p:spPr>
          <a:xfrm>
            <a:off x="6896100" y="5727700"/>
            <a:ext cx="302968" cy="248081"/>
          </a:xfrm>
          <a:prstGeom prst="rect">
            <a:avLst/>
          </a:prstGeom>
          <a:noFill/>
        </p:spPr>
        <p:txBody>
          <a:bodyPr vert="horz" wrap="none" lIns="0" tIns="0" rIns="0" bIns="0" rtlCol="0">
            <a:spAutoFit/>
          </a:bodyPr>
          <a:lstStyle/>
          <a:p>
            <a:r>
              <a:rPr lang="en-US" sz="1612" smtClean="0">
                <a:solidFill>
                  <a:srgbClr val="000000"/>
                </a:solidFill>
                <a:latin typeface="Tahoma"/>
              </a:rPr>
              <a:t>n/a</a:t>
            </a:r>
            <a:endParaRPr lang="en-US" sz="1612">
              <a:solidFill>
                <a:srgbClr val="000000"/>
              </a:solidFill>
              <a:latin typeface="Tahoma"/>
            </a:endParaRPr>
          </a:p>
        </p:txBody>
      </p:sp>
      <p:sp>
        <p:nvSpPr>
          <p:cNvPr id="23" name="TextBox 22"/>
          <p:cNvSpPr txBox="1"/>
          <p:nvPr/>
        </p:nvSpPr>
        <p:spPr>
          <a:xfrm>
            <a:off x="1473200" y="6057900"/>
            <a:ext cx="618759" cy="248081"/>
          </a:xfrm>
          <a:prstGeom prst="rect">
            <a:avLst/>
          </a:prstGeom>
          <a:noFill/>
        </p:spPr>
        <p:txBody>
          <a:bodyPr vert="horz" wrap="none" lIns="0" tIns="0" rIns="0" bIns="0" rtlCol="0">
            <a:spAutoFit/>
          </a:bodyPr>
          <a:lstStyle/>
          <a:p>
            <a:r>
              <a:rPr lang="en-US" sz="1612" b="1" smtClean="0">
                <a:solidFill>
                  <a:srgbClr val="003364"/>
                </a:solidFill>
                <a:latin typeface="Tahoma"/>
              </a:rPr>
              <a:t>Wiper</a:t>
            </a:r>
            <a:endParaRPr lang="en-US" sz="1612" b="1">
              <a:solidFill>
                <a:srgbClr val="003364"/>
              </a:solidFill>
              <a:latin typeface="Tahoma"/>
            </a:endParaRPr>
          </a:p>
        </p:txBody>
      </p:sp>
      <p:sp>
        <p:nvSpPr>
          <p:cNvPr id="24" name="TextBox 23"/>
          <p:cNvSpPr txBox="1"/>
          <p:nvPr/>
        </p:nvSpPr>
        <p:spPr>
          <a:xfrm>
            <a:off x="2628900" y="6057900"/>
            <a:ext cx="112210" cy="248081"/>
          </a:xfrm>
          <a:prstGeom prst="rect">
            <a:avLst/>
          </a:prstGeom>
          <a:noFill/>
        </p:spPr>
        <p:txBody>
          <a:bodyPr vert="horz" wrap="none" lIns="0" tIns="0" rIns="0" bIns="0" rtlCol="0">
            <a:spAutoFit/>
          </a:bodyPr>
          <a:lstStyle/>
          <a:p>
            <a:r>
              <a:rPr lang="en-US" sz="1612" smtClean="0">
                <a:solidFill>
                  <a:srgbClr val="000000"/>
                </a:solidFill>
                <a:latin typeface="Tahoma"/>
              </a:rPr>
              <a:t>0</a:t>
            </a:r>
            <a:endParaRPr lang="en-US" sz="1612">
              <a:solidFill>
                <a:srgbClr val="000000"/>
              </a:solidFill>
              <a:latin typeface="Tahoma"/>
            </a:endParaRPr>
          </a:p>
        </p:txBody>
      </p:sp>
      <p:sp>
        <p:nvSpPr>
          <p:cNvPr id="25" name="TextBox 24"/>
          <p:cNvSpPr txBox="1"/>
          <p:nvPr/>
        </p:nvSpPr>
        <p:spPr>
          <a:xfrm>
            <a:off x="3505200" y="6057900"/>
            <a:ext cx="112210" cy="248081"/>
          </a:xfrm>
          <a:prstGeom prst="rect">
            <a:avLst/>
          </a:prstGeom>
          <a:noFill/>
        </p:spPr>
        <p:txBody>
          <a:bodyPr vert="horz" wrap="none" lIns="0" tIns="0" rIns="0" bIns="0" rtlCol="0">
            <a:spAutoFit/>
          </a:bodyPr>
          <a:lstStyle/>
          <a:p>
            <a:r>
              <a:rPr lang="en-US" sz="1612" smtClean="0">
                <a:solidFill>
                  <a:srgbClr val="000000"/>
                </a:solidFill>
                <a:latin typeface="Tahoma"/>
              </a:rPr>
              <a:t>4</a:t>
            </a:r>
            <a:endParaRPr lang="en-US" sz="1612">
              <a:solidFill>
                <a:srgbClr val="000000"/>
              </a:solidFill>
              <a:latin typeface="Tahoma"/>
            </a:endParaRPr>
          </a:p>
        </p:txBody>
      </p:sp>
      <p:sp>
        <p:nvSpPr>
          <p:cNvPr id="26" name="TextBox 25"/>
          <p:cNvSpPr txBox="1"/>
          <p:nvPr/>
        </p:nvSpPr>
        <p:spPr>
          <a:xfrm>
            <a:off x="4381500" y="6057900"/>
            <a:ext cx="112210" cy="248081"/>
          </a:xfrm>
          <a:prstGeom prst="rect">
            <a:avLst/>
          </a:prstGeom>
          <a:noFill/>
        </p:spPr>
        <p:txBody>
          <a:bodyPr vert="horz" wrap="none" lIns="0" tIns="0" rIns="0" bIns="0" rtlCol="0">
            <a:spAutoFit/>
          </a:bodyPr>
          <a:lstStyle/>
          <a:p>
            <a:r>
              <a:rPr lang="en-US" sz="1612" smtClean="0">
                <a:solidFill>
                  <a:srgbClr val="000000"/>
                </a:solidFill>
                <a:latin typeface="Tahoma"/>
              </a:rPr>
              <a:t>6</a:t>
            </a:r>
            <a:endParaRPr lang="en-US" sz="1612">
              <a:solidFill>
                <a:srgbClr val="000000"/>
              </a:solidFill>
              <a:latin typeface="Tahoma"/>
            </a:endParaRPr>
          </a:p>
        </p:txBody>
      </p:sp>
      <p:sp>
        <p:nvSpPr>
          <p:cNvPr id="27" name="TextBox 26"/>
          <p:cNvSpPr txBox="1"/>
          <p:nvPr/>
        </p:nvSpPr>
        <p:spPr>
          <a:xfrm>
            <a:off x="5168900" y="6057900"/>
            <a:ext cx="224420" cy="248081"/>
          </a:xfrm>
          <a:prstGeom prst="rect">
            <a:avLst/>
          </a:prstGeom>
          <a:noFill/>
        </p:spPr>
        <p:txBody>
          <a:bodyPr vert="horz" wrap="none" lIns="0" tIns="0" rIns="0" bIns="0" rtlCol="0">
            <a:spAutoFit/>
          </a:bodyPr>
          <a:lstStyle/>
          <a:p>
            <a:r>
              <a:rPr lang="en-US" sz="1612" smtClean="0">
                <a:solidFill>
                  <a:srgbClr val="000000"/>
                </a:solidFill>
                <a:latin typeface="Tahoma"/>
              </a:rPr>
              <a:t>12</a:t>
            </a:r>
            <a:endParaRPr lang="en-US" sz="1612">
              <a:solidFill>
                <a:srgbClr val="000000"/>
              </a:solidFill>
              <a:latin typeface="Tahoma"/>
            </a:endParaRPr>
          </a:p>
        </p:txBody>
      </p:sp>
      <p:sp>
        <p:nvSpPr>
          <p:cNvPr id="28" name="TextBox 27"/>
          <p:cNvSpPr txBox="1"/>
          <p:nvPr/>
        </p:nvSpPr>
        <p:spPr>
          <a:xfrm>
            <a:off x="6045200" y="6057900"/>
            <a:ext cx="224420" cy="248081"/>
          </a:xfrm>
          <a:prstGeom prst="rect">
            <a:avLst/>
          </a:prstGeom>
          <a:noFill/>
        </p:spPr>
        <p:txBody>
          <a:bodyPr vert="horz" wrap="none" lIns="0" tIns="0" rIns="0" bIns="0" rtlCol="0">
            <a:spAutoFit/>
          </a:bodyPr>
          <a:lstStyle/>
          <a:p>
            <a:r>
              <a:rPr lang="en-US" sz="1612" smtClean="0">
                <a:solidFill>
                  <a:srgbClr val="000000"/>
                </a:solidFill>
                <a:latin typeface="Tahoma"/>
              </a:rPr>
              <a:t>30</a:t>
            </a:r>
            <a:endParaRPr lang="en-US" sz="1612">
              <a:solidFill>
                <a:srgbClr val="000000"/>
              </a:solidFill>
              <a:latin typeface="Tahoma"/>
            </a:endParaRPr>
          </a:p>
        </p:txBody>
      </p:sp>
      <p:sp>
        <p:nvSpPr>
          <p:cNvPr id="29" name="TextBox 28"/>
          <p:cNvSpPr txBox="1"/>
          <p:nvPr/>
        </p:nvSpPr>
        <p:spPr>
          <a:xfrm>
            <a:off x="6934200" y="6057900"/>
            <a:ext cx="224420" cy="248081"/>
          </a:xfrm>
          <a:prstGeom prst="rect">
            <a:avLst/>
          </a:prstGeom>
          <a:noFill/>
        </p:spPr>
        <p:txBody>
          <a:bodyPr vert="horz" wrap="none" lIns="0" tIns="0" rIns="0" bIns="0" rtlCol="0">
            <a:spAutoFit/>
          </a:bodyPr>
          <a:lstStyle/>
          <a:p>
            <a:r>
              <a:rPr lang="en-US" sz="1612" smtClean="0">
                <a:solidFill>
                  <a:srgbClr val="000000"/>
                </a:solidFill>
                <a:latin typeface="Tahoma"/>
              </a:rPr>
              <a:t>60</a:t>
            </a:r>
            <a:endParaRPr lang="en-US" sz="1612">
              <a:solidFill>
                <a:srgbClr val="000000"/>
              </a:solidFill>
              <a:latin typeface="Tahom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54F3D8C-B455-4C53-83CB-F675890F72B0}" type="slidenum">
              <a:rPr lang="en-US"/>
              <a:pPr/>
              <a:t>4</a:t>
            </a:fld>
            <a:endParaRPr lang="en-US"/>
          </a:p>
        </p:txBody>
      </p:sp>
      <p:sp>
        <p:nvSpPr>
          <p:cNvPr id="121858" name="Rectangle 2"/>
          <p:cNvSpPr>
            <a:spLocks noGrp="1" noChangeArrowheads="1"/>
          </p:cNvSpPr>
          <p:nvPr>
            <p:ph type="title"/>
          </p:nvPr>
        </p:nvSpPr>
        <p:spPr>
          <a:xfrm>
            <a:off x="455930" y="274131"/>
            <a:ext cx="8206740" cy="481519"/>
          </a:xfrm>
        </p:spPr>
        <p:txBody>
          <a:bodyPr>
            <a:normAutofit fontScale="90000"/>
          </a:bodyPr>
          <a:lstStyle/>
          <a:p>
            <a:pPr algn="l"/>
            <a:r>
              <a:rPr lang="en-US" sz="3600" dirty="0"/>
              <a:t>Software Testing : </a:t>
            </a:r>
            <a:r>
              <a:rPr lang="en-US" sz="3600" dirty="0" smtClean="0"/>
              <a:t>Definition</a:t>
            </a:r>
            <a:endParaRPr lang="en-US" sz="3600" dirty="0"/>
          </a:p>
        </p:txBody>
      </p:sp>
      <p:sp>
        <p:nvSpPr>
          <p:cNvPr id="121859" name="Rectangle 3"/>
          <p:cNvSpPr>
            <a:spLocks noGrp="1" noChangeArrowheads="1"/>
          </p:cNvSpPr>
          <p:nvPr>
            <p:ph type="body" idx="1"/>
          </p:nvPr>
        </p:nvSpPr>
        <p:spPr>
          <a:xfrm>
            <a:off x="444500" y="1298081"/>
            <a:ext cx="7750810" cy="4867769"/>
          </a:xfrm>
        </p:spPr>
        <p:txBody>
          <a:bodyPr>
            <a:normAutofit/>
          </a:bodyPr>
          <a:lstStyle/>
          <a:p>
            <a:pPr algn="just">
              <a:buFont typeface="Wingdings" pitchFamily="2" charset="2"/>
              <a:buChar char="Ø"/>
            </a:pPr>
            <a:r>
              <a:rPr lang="en-US" sz="2000" dirty="0"/>
              <a:t>“The process of devising a set of inputs to a given piece of software that will cause the software to exercise some portion of its code. </a:t>
            </a:r>
          </a:p>
          <a:p>
            <a:pPr algn="just">
              <a:buNone/>
            </a:pPr>
            <a:r>
              <a:rPr lang="en-US" sz="2000" dirty="0" smtClean="0"/>
              <a:t>     The </a:t>
            </a:r>
            <a:r>
              <a:rPr lang="en-US" sz="2000" dirty="0"/>
              <a:t>developer of the software can then check that the results produced by the software are in accord with his or her expectations.” </a:t>
            </a:r>
            <a:endParaRPr lang="en-US" sz="2000" dirty="0" smtClean="0"/>
          </a:p>
          <a:p>
            <a:pPr algn="just">
              <a:buFont typeface="Wingdings" pitchFamily="2" charset="2"/>
              <a:buChar char="Ø"/>
            </a:pPr>
            <a:endParaRPr lang="en-US" sz="2000" dirty="0" smtClean="0"/>
          </a:p>
          <a:p>
            <a:pPr algn="just">
              <a:buFont typeface="Wingdings" pitchFamily="2" charset="2"/>
              <a:buChar char="Ø"/>
            </a:pPr>
            <a:r>
              <a:rPr lang="en-US" sz="2000" dirty="0" smtClean="0"/>
              <a:t>Software testing is a process used to identify the correctness, completeness and quality of developed computer software.</a:t>
            </a:r>
          </a:p>
          <a:p>
            <a:pPr algn="just">
              <a:buNone/>
            </a:pPr>
            <a:r>
              <a:rPr lang="en-US" sz="2000" dirty="0" smtClean="0"/>
              <a:t>     Actually, testing can never establish the correctness of computer software, as this can only be done by formal verification (and only when there is no mistake in the formal verification process). It can only find defects, not prove that there are none.” </a:t>
            </a:r>
          </a:p>
          <a:p>
            <a:pPr algn="ctr">
              <a:buFontTx/>
              <a:buNone/>
            </a:pPr>
            <a:endParaRPr lang="en-US" sz="2000" dirty="0"/>
          </a:p>
          <a:p>
            <a:pPr algn="ctr">
              <a:buFontTx/>
              <a:buNone/>
            </a:pPr>
            <a:endParaRPr lang="en-US" sz="2000" dirty="0"/>
          </a:p>
          <a:p>
            <a:pPr algn="ctr">
              <a:buFontTx/>
              <a:buNone/>
            </a:pPr>
            <a:endParaRPr lang="en-US" sz="20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5A17084-6508-4083-BBB3-B54E401A98AA}" type="slidenum">
              <a:rPr lang="en-US"/>
              <a:pPr/>
              <a:t>5</a:t>
            </a:fld>
            <a:endParaRPr lang="en-US"/>
          </a:p>
        </p:txBody>
      </p:sp>
      <p:sp>
        <p:nvSpPr>
          <p:cNvPr id="128002" name="Rectangle 2"/>
          <p:cNvSpPr>
            <a:spLocks noGrp="1" noChangeArrowheads="1"/>
          </p:cNvSpPr>
          <p:nvPr>
            <p:ph type="title"/>
          </p:nvPr>
        </p:nvSpPr>
        <p:spPr/>
        <p:txBody>
          <a:bodyPr/>
          <a:lstStyle/>
          <a:p>
            <a:r>
              <a:rPr lang="en-US" sz="4000" dirty="0"/>
              <a:t>Some Software Testing Objectives</a:t>
            </a:r>
          </a:p>
        </p:txBody>
      </p:sp>
      <p:sp>
        <p:nvSpPr>
          <p:cNvPr id="128003" name="Rectangle 3"/>
          <p:cNvSpPr>
            <a:spLocks noGrp="1" noChangeArrowheads="1"/>
          </p:cNvSpPr>
          <p:nvPr>
            <p:ph type="body" idx="1"/>
          </p:nvPr>
        </p:nvSpPr>
        <p:spPr/>
        <p:txBody>
          <a:bodyPr/>
          <a:lstStyle/>
          <a:p>
            <a:r>
              <a:rPr lang="en-US" sz="2800" dirty="0"/>
              <a:t>Find as many defects as possible.</a:t>
            </a:r>
          </a:p>
          <a:p>
            <a:r>
              <a:rPr lang="en-US" sz="2800" dirty="0"/>
              <a:t>Find important problems fast.</a:t>
            </a:r>
          </a:p>
          <a:p>
            <a:r>
              <a:rPr lang="en-US" sz="2800" dirty="0"/>
              <a:t>Assess perceived quality risks.</a:t>
            </a:r>
          </a:p>
          <a:p>
            <a:r>
              <a:rPr lang="en-US" sz="2800" dirty="0"/>
              <a:t>Advise about perceived project risks.</a:t>
            </a:r>
          </a:p>
          <a:p>
            <a:r>
              <a:rPr lang="en-US" sz="2800" dirty="0"/>
              <a:t>Advise about perceived quality.</a:t>
            </a:r>
          </a:p>
          <a:p>
            <a:r>
              <a:rPr lang="en-US" sz="2800" dirty="0"/>
              <a:t>Certify to a given standard.</a:t>
            </a:r>
          </a:p>
          <a:p>
            <a:r>
              <a:rPr lang="en-US" sz="2800" dirty="0"/>
              <a:t>Assess conformance to a specification (requirements, design, or product claims).</a:t>
            </a:r>
          </a:p>
          <a:p>
            <a:pPr>
              <a:buFontTx/>
              <a:buNone/>
            </a:pPr>
            <a:endParaRPr lang="en-US" sz="28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5F35.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6443239" cy="1179810"/>
          </a:xfrm>
          <a:prstGeom prst="rect">
            <a:avLst/>
          </a:prstGeom>
          <a:noFill/>
        </p:spPr>
        <p:txBody>
          <a:bodyPr vert="horz" wrap="none" lIns="0" tIns="0" rIns="0" bIns="0" rtlCol="0">
            <a:spAutoFit/>
          </a:bodyPr>
          <a:lstStyle/>
          <a:p>
            <a:pPr>
              <a:lnSpc>
                <a:spcPts val="4600"/>
              </a:lnSpc>
            </a:pPr>
            <a:r>
              <a:rPr lang="en-US" sz="4012" dirty="0" smtClean="0">
                <a:solidFill>
                  <a:srgbClr val="003364"/>
                </a:solidFill>
                <a:latin typeface="Tahoma"/>
              </a:rPr>
              <a:t>What is </a:t>
            </a:r>
            <a:r>
              <a:rPr lang="en-US" sz="4012" dirty="0" smtClean="0">
                <a:solidFill>
                  <a:srgbClr val="003364"/>
                </a:solidFill>
                <a:latin typeface="Tahoma"/>
                <a:ea typeface="Tahoma"/>
                <a:cs typeface="Tahoma"/>
              </a:rPr>
              <a:t>“Software Testing“? </a:t>
            </a:r>
          </a:p>
          <a:p>
            <a:pPr>
              <a:lnSpc>
                <a:spcPts val="4600"/>
              </a:lnSpc>
            </a:pPr>
            <a:endParaRPr lang="en-US" sz="4012" dirty="0">
              <a:solidFill>
                <a:srgbClr val="003364"/>
              </a:solidFill>
              <a:latin typeface="Tahoma"/>
            </a:endParaRPr>
          </a:p>
        </p:txBody>
      </p:sp>
      <p:sp>
        <p:nvSpPr>
          <p:cNvPr id="4" name="TextBox 3"/>
          <p:cNvSpPr txBox="1"/>
          <p:nvPr/>
        </p:nvSpPr>
        <p:spPr>
          <a:xfrm>
            <a:off x="228600" y="1701800"/>
            <a:ext cx="8293100" cy="2154436"/>
          </a:xfrm>
          <a:prstGeom prst="rect">
            <a:avLst/>
          </a:prstGeom>
          <a:noFill/>
        </p:spPr>
        <p:txBody>
          <a:bodyPr vert="horz" wrap="square" lIns="0" tIns="0" rIns="0" bIns="0" rtlCol="0">
            <a:spAutoFit/>
          </a:bodyPr>
          <a:lstStyle/>
          <a:p>
            <a:pPr>
              <a:lnSpc>
                <a:spcPts val="3400"/>
              </a:lnSpc>
            </a:pPr>
            <a:r>
              <a:rPr lang="en-US" dirty="0" smtClean="0">
                <a:latin typeface="Tahoma"/>
                <a:ea typeface="Tahoma"/>
                <a:cs typeface="Tahoma"/>
              </a:rPr>
              <a:t>•</a:t>
            </a:r>
            <a:r>
              <a:rPr lang="en-US" sz="2812" dirty="0" smtClean="0">
                <a:solidFill>
                  <a:srgbClr val="000000"/>
                </a:solidFill>
                <a:latin typeface="Tahoma"/>
                <a:ea typeface="Tahoma"/>
                <a:cs typeface="Tahoma"/>
              </a:rPr>
              <a:t> “Testing is the process of </a:t>
            </a:r>
            <a:r>
              <a:rPr lang="en-US" sz="2812" dirty="0" smtClean="0">
                <a:solidFill>
                  <a:srgbClr val="000000"/>
                </a:solidFill>
                <a:latin typeface="Tahoma"/>
              </a:rPr>
              <a:t>systematically </a:t>
            </a:r>
          </a:p>
          <a:p>
            <a:pPr>
              <a:lnSpc>
                <a:spcPts val="3400"/>
              </a:lnSpc>
            </a:pPr>
            <a:r>
              <a:rPr lang="en-US" sz="2812" dirty="0" smtClean="0">
                <a:solidFill>
                  <a:srgbClr val="000000"/>
                </a:solidFill>
                <a:latin typeface="Tahoma"/>
              </a:rPr>
              <a:t>   experimenting with an object in order to establish </a:t>
            </a:r>
          </a:p>
          <a:p>
            <a:pPr>
              <a:lnSpc>
                <a:spcPts val="3400"/>
              </a:lnSpc>
            </a:pPr>
            <a:r>
              <a:rPr lang="en-US" sz="2812" dirty="0" smtClean="0">
                <a:solidFill>
                  <a:srgbClr val="000000"/>
                </a:solidFill>
                <a:latin typeface="Tahoma"/>
              </a:rPr>
              <a:t>   its quality.</a:t>
            </a:r>
            <a:r>
              <a:rPr lang="en-US" sz="2812" dirty="0" smtClean="0">
                <a:solidFill>
                  <a:srgbClr val="000000"/>
                </a:solidFill>
                <a:latin typeface="Tahoma"/>
                <a:ea typeface="Tahoma"/>
                <a:cs typeface="Tahoma"/>
              </a:rPr>
              <a:t>“ </a:t>
            </a:r>
          </a:p>
          <a:p>
            <a:pPr>
              <a:lnSpc>
                <a:spcPts val="3400"/>
              </a:lnSpc>
            </a:pPr>
            <a:endParaRPr lang="en-US" sz="2812" dirty="0" smtClean="0">
              <a:solidFill>
                <a:srgbClr val="000000"/>
              </a:solidFill>
              <a:latin typeface="Tahoma"/>
            </a:endParaRPr>
          </a:p>
          <a:p>
            <a:pPr>
              <a:lnSpc>
                <a:spcPts val="3200"/>
              </a:lnSpc>
            </a:pPr>
            <a:r>
              <a:rPr lang="en-US" sz="2812" dirty="0" smtClean="0">
                <a:solidFill>
                  <a:srgbClr val="000000"/>
                </a:solidFill>
                <a:latin typeface="Tahoma"/>
                <a:ea typeface="Tahoma"/>
                <a:cs typeface="Tahoma"/>
              </a:rPr>
              <a:t> </a:t>
            </a:r>
            <a:endParaRPr lang="en-US" sz="2812" dirty="0">
              <a:solidFill>
                <a:srgbClr val="000000"/>
              </a:solidFill>
              <a:latin typeface="Tahoma"/>
            </a:endParaRPr>
          </a:p>
        </p:txBody>
      </p:sp>
      <p:sp>
        <p:nvSpPr>
          <p:cNvPr id="6" name="TextBox 5"/>
          <p:cNvSpPr txBox="1"/>
          <p:nvPr/>
        </p:nvSpPr>
        <p:spPr>
          <a:xfrm>
            <a:off x="685800" y="3048000"/>
            <a:ext cx="7473969"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b="1" smtClean="0">
                <a:solidFill>
                  <a:srgbClr val="000000"/>
                </a:solidFill>
                <a:latin typeface="Tahoma"/>
              </a:rPr>
              <a:t> Experiment:</a:t>
            </a:r>
            <a:r>
              <a:rPr lang="en-US" sz="2410" smtClean="0">
                <a:solidFill>
                  <a:srgbClr val="000000"/>
                </a:solidFill>
                <a:latin typeface="Tahoma"/>
              </a:rPr>
              <a:t> singular activity to find something out </a:t>
            </a:r>
          </a:p>
          <a:p>
            <a:pPr>
              <a:lnSpc>
                <a:spcPts val="2700"/>
              </a:lnSpc>
            </a:pPr>
            <a:endParaRPr lang="en-US" sz="2410" b="1">
              <a:solidFill>
                <a:srgbClr val="000000"/>
              </a:solidFill>
              <a:latin typeface="Tahoma"/>
            </a:endParaRPr>
          </a:p>
        </p:txBody>
      </p:sp>
      <p:sp>
        <p:nvSpPr>
          <p:cNvPr id="7" name="TextBox 6"/>
          <p:cNvSpPr txBox="1"/>
          <p:nvPr/>
        </p:nvSpPr>
        <p:spPr>
          <a:xfrm>
            <a:off x="685800" y="3492500"/>
            <a:ext cx="6017160"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b="1" smtClean="0">
                <a:solidFill>
                  <a:srgbClr val="000000"/>
                </a:solidFill>
                <a:latin typeface="Tahoma"/>
              </a:rPr>
              <a:t> Probe:</a:t>
            </a:r>
            <a:r>
              <a:rPr lang="en-US" sz="2410" smtClean="0">
                <a:solidFill>
                  <a:srgbClr val="000000"/>
                </a:solidFill>
                <a:latin typeface="Tahoma"/>
              </a:rPr>
              <a:t> experiment to find out the quality </a:t>
            </a:r>
          </a:p>
          <a:p>
            <a:pPr>
              <a:lnSpc>
                <a:spcPts val="2700"/>
              </a:lnSpc>
            </a:pPr>
            <a:endParaRPr lang="en-US" sz="2410" b="1">
              <a:solidFill>
                <a:srgbClr val="000000"/>
              </a:solidFill>
              <a:latin typeface="Tahoma"/>
            </a:endParaRPr>
          </a:p>
        </p:txBody>
      </p:sp>
      <p:sp>
        <p:nvSpPr>
          <p:cNvPr id="8" name="TextBox 7"/>
          <p:cNvSpPr txBox="1"/>
          <p:nvPr/>
        </p:nvSpPr>
        <p:spPr>
          <a:xfrm>
            <a:off x="685800" y="3924300"/>
            <a:ext cx="4502899"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b="1" smtClean="0">
                <a:solidFill>
                  <a:srgbClr val="000000"/>
                </a:solidFill>
                <a:latin typeface="Tahoma"/>
              </a:rPr>
              <a:t> Test:</a:t>
            </a:r>
            <a:r>
              <a:rPr lang="en-US" sz="2410" smtClean="0">
                <a:solidFill>
                  <a:srgbClr val="000000"/>
                </a:solidFill>
                <a:latin typeface="Tahoma"/>
              </a:rPr>
              <a:t> systematic set of probes </a:t>
            </a:r>
          </a:p>
          <a:p>
            <a:pPr>
              <a:lnSpc>
                <a:spcPts val="2700"/>
              </a:lnSpc>
            </a:pPr>
            <a:endParaRPr lang="en-US" sz="2410" b="1">
              <a:solidFill>
                <a:srgbClr val="000000"/>
              </a:solidFill>
              <a:latin typeface="Tahoma"/>
            </a:endParaRPr>
          </a:p>
        </p:txBody>
      </p:sp>
      <p:sp>
        <p:nvSpPr>
          <p:cNvPr id="9" name="TextBox 8"/>
          <p:cNvSpPr txBox="1"/>
          <p:nvPr/>
        </p:nvSpPr>
        <p:spPr>
          <a:xfrm>
            <a:off x="228600" y="4381500"/>
            <a:ext cx="8762848" cy="1269578"/>
          </a:xfrm>
          <a:prstGeom prst="rect">
            <a:avLst/>
          </a:prstGeom>
          <a:noFill/>
        </p:spPr>
        <p:txBody>
          <a:bodyPr vert="horz" wrap="none" lIns="0" tIns="0" rIns="0" bIns="0" rtlCol="0">
            <a:spAutoFit/>
          </a:bodyPr>
          <a:lstStyle/>
          <a:p>
            <a:pPr>
              <a:lnSpc>
                <a:spcPts val="3300"/>
              </a:lnSpc>
            </a:pPr>
            <a:r>
              <a:rPr lang="en-US" dirty="0" smtClean="0">
                <a:latin typeface="Tahoma"/>
                <a:ea typeface="Tahoma"/>
                <a:cs typeface="Tahoma"/>
              </a:rPr>
              <a:t>•</a:t>
            </a:r>
            <a:r>
              <a:rPr lang="en-US" sz="2812" dirty="0" smtClean="0">
                <a:solidFill>
                  <a:srgbClr val="000000"/>
                </a:solidFill>
                <a:latin typeface="Tahoma"/>
                <a:ea typeface="Tahoma"/>
                <a:cs typeface="Tahoma"/>
              </a:rPr>
              <a:t> systematic = in the way in which the object (system) </a:t>
            </a:r>
            <a:br>
              <a:rPr lang="en-US" sz="2812" dirty="0" smtClean="0">
                <a:solidFill>
                  <a:srgbClr val="000000"/>
                </a:solidFill>
                <a:latin typeface="Tahoma"/>
                <a:ea typeface="Tahoma"/>
                <a:cs typeface="Tahoma"/>
              </a:rPr>
            </a:br>
            <a:r>
              <a:rPr lang="en-US" sz="2812" dirty="0" smtClean="0">
                <a:solidFill>
                  <a:srgbClr val="000000"/>
                </a:solidFill>
                <a:latin typeface="Tahoma"/>
                <a:ea typeface="Tahoma"/>
                <a:cs typeface="Tahoma"/>
              </a:rPr>
              <a:t>is composed </a:t>
            </a:r>
          </a:p>
          <a:p>
            <a:pPr>
              <a:lnSpc>
                <a:spcPts val="3300"/>
              </a:lnSpc>
            </a:pPr>
            <a:endParaRPr lang="en-US" sz="2812" dirty="0">
              <a:solidFill>
                <a:srgbClr val="000000"/>
              </a:solidFill>
              <a:latin typeface="Tahoma"/>
            </a:endParaRPr>
          </a:p>
        </p:txBody>
      </p:sp>
      <p:sp>
        <p:nvSpPr>
          <p:cNvPr id="10" name="TextBox 9"/>
          <p:cNvSpPr txBox="1"/>
          <p:nvPr/>
        </p:nvSpPr>
        <p:spPr>
          <a:xfrm>
            <a:off x="685800" y="5308600"/>
            <a:ext cx="2401298"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needs planning </a:t>
            </a:r>
          </a:p>
          <a:p>
            <a:pPr>
              <a:lnSpc>
                <a:spcPts val="2700"/>
              </a:lnSpc>
            </a:pPr>
            <a:endParaRPr lang="en-US" sz="2410">
              <a:solidFill>
                <a:srgbClr val="7D0000"/>
              </a:solidFill>
              <a:latin typeface="Wingdings"/>
            </a:endParaRPr>
          </a:p>
        </p:txBody>
      </p:sp>
      <p:sp>
        <p:nvSpPr>
          <p:cNvPr id="11" name="TextBox 10"/>
          <p:cNvSpPr txBox="1"/>
          <p:nvPr/>
        </p:nvSpPr>
        <p:spPr>
          <a:xfrm>
            <a:off x="685800" y="5740400"/>
            <a:ext cx="4129336"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needs analysis of the object </a:t>
            </a:r>
          </a:p>
          <a:p>
            <a:pPr>
              <a:lnSpc>
                <a:spcPts val="2700"/>
              </a:lnSpc>
            </a:pPr>
            <a:endParaRPr lang="en-US" sz="2410">
              <a:solidFill>
                <a:srgbClr val="7D0000"/>
              </a:solidFill>
              <a:latin typeface="Wingdings"/>
            </a:endParaRPr>
          </a:p>
        </p:txBody>
      </p:sp>
      <p:sp>
        <p:nvSpPr>
          <p:cNvPr id="12" name="TextBox 11"/>
          <p:cNvSpPr txBox="1"/>
          <p:nvPr/>
        </p:nvSpPr>
        <p:spPr>
          <a:xfrm>
            <a:off x="685800" y="6184900"/>
            <a:ext cx="3098669"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needs measurement </a:t>
            </a:r>
          </a:p>
          <a:p>
            <a:pPr>
              <a:lnSpc>
                <a:spcPts val="2700"/>
              </a:lnSpc>
            </a:pPr>
            <a:endParaRPr lang="en-US" sz="2410">
              <a:solidFill>
                <a:srgbClr val="7D0000"/>
              </a:solidFill>
              <a:latin typeface="Wingding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6187.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4677947" cy="1179810"/>
          </a:xfrm>
          <a:prstGeom prst="rect">
            <a:avLst/>
          </a:prstGeom>
          <a:noFill/>
        </p:spPr>
        <p:txBody>
          <a:bodyPr vert="horz" wrap="none" lIns="0" tIns="0" rIns="0" bIns="0" rtlCol="0">
            <a:spAutoFit/>
          </a:bodyPr>
          <a:lstStyle/>
          <a:p>
            <a:pPr>
              <a:lnSpc>
                <a:spcPts val="4600"/>
              </a:lnSpc>
            </a:pPr>
            <a:r>
              <a:rPr lang="en-US" sz="4012" dirty="0" smtClean="0">
                <a:solidFill>
                  <a:srgbClr val="003364"/>
                </a:solidFill>
                <a:latin typeface="Tahoma"/>
              </a:rPr>
              <a:t>What is </a:t>
            </a:r>
            <a:r>
              <a:rPr lang="en-US" sz="4012" dirty="0" smtClean="0">
                <a:solidFill>
                  <a:srgbClr val="003364"/>
                </a:solidFill>
                <a:latin typeface="Tahoma"/>
                <a:ea typeface="Tahoma"/>
                <a:cs typeface="Tahoma"/>
              </a:rPr>
              <a:t>“Software“? </a:t>
            </a:r>
          </a:p>
          <a:p>
            <a:pPr>
              <a:lnSpc>
                <a:spcPts val="4600"/>
              </a:lnSpc>
            </a:pPr>
            <a:endParaRPr lang="en-US" sz="4012" dirty="0">
              <a:solidFill>
                <a:srgbClr val="003364"/>
              </a:solidFill>
              <a:latin typeface="Tahoma"/>
            </a:endParaRPr>
          </a:p>
        </p:txBody>
      </p:sp>
      <p:sp>
        <p:nvSpPr>
          <p:cNvPr id="4" name="TextBox 3"/>
          <p:cNvSpPr txBox="1"/>
          <p:nvPr/>
        </p:nvSpPr>
        <p:spPr>
          <a:xfrm>
            <a:off x="228600" y="1663700"/>
            <a:ext cx="7652864" cy="820738"/>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systematically experimenting with an object … </a:t>
            </a:r>
          </a:p>
          <a:p>
            <a:pPr>
              <a:lnSpc>
                <a:spcPts val="3200"/>
              </a:lnSpc>
            </a:pPr>
            <a:endParaRPr lang="en-US" sz="2812">
              <a:solidFill>
                <a:srgbClr val="000000"/>
              </a:solidFill>
              <a:latin typeface="Tahoma"/>
            </a:endParaRPr>
          </a:p>
        </p:txBody>
      </p:sp>
      <p:sp>
        <p:nvSpPr>
          <p:cNvPr id="5" name="TextBox 4"/>
          <p:cNvSpPr txBox="1"/>
          <p:nvPr/>
        </p:nvSpPr>
        <p:spPr>
          <a:xfrm>
            <a:off x="228600" y="2159000"/>
            <a:ext cx="8488157" cy="1538883"/>
          </a:xfrm>
          <a:prstGeom prst="rect">
            <a:avLst/>
          </a:prstGeom>
          <a:noFill/>
        </p:spPr>
        <p:txBody>
          <a:bodyPr vert="horz" wrap="none" lIns="0" tIns="0" rIns="0" bIns="0" rtlCol="0">
            <a:spAutoFit/>
          </a:bodyPr>
          <a:lstStyle/>
          <a:p>
            <a:pPr>
              <a:lnSpc>
                <a:spcPts val="3000"/>
              </a:lnSpc>
            </a:pPr>
            <a:r>
              <a:rPr lang="en-US" smtClean="0">
                <a:latin typeface="Tahoma"/>
                <a:ea typeface="Tahoma"/>
                <a:cs typeface="Tahoma"/>
              </a:rPr>
              <a:t>•</a:t>
            </a:r>
            <a:r>
              <a:rPr lang="en-US" sz="2812" smtClean="0">
                <a:solidFill>
                  <a:srgbClr val="000000"/>
                </a:solidFill>
                <a:latin typeface="Tahoma"/>
                <a:ea typeface="Tahoma"/>
                <a:cs typeface="Tahoma"/>
              </a:rPr>
              <a:t> Object: as contrasted to the subject conducting the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test (“SUT” = “system under test” or “software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under test”, “IUT” = “implementation under test”) </a:t>
            </a:r>
          </a:p>
          <a:p>
            <a:pPr>
              <a:lnSpc>
                <a:spcPts val="3000"/>
              </a:lnSpc>
            </a:pPr>
            <a:endParaRPr lang="en-US" sz="2812">
              <a:solidFill>
                <a:srgbClr val="000000"/>
              </a:solidFill>
              <a:latin typeface="Tahoma"/>
            </a:endParaRPr>
          </a:p>
        </p:txBody>
      </p:sp>
      <p:sp>
        <p:nvSpPr>
          <p:cNvPr id="6" name="TextBox 5"/>
          <p:cNvSpPr txBox="1"/>
          <p:nvPr/>
        </p:nvSpPr>
        <p:spPr>
          <a:xfrm>
            <a:off x="228600" y="3378200"/>
            <a:ext cx="7266605"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Software: precise description of information </a:t>
            </a:r>
          </a:p>
          <a:p>
            <a:pPr>
              <a:lnSpc>
                <a:spcPts val="3200"/>
              </a:lnSpc>
            </a:pPr>
            <a:endParaRPr lang="en-US"/>
          </a:p>
        </p:txBody>
      </p:sp>
      <p:sp>
        <p:nvSpPr>
          <p:cNvPr id="7" name="TextBox 6"/>
          <p:cNvSpPr txBox="1"/>
          <p:nvPr/>
        </p:nvSpPr>
        <p:spPr>
          <a:xfrm>
            <a:off x="571500" y="3784600"/>
            <a:ext cx="7976799" cy="711733"/>
          </a:xfrm>
          <a:prstGeom prst="rect">
            <a:avLst/>
          </a:prstGeom>
          <a:noFill/>
        </p:spPr>
        <p:txBody>
          <a:bodyPr vert="horz" wrap="none" lIns="0" tIns="0" rIns="0" bIns="0" rtlCol="0">
            <a:spAutoFit/>
          </a:bodyPr>
          <a:lstStyle/>
          <a:p>
            <a:pPr>
              <a:lnSpc>
                <a:spcPts val="2900"/>
              </a:lnSpc>
            </a:pPr>
            <a:r>
              <a:rPr lang="en-US" sz="2812" smtClean="0">
                <a:solidFill>
                  <a:srgbClr val="000000"/>
                </a:solidFill>
                <a:latin typeface="Tahoma"/>
              </a:rPr>
              <a:t>processing activities to be executed by a machine </a:t>
            </a:r>
          </a:p>
          <a:p>
            <a:pPr>
              <a:lnSpc>
                <a:spcPts val="2900"/>
              </a:lnSpc>
            </a:pPr>
            <a:endParaRPr lang="en-US"/>
          </a:p>
        </p:txBody>
      </p:sp>
      <p:sp>
        <p:nvSpPr>
          <p:cNvPr id="8" name="TextBox 7"/>
          <p:cNvSpPr txBox="1"/>
          <p:nvPr/>
        </p:nvSpPr>
        <p:spPr>
          <a:xfrm>
            <a:off x="685800" y="4229100"/>
            <a:ext cx="8132163" cy="1000274"/>
          </a:xfrm>
          <a:prstGeom prst="rect">
            <a:avLst/>
          </a:prstGeom>
          <a:noFill/>
        </p:spPr>
        <p:txBody>
          <a:bodyPr vert="horz" wrap="none" lIns="0" tIns="0" rIns="0" bIns="0" rtlCol="0">
            <a:spAutoFit/>
          </a:bodyPr>
          <a:lstStyle/>
          <a:p>
            <a:pPr>
              <a:lnSpc>
                <a:spcPts val="2600"/>
              </a:lnSpc>
            </a:pPr>
            <a:r>
              <a:rPr lang="en-US" sz="2410" smtClean="0">
                <a:solidFill>
                  <a:srgbClr val="7D0000"/>
                </a:solidFill>
                <a:latin typeface="Wingdings"/>
              </a:rPr>
              <a:t>§</a:t>
            </a:r>
            <a:r>
              <a:rPr lang="en-US" sz="2410" smtClean="0">
                <a:solidFill>
                  <a:srgbClr val="000000"/>
                </a:solidFill>
                <a:latin typeface="Tahoma"/>
              </a:rPr>
              <a:t> non-ambiguous, finite, executable, in some programming </a:t>
            </a:r>
            <a:br>
              <a:rPr lang="en-US" sz="2410" smtClean="0">
                <a:solidFill>
                  <a:srgbClr val="000000"/>
                </a:solidFill>
                <a:latin typeface="Tahoma"/>
              </a:rPr>
            </a:br>
            <a:r>
              <a:rPr lang="en-US" sz="2410" smtClean="0">
                <a:solidFill>
                  <a:srgbClr val="000000"/>
                </a:solidFill>
                <a:latin typeface="Tahoma"/>
              </a:rPr>
              <a:t>language, </a:t>
            </a:r>
            <a:r>
              <a:rPr lang="en-US" sz="2410" smtClean="0">
                <a:solidFill>
                  <a:srgbClr val="000000"/>
                </a:solidFill>
                <a:latin typeface="Tahoma"/>
                <a:ea typeface="Tahoma"/>
                <a:cs typeface="Tahoma"/>
              </a:rPr>
              <a:t>… </a:t>
            </a:r>
          </a:p>
          <a:p>
            <a:pPr>
              <a:lnSpc>
                <a:spcPts val="2600"/>
              </a:lnSpc>
            </a:pPr>
            <a:endParaRPr lang="en-US" sz="2410">
              <a:solidFill>
                <a:srgbClr val="000000"/>
              </a:solidFill>
              <a:latin typeface="Tahoma"/>
            </a:endParaRPr>
          </a:p>
        </p:txBody>
      </p:sp>
      <p:sp>
        <p:nvSpPr>
          <p:cNvPr id="9" name="TextBox 8"/>
          <p:cNvSpPr txBox="1"/>
          <p:nvPr/>
        </p:nvSpPr>
        <p:spPr>
          <a:xfrm>
            <a:off x="228600" y="4965700"/>
            <a:ext cx="5209568" cy="779059"/>
          </a:xfrm>
          <a:prstGeom prst="rect">
            <a:avLst/>
          </a:prstGeom>
          <a:noFill/>
        </p:spPr>
        <p:txBody>
          <a:bodyPr vert="horz" wrap="none" lIns="0" tIns="0" rIns="0" bIns="0" rtlCol="0">
            <a:spAutoFit/>
          </a:bodyPr>
          <a:lstStyle/>
          <a:p>
            <a:pPr>
              <a:lnSpc>
                <a:spcPts val="3200"/>
              </a:lnSpc>
            </a:pPr>
            <a:r>
              <a:rPr lang="en-US" smtClean="0">
                <a:latin typeface="Tahoma"/>
                <a:ea typeface="Tahoma"/>
                <a:cs typeface="Tahoma"/>
              </a:rPr>
              <a:t>•</a:t>
            </a:r>
            <a:r>
              <a:rPr lang="en-US" sz="2812" smtClean="0">
                <a:solidFill>
                  <a:srgbClr val="000000"/>
                </a:solidFill>
                <a:latin typeface="Tahoma"/>
                <a:ea typeface="Tahoma"/>
                <a:cs typeface="Tahoma"/>
              </a:rPr>
              <a:t> Information processing activity </a:t>
            </a:r>
          </a:p>
          <a:p>
            <a:pPr>
              <a:lnSpc>
                <a:spcPts val="3200"/>
              </a:lnSpc>
            </a:pPr>
            <a:endParaRPr lang="en-US"/>
          </a:p>
        </p:txBody>
      </p:sp>
      <p:sp>
        <p:nvSpPr>
          <p:cNvPr id="10" name="TextBox 9"/>
          <p:cNvSpPr txBox="1"/>
          <p:nvPr/>
        </p:nvSpPr>
        <p:spPr>
          <a:xfrm>
            <a:off x="685800" y="5422900"/>
            <a:ext cx="7748660"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static view: components, interactions, data formats, </a:t>
            </a:r>
            <a:r>
              <a:rPr lang="en-US" sz="2410" smtClean="0">
                <a:solidFill>
                  <a:srgbClr val="000000"/>
                </a:solidFill>
                <a:latin typeface="Tahoma"/>
                <a:ea typeface="Tahoma"/>
                <a:cs typeface="Tahoma"/>
              </a:rPr>
              <a:t>… </a:t>
            </a:r>
          </a:p>
          <a:p>
            <a:pPr>
              <a:lnSpc>
                <a:spcPts val="2700"/>
              </a:lnSpc>
            </a:pPr>
            <a:endParaRPr lang="en-US" sz="2410">
              <a:solidFill>
                <a:srgbClr val="000000"/>
              </a:solidFill>
              <a:latin typeface="Tahoma"/>
            </a:endParaRPr>
          </a:p>
        </p:txBody>
      </p:sp>
      <p:sp>
        <p:nvSpPr>
          <p:cNvPr id="11" name="TextBox 10"/>
          <p:cNvSpPr txBox="1"/>
          <p:nvPr/>
        </p:nvSpPr>
        <p:spPr>
          <a:xfrm>
            <a:off x="685800" y="5816600"/>
            <a:ext cx="5027145" cy="692497"/>
          </a:xfrm>
          <a:prstGeom prst="rect">
            <a:avLst/>
          </a:prstGeom>
          <a:noFill/>
        </p:spPr>
        <p:txBody>
          <a:bodyPr vert="horz" wrap="none" lIns="0" tIns="0" rIns="0" bIns="0" rtlCol="0">
            <a:spAutoFit/>
          </a:bodyPr>
          <a:lstStyle/>
          <a:p>
            <a:pPr>
              <a:lnSpc>
                <a:spcPts val="2700"/>
              </a:lnSpc>
            </a:pPr>
            <a:r>
              <a:rPr lang="en-US" sz="2410" smtClean="0">
                <a:solidFill>
                  <a:srgbClr val="7D0000"/>
                </a:solidFill>
                <a:latin typeface="Wingdings"/>
              </a:rPr>
              <a:t>§</a:t>
            </a:r>
            <a:r>
              <a:rPr lang="en-US" sz="2410" smtClean="0">
                <a:solidFill>
                  <a:srgbClr val="000000"/>
                </a:solidFill>
                <a:latin typeface="Tahoma"/>
              </a:rPr>
              <a:t> dynamic view: actions, transitions, </a:t>
            </a:r>
          </a:p>
          <a:p>
            <a:pPr>
              <a:lnSpc>
                <a:spcPts val="2700"/>
              </a:lnSpc>
            </a:pPr>
            <a:endParaRPr lang="en-US" sz="2410">
              <a:solidFill>
                <a:srgbClr val="7D0000"/>
              </a:solidFill>
              <a:latin typeface="Wingding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64B3.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6415346" cy="1179810"/>
          </a:xfrm>
          <a:prstGeom prst="rect">
            <a:avLst/>
          </a:prstGeom>
          <a:noFill/>
        </p:spPr>
        <p:txBody>
          <a:bodyPr vert="horz" wrap="none" lIns="0" tIns="0" rIns="0" bIns="0" rtlCol="0">
            <a:spAutoFit/>
          </a:bodyPr>
          <a:lstStyle/>
          <a:p>
            <a:pPr>
              <a:lnSpc>
                <a:spcPts val="4600"/>
              </a:lnSpc>
            </a:pPr>
            <a:r>
              <a:rPr lang="en-US" sz="4012" dirty="0" smtClean="0">
                <a:solidFill>
                  <a:srgbClr val="003364"/>
                </a:solidFill>
                <a:latin typeface="Tahoma"/>
              </a:rPr>
              <a:t>What is </a:t>
            </a:r>
            <a:r>
              <a:rPr lang="en-US" sz="4012" dirty="0" smtClean="0">
                <a:solidFill>
                  <a:srgbClr val="003364"/>
                </a:solidFill>
                <a:latin typeface="Tahoma"/>
                <a:ea typeface="Tahoma"/>
                <a:cs typeface="Tahoma"/>
              </a:rPr>
              <a:t>“Software Quality“? </a:t>
            </a:r>
          </a:p>
          <a:p>
            <a:pPr>
              <a:lnSpc>
                <a:spcPts val="4600"/>
              </a:lnSpc>
            </a:pPr>
            <a:endParaRPr lang="en-US" sz="4012" dirty="0">
              <a:solidFill>
                <a:srgbClr val="003364"/>
              </a:solidFill>
              <a:latin typeface="Tahoma"/>
            </a:endParaRPr>
          </a:p>
        </p:txBody>
      </p:sp>
      <p:sp>
        <p:nvSpPr>
          <p:cNvPr id="4" name="TextBox 3"/>
          <p:cNvSpPr txBox="1"/>
          <p:nvPr/>
        </p:nvSpPr>
        <p:spPr>
          <a:xfrm>
            <a:off x="228600" y="1689100"/>
            <a:ext cx="7844712" cy="1461939"/>
          </a:xfrm>
          <a:prstGeom prst="rect">
            <a:avLst/>
          </a:prstGeom>
          <a:noFill/>
        </p:spPr>
        <p:txBody>
          <a:bodyPr vert="horz" wrap="none" lIns="0" tIns="0" rIns="0" bIns="0" rtlCol="0">
            <a:spAutoFit/>
          </a:bodyPr>
          <a:lstStyle/>
          <a:p>
            <a:pPr>
              <a:lnSpc>
                <a:spcPts val="3800"/>
              </a:lnSpc>
            </a:pPr>
            <a:r>
              <a:rPr lang="en-US" dirty="0" smtClean="0">
                <a:latin typeface="Tahoma"/>
                <a:ea typeface="Tahoma"/>
                <a:cs typeface="Tahoma"/>
              </a:rPr>
              <a:t>•</a:t>
            </a:r>
            <a:r>
              <a:rPr lang="en-US" sz="3208" dirty="0" smtClean="0">
                <a:solidFill>
                  <a:srgbClr val="000000"/>
                </a:solidFill>
                <a:latin typeface="Tahoma"/>
                <a:ea typeface="Tahoma"/>
                <a:cs typeface="Tahoma"/>
              </a:rPr>
              <a:t> “degree of accordance to the intention or </a:t>
            </a:r>
            <a:br>
              <a:rPr lang="en-US" sz="3208" dirty="0" smtClean="0">
                <a:solidFill>
                  <a:srgbClr val="000000"/>
                </a:solidFill>
                <a:latin typeface="Tahoma"/>
                <a:ea typeface="Tahoma"/>
                <a:cs typeface="Tahoma"/>
              </a:rPr>
            </a:br>
            <a:r>
              <a:rPr lang="en-US" sz="3208" dirty="0" smtClean="0">
                <a:solidFill>
                  <a:srgbClr val="000000"/>
                </a:solidFill>
                <a:latin typeface="Tahoma"/>
                <a:ea typeface="Tahoma"/>
                <a:cs typeface="Tahoma"/>
              </a:rPr>
              <a:t>specification“ </a:t>
            </a:r>
          </a:p>
          <a:p>
            <a:pPr>
              <a:lnSpc>
                <a:spcPts val="3800"/>
              </a:lnSpc>
            </a:pPr>
            <a:endParaRPr lang="en-US" sz="3208" dirty="0">
              <a:solidFill>
                <a:srgbClr val="000000"/>
              </a:solidFill>
              <a:latin typeface="Tahoma"/>
            </a:endParaRPr>
          </a:p>
        </p:txBody>
      </p:sp>
      <p:sp>
        <p:nvSpPr>
          <p:cNvPr id="5" name="TextBox 4"/>
          <p:cNvSpPr txBox="1"/>
          <p:nvPr/>
        </p:nvSpPr>
        <p:spPr>
          <a:xfrm>
            <a:off x="685800" y="2768600"/>
            <a:ext cx="4923527" cy="820738"/>
          </a:xfrm>
          <a:prstGeom prst="rect">
            <a:avLst/>
          </a:prstGeom>
          <a:noFill/>
        </p:spPr>
        <p:txBody>
          <a:bodyPr vert="horz" wrap="none" lIns="0" tIns="0" rIns="0" bIns="0" rtlCol="0">
            <a:spAutoFit/>
          </a:bodyPr>
          <a:lstStyle/>
          <a:p>
            <a:pPr>
              <a:lnSpc>
                <a:spcPts val="3200"/>
              </a:lnSpc>
            </a:pPr>
            <a:r>
              <a:rPr lang="en-US" sz="2812" smtClean="0">
                <a:solidFill>
                  <a:srgbClr val="7D0000"/>
                </a:solidFill>
                <a:latin typeface="Wingdings"/>
              </a:rPr>
              <a:t>§</a:t>
            </a:r>
            <a:r>
              <a:rPr lang="en-US" sz="2812" smtClean="0">
                <a:solidFill>
                  <a:srgbClr val="000000"/>
                </a:solidFill>
                <a:latin typeface="Tahoma"/>
              </a:rPr>
              <a:t> no absolute notion of quality </a:t>
            </a:r>
          </a:p>
          <a:p>
            <a:pPr>
              <a:lnSpc>
                <a:spcPts val="3200"/>
              </a:lnSpc>
            </a:pPr>
            <a:endParaRPr lang="en-US" sz="2812">
              <a:solidFill>
                <a:srgbClr val="7D0000"/>
              </a:solidFill>
              <a:latin typeface="Wingdings"/>
            </a:endParaRPr>
          </a:p>
        </p:txBody>
      </p:sp>
      <p:sp>
        <p:nvSpPr>
          <p:cNvPr id="6" name="TextBox 5"/>
          <p:cNvSpPr txBox="1"/>
          <p:nvPr/>
        </p:nvSpPr>
        <p:spPr>
          <a:xfrm>
            <a:off x="685800" y="3276600"/>
            <a:ext cx="5430013" cy="820738"/>
          </a:xfrm>
          <a:prstGeom prst="rect">
            <a:avLst/>
          </a:prstGeom>
          <a:noFill/>
        </p:spPr>
        <p:txBody>
          <a:bodyPr vert="horz" wrap="none" lIns="0" tIns="0" rIns="0" bIns="0" rtlCol="0">
            <a:spAutoFit/>
          </a:bodyPr>
          <a:lstStyle/>
          <a:p>
            <a:pPr>
              <a:lnSpc>
                <a:spcPts val="3200"/>
              </a:lnSpc>
            </a:pPr>
            <a:r>
              <a:rPr lang="en-US" sz="2812" smtClean="0">
                <a:solidFill>
                  <a:srgbClr val="7D0000"/>
                </a:solidFill>
                <a:latin typeface="Wingdings"/>
              </a:rPr>
              <a:t>§</a:t>
            </a:r>
            <a:r>
              <a:rPr lang="en-US" sz="2812" smtClean="0">
                <a:solidFill>
                  <a:srgbClr val="000000"/>
                </a:solidFill>
                <a:latin typeface="Tahoma"/>
              </a:rPr>
              <a:t> many possible quality measures </a:t>
            </a:r>
          </a:p>
          <a:p>
            <a:pPr>
              <a:lnSpc>
                <a:spcPts val="3200"/>
              </a:lnSpc>
            </a:pPr>
            <a:endParaRPr lang="en-US" sz="2812">
              <a:solidFill>
                <a:srgbClr val="7D0000"/>
              </a:solidFill>
              <a:latin typeface="Wingdings"/>
            </a:endParaRPr>
          </a:p>
        </p:txBody>
      </p:sp>
      <p:sp>
        <p:nvSpPr>
          <p:cNvPr id="7" name="TextBox 6"/>
          <p:cNvSpPr txBox="1"/>
          <p:nvPr/>
        </p:nvSpPr>
        <p:spPr>
          <a:xfrm>
            <a:off x="1143000" y="3771900"/>
            <a:ext cx="3571427" cy="692497"/>
          </a:xfrm>
          <a:prstGeom prst="rect">
            <a:avLst/>
          </a:prstGeom>
          <a:noFill/>
        </p:spPr>
        <p:txBody>
          <a:bodyPr vert="horz" wrap="none" lIns="0" tIns="0" rIns="0" bIns="0" rtlCol="0">
            <a:spAutoFit/>
          </a:bodyPr>
          <a:lstStyle/>
          <a:p>
            <a:pPr>
              <a:lnSpc>
                <a:spcPts val="2700"/>
              </a:lnSpc>
            </a:pPr>
            <a:r>
              <a:rPr lang="en-US" sz="3010" smtClean="0">
                <a:solidFill>
                  <a:srgbClr val="003E00"/>
                </a:solidFill>
                <a:latin typeface="Tahoma"/>
              </a:rPr>
              <a:t>-</a:t>
            </a:r>
            <a:r>
              <a:rPr lang="en-US" sz="2410" smtClean="0">
                <a:solidFill>
                  <a:srgbClr val="000000"/>
                </a:solidFill>
                <a:latin typeface="Tahoma"/>
              </a:rPr>
              <a:t> functionality, usefulness </a:t>
            </a:r>
          </a:p>
          <a:p>
            <a:pPr>
              <a:lnSpc>
                <a:spcPts val="2700"/>
              </a:lnSpc>
            </a:pPr>
            <a:endParaRPr lang="en-US" sz="3010">
              <a:solidFill>
                <a:srgbClr val="003E00"/>
              </a:solidFill>
              <a:latin typeface="Tahoma"/>
            </a:endParaRPr>
          </a:p>
        </p:txBody>
      </p:sp>
      <p:sp>
        <p:nvSpPr>
          <p:cNvPr id="8" name="TextBox 7"/>
          <p:cNvSpPr txBox="1"/>
          <p:nvPr/>
        </p:nvSpPr>
        <p:spPr>
          <a:xfrm>
            <a:off x="1143000" y="4216400"/>
            <a:ext cx="4601709" cy="692497"/>
          </a:xfrm>
          <a:prstGeom prst="rect">
            <a:avLst/>
          </a:prstGeom>
          <a:noFill/>
        </p:spPr>
        <p:txBody>
          <a:bodyPr vert="horz" wrap="none" lIns="0" tIns="0" rIns="0" bIns="0" rtlCol="0">
            <a:spAutoFit/>
          </a:bodyPr>
          <a:lstStyle/>
          <a:p>
            <a:pPr>
              <a:lnSpc>
                <a:spcPts val="2700"/>
              </a:lnSpc>
            </a:pPr>
            <a:r>
              <a:rPr lang="en-US" sz="3010" smtClean="0">
                <a:solidFill>
                  <a:srgbClr val="003E00"/>
                </a:solidFill>
                <a:latin typeface="Tahoma"/>
              </a:rPr>
              <a:t>-</a:t>
            </a:r>
            <a:r>
              <a:rPr lang="en-US" sz="2410" smtClean="0">
                <a:solidFill>
                  <a:srgbClr val="000000"/>
                </a:solidFill>
                <a:latin typeface="Tahoma"/>
              </a:rPr>
              <a:t> efficiency (time, space, money) </a:t>
            </a:r>
          </a:p>
          <a:p>
            <a:pPr>
              <a:lnSpc>
                <a:spcPts val="2700"/>
              </a:lnSpc>
            </a:pPr>
            <a:endParaRPr lang="en-US" sz="3010">
              <a:solidFill>
                <a:srgbClr val="003E00"/>
              </a:solidFill>
              <a:latin typeface="Tahoma"/>
            </a:endParaRPr>
          </a:p>
        </p:txBody>
      </p:sp>
      <p:sp>
        <p:nvSpPr>
          <p:cNvPr id="9" name="TextBox 8"/>
          <p:cNvSpPr txBox="1"/>
          <p:nvPr/>
        </p:nvSpPr>
        <p:spPr>
          <a:xfrm>
            <a:off x="1143000" y="4648200"/>
            <a:ext cx="6297430" cy="692497"/>
          </a:xfrm>
          <a:prstGeom prst="rect">
            <a:avLst/>
          </a:prstGeom>
          <a:noFill/>
        </p:spPr>
        <p:txBody>
          <a:bodyPr vert="horz" wrap="none" lIns="0" tIns="0" rIns="0" bIns="0" rtlCol="0">
            <a:spAutoFit/>
          </a:bodyPr>
          <a:lstStyle/>
          <a:p>
            <a:pPr>
              <a:lnSpc>
                <a:spcPts val="2700"/>
              </a:lnSpc>
            </a:pPr>
            <a:r>
              <a:rPr lang="en-US" sz="3010" smtClean="0">
                <a:solidFill>
                  <a:srgbClr val="003E00"/>
                </a:solidFill>
                <a:latin typeface="Tahoma"/>
              </a:rPr>
              <a:t>-</a:t>
            </a:r>
            <a:r>
              <a:rPr lang="en-US" sz="2410" smtClean="0">
                <a:solidFill>
                  <a:srgbClr val="000000"/>
                </a:solidFill>
                <a:latin typeface="Tahoma"/>
              </a:rPr>
              <a:t> safety, reliability, robustness, fault-tolerance </a:t>
            </a:r>
          </a:p>
          <a:p>
            <a:pPr>
              <a:lnSpc>
                <a:spcPts val="2700"/>
              </a:lnSpc>
            </a:pPr>
            <a:endParaRPr lang="en-US" sz="3010">
              <a:solidFill>
                <a:srgbClr val="003E00"/>
              </a:solidFill>
              <a:latin typeface="Tahoma"/>
            </a:endParaRPr>
          </a:p>
        </p:txBody>
      </p:sp>
      <p:sp>
        <p:nvSpPr>
          <p:cNvPr id="10" name="TextBox 9"/>
          <p:cNvSpPr txBox="1"/>
          <p:nvPr/>
        </p:nvSpPr>
        <p:spPr>
          <a:xfrm>
            <a:off x="1143000" y="5092700"/>
            <a:ext cx="3992824" cy="692497"/>
          </a:xfrm>
          <a:prstGeom prst="rect">
            <a:avLst/>
          </a:prstGeom>
          <a:noFill/>
        </p:spPr>
        <p:txBody>
          <a:bodyPr vert="horz" wrap="none" lIns="0" tIns="0" rIns="0" bIns="0" rtlCol="0">
            <a:spAutoFit/>
          </a:bodyPr>
          <a:lstStyle/>
          <a:p>
            <a:pPr>
              <a:lnSpc>
                <a:spcPts val="2700"/>
              </a:lnSpc>
            </a:pPr>
            <a:r>
              <a:rPr lang="en-US" sz="3010" smtClean="0">
                <a:solidFill>
                  <a:srgbClr val="003E00"/>
                </a:solidFill>
                <a:latin typeface="Tahoma"/>
              </a:rPr>
              <a:t>-</a:t>
            </a:r>
            <a:r>
              <a:rPr lang="en-US" sz="2410" smtClean="0">
                <a:solidFill>
                  <a:srgbClr val="000000"/>
                </a:solidFill>
                <a:latin typeface="Tahoma"/>
              </a:rPr>
              <a:t> usability, maintainability, </a:t>
            </a:r>
            <a:r>
              <a:rPr lang="en-US" sz="2410" smtClean="0">
                <a:solidFill>
                  <a:srgbClr val="000000"/>
                </a:solidFill>
                <a:latin typeface="Tahoma"/>
                <a:ea typeface="Tahoma"/>
                <a:cs typeface="Tahoma"/>
              </a:rPr>
              <a:t>… </a:t>
            </a:r>
          </a:p>
          <a:p>
            <a:pPr>
              <a:lnSpc>
                <a:spcPts val="2700"/>
              </a:lnSpc>
            </a:pPr>
            <a:endParaRPr lang="en-US" sz="2410">
              <a:solidFill>
                <a:srgbClr val="000000"/>
              </a:solidFill>
              <a:latin typeface="Tahoma"/>
            </a:endParaRPr>
          </a:p>
        </p:txBody>
      </p:sp>
      <p:sp>
        <p:nvSpPr>
          <p:cNvPr id="11" name="TextBox 10"/>
          <p:cNvSpPr txBox="1"/>
          <p:nvPr/>
        </p:nvSpPr>
        <p:spPr>
          <a:xfrm>
            <a:off x="1143000" y="5524500"/>
            <a:ext cx="7489294" cy="692497"/>
          </a:xfrm>
          <a:prstGeom prst="rect">
            <a:avLst/>
          </a:prstGeom>
          <a:noFill/>
        </p:spPr>
        <p:txBody>
          <a:bodyPr vert="horz" wrap="none" lIns="0" tIns="0" rIns="0" bIns="0" rtlCol="0">
            <a:spAutoFit/>
          </a:bodyPr>
          <a:lstStyle/>
          <a:p>
            <a:pPr>
              <a:lnSpc>
                <a:spcPts val="2700"/>
              </a:lnSpc>
            </a:pPr>
            <a:r>
              <a:rPr lang="en-US" sz="3010" smtClean="0">
                <a:solidFill>
                  <a:srgbClr val="003E00"/>
                </a:solidFill>
                <a:latin typeface="Tahoma"/>
              </a:rPr>
              <a:t>-</a:t>
            </a:r>
            <a:r>
              <a:rPr lang="en-US" sz="2410" smtClean="0">
                <a:solidFill>
                  <a:srgbClr val="000000"/>
                </a:solidFill>
                <a:latin typeface="Tahoma"/>
              </a:rPr>
              <a:t> most important: </a:t>
            </a:r>
            <a:r>
              <a:rPr lang="en-US" sz="2410" b="1" smtClean="0">
                <a:solidFill>
                  <a:srgbClr val="000000"/>
                </a:solidFill>
                <a:latin typeface="Tahoma"/>
              </a:rPr>
              <a:t>correctness</a:t>
            </a:r>
            <a:r>
              <a:rPr lang="en-US" sz="2410" smtClean="0">
                <a:solidFill>
                  <a:srgbClr val="000000"/>
                </a:solidFill>
                <a:latin typeface="Tahoma"/>
              </a:rPr>
              <a:t>, i.e. absence of errors </a:t>
            </a:r>
          </a:p>
          <a:p>
            <a:pPr>
              <a:lnSpc>
                <a:spcPts val="2700"/>
              </a:lnSpc>
            </a:pPr>
            <a:endParaRPr lang="en-US" sz="2410" b="1">
              <a:solidFill>
                <a:srgbClr val="000000"/>
              </a:solidFill>
              <a:latin typeface="Tahoma"/>
            </a:endParaRPr>
          </a:p>
        </p:txBody>
      </p:sp>
      <p:sp>
        <p:nvSpPr>
          <p:cNvPr id="12" name="TextBox 11"/>
          <p:cNvSpPr txBox="1"/>
          <p:nvPr/>
        </p:nvSpPr>
        <p:spPr>
          <a:xfrm>
            <a:off x="685800" y="5981700"/>
            <a:ext cx="7867731" cy="820738"/>
          </a:xfrm>
          <a:prstGeom prst="rect">
            <a:avLst/>
          </a:prstGeom>
          <a:noFill/>
        </p:spPr>
        <p:txBody>
          <a:bodyPr vert="horz" wrap="none" lIns="0" tIns="0" rIns="0" bIns="0" rtlCol="0">
            <a:spAutoFit/>
          </a:bodyPr>
          <a:lstStyle/>
          <a:p>
            <a:pPr>
              <a:lnSpc>
                <a:spcPts val="3200"/>
              </a:lnSpc>
            </a:pPr>
            <a:r>
              <a:rPr lang="en-US" sz="2812" smtClean="0">
                <a:solidFill>
                  <a:srgbClr val="7D0000"/>
                </a:solidFill>
                <a:latin typeface="Wingdings"/>
              </a:rPr>
              <a:t>§</a:t>
            </a:r>
            <a:r>
              <a:rPr lang="en-US" sz="2812" smtClean="0">
                <a:solidFill>
                  <a:srgbClr val="000000"/>
                </a:solidFill>
                <a:latin typeface="Tahoma"/>
              </a:rPr>
              <a:t> intention or specification must be written down </a:t>
            </a:r>
          </a:p>
          <a:p>
            <a:pPr>
              <a:lnSpc>
                <a:spcPts val="3200"/>
              </a:lnSpc>
            </a:pPr>
            <a:endParaRPr lang="en-US" sz="2812">
              <a:solidFill>
                <a:srgbClr val="7D0000"/>
              </a:solidFill>
              <a:latin typeface="Wingding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2e66F5.tmp"/>
          <p:cNvPicPr>
            <a:picLocks/>
          </p:cNvPicPr>
          <p:nvPr/>
        </p:nvPicPr>
        <p:blipFill>
          <a:blip r:embed="rId2"/>
          <a:stretch>
            <a:fillRect/>
          </a:stretch>
        </p:blipFill>
        <p:spPr>
          <a:xfrm>
            <a:off x="0" y="0"/>
            <a:ext cx="9118600" cy="6845300"/>
          </a:xfrm>
          <a:prstGeom prst="rect">
            <a:avLst/>
          </a:prstGeom>
        </p:spPr>
      </p:pic>
      <p:sp>
        <p:nvSpPr>
          <p:cNvPr id="3" name="TextBox 2"/>
          <p:cNvSpPr txBox="1"/>
          <p:nvPr/>
        </p:nvSpPr>
        <p:spPr>
          <a:xfrm>
            <a:off x="228600" y="381000"/>
            <a:ext cx="3227871" cy="1093248"/>
          </a:xfrm>
          <a:prstGeom prst="rect">
            <a:avLst/>
          </a:prstGeom>
          <a:noFill/>
        </p:spPr>
        <p:txBody>
          <a:bodyPr vert="horz" wrap="none" lIns="0" tIns="0" rIns="0" bIns="0" rtlCol="0">
            <a:spAutoFit/>
          </a:bodyPr>
          <a:lstStyle/>
          <a:p>
            <a:pPr>
              <a:lnSpc>
                <a:spcPts val="4600"/>
              </a:lnSpc>
            </a:pPr>
            <a:r>
              <a:rPr lang="en-US" sz="4012" smtClean="0">
                <a:solidFill>
                  <a:srgbClr val="003364"/>
                </a:solidFill>
                <a:latin typeface="Tahoma"/>
              </a:rPr>
              <a:t>Specifications </a:t>
            </a:r>
          </a:p>
          <a:p>
            <a:pPr>
              <a:lnSpc>
                <a:spcPts val="4600"/>
              </a:lnSpc>
            </a:pPr>
            <a:endParaRPr lang="en-US"/>
          </a:p>
        </p:txBody>
      </p:sp>
      <p:sp>
        <p:nvSpPr>
          <p:cNvPr id="4" name="TextBox 3"/>
          <p:cNvSpPr txBox="1"/>
          <p:nvPr/>
        </p:nvSpPr>
        <p:spPr>
          <a:xfrm>
            <a:off x="228600" y="1701800"/>
            <a:ext cx="7920182" cy="891270"/>
          </a:xfrm>
          <a:prstGeom prst="rect">
            <a:avLst/>
          </a:prstGeom>
          <a:noFill/>
        </p:spPr>
        <p:txBody>
          <a:bodyPr vert="horz" wrap="none" lIns="0" tIns="0" rIns="0" bIns="0" rtlCol="0">
            <a:spAutoFit/>
          </a:bodyPr>
          <a:lstStyle/>
          <a:p>
            <a:pPr>
              <a:lnSpc>
                <a:spcPts val="3700"/>
              </a:lnSpc>
            </a:pPr>
            <a:r>
              <a:rPr lang="en-US" smtClean="0">
                <a:latin typeface="Tahoma"/>
                <a:ea typeface="Tahoma"/>
                <a:cs typeface="Tahoma"/>
              </a:rPr>
              <a:t>•</a:t>
            </a:r>
            <a:r>
              <a:rPr lang="en-US" sz="3208" smtClean="0">
                <a:solidFill>
                  <a:srgbClr val="000000"/>
                </a:solidFill>
                <a:latin typeface="Tahoma"/>
                <a:ea typeface="Tahoma"/>
                <a:cs typeface="Tahoma"/>
              </a:rPr>
              <a:t> Testing is impossible without specification </a:t>
            </a:r>
          </a:p>
          <a:p>
            <a:pPr>
              <a:lnSpc>
                <a:spcPts val="3700"/>
              </a:lnSpc>
            </a:pPr>
            <a:endParaRPr lang="en-US"/>
          </a:p>
        </p:txBody>
      </p:sp>
      <p:sp>
        <p:nvSpPr>
          <p:cNvPr id="5" name="TextBox 4"/>
          <p:cNvSpPr txBox="1"/>
          <p:nvPr/>
        </p:nvSpPr>
        <p:spPr>
          <a:xfrm>
            <a:off x="228600" y="2286000"/>
            <a:ext cx="8490786" cy="891270"/>
          </a:xfrm>
          <a:prstGeom prst="rect">
            <a:avLst/>
          </a:prstGeom>
          <a:noFill/>
        </p:spPr>
        <p:txBody>
          <a:bodyPr vert="horz" wrap="none" lIns="0" tIns="0" rIns="0" bIns="0" rtlCol="0">
            <a:spAutoFit/>
          </a:bodyPr>
          <a:lstStyle/>
          <a:p>
            <a:pPr>
              <a:lnSpc>
                <a:spcPts val="3700"/>
              </a:lnSpc>
            </a:pPr>
            <a:r>
              <a:rPr lang="en-US" smtClean="0">
                <a:latin typeface="Tahoma"/>
                <a:ea typeface="Tahoma"/>
                <a:cs typeface="Tahoma"/>
              </a:rPr>
              <a:t>•</a:t>
            </a:r>
            <a:r>
              <a:rPr lang="en-US" sz="3208" smtClean="0">
                <a:solidFill>
                  <a:srgbClr val="000000"/>
                </a:solidFill>
                <a:latin typeface="Tahoma"/>
                <a:ea typeface="Tahoma"/>
                <a:cs typeface="Tahoma"/>
              </a:rPr>
              <a:t> Often, specifications are implicit or imprecise </a:t>
            </a:r>
          </a:p>
          <a:p>
            <a:pPr>
              <a:lnSpc>
                <a:spcPts val="3700"/>
              </a:lnSpc>
            </a:pPr>
            <a:endParaRPr lang="en-US"/>
          </a:p>
        </p:txBody>
      </p:sp>
      <p:sp>
        <p:nvSpPr>
          <p:cNvPr id="6" name="TextBox 5"/>
          <p:cNvSpPr txBox="1"/>
          <p:nvPr/>
        </p:nvSpPr>
        <p:spPr>
          <a:xfrm>
            <a:off x="685800" y="2857500"/>
            <a:ext cx="4724114" cy="820738"/>
          </a:xfrm>
          <a:prstGeom prst="rect">
            <a:avLst/>
          </a:prstGeom>
          <a:noFill/>
        </p:spPr>
        <p:txBody>
          <a:bodyPr vert="horz" wrap="none" lIns="0" tIns="0" rIns="0" bIns="0" rtlCol="0">
            <a:spAutoFit/>
          </a:bodyPr>
          <a:lstStyle/>
          <a:p>
            <a:pPr>
              <a:lnSpc>
                <a:spcPts val="3200"/>
              </a:lnSpc>
            </a:pPr>
            <a:r>
              <a:rPr lang="en-US" sz="2812" smtClean="0">
                <a:solidFill>
                  <a:srgbClr val="7D0000"/>
                </a:solidFill>
                <a:latin typeface="Wingdings"/>
              </a:rPr>
              <a:t>§</a:t>
            </a:r>
            <a:r>
              <a:rPr lang="en-US" sz="2812" smtClean="0">
                <a:solidFill>
                  <a:srgbClr val="000000"/>
                </a:solidFill>
                <a:latin typeface="Tahoma"/>
              </a:rPr>
              <a:t> </a:t>
            </a:r>
            <a:r>
              <a:rPr lang="en-US" sz="2812" smtClean="0">
                <a:solidFill>
                  <a:srgbClr val="000000"/>
                </a:solidFill>
                <a:latin typeface="Tahoma"/>
                <a:ea typeface="Tahoma"/>
                <a:cs typeface="Tahoma"/>
              </a:rPr>
              <a:t>“the SUT shall never crash” </a:t>
            </a:r>
          </a:p>
          <a:p>
            <a:pPr>
              <a:lnSpc>
                <a:spcPts val="3200"/>
              </a:lnSpc>
            </a:pPr>
            <a:endParaRPr lang="en-US" sz="2812">
              <a:solidFill>
                <a:srgbClr val="000000"/>
              </a:solidFill>
              <a:latin typeface="Tahoma"/>
            </a:endParaRPr>
          </a:p>
        </p:txBody>
      </p:sp>
      <p:sp>
        <p:nvSpPr>
          <p:cNvPr id="7" name="TextBox 6"/>
          <p:cNvSpPr txBox="1"/>
          <p:nvPr/>
        </p:nvSpPr>
        <p:spPr>
          <a:xfrm>
            <a:off x="685800" y="3378200"/>
            <a:ext cx="7133428" cy="820738"/>
          </a:xfrm>
          <a:prstGeom prst="rect">
            <a:avLst/>
          </a:prstGeom>
          <a:noFill/>
        </p:spPr>
        <p:txBody>
          <a:bodyPr vert="horz" wrap="none" lIns="0" tIns="0" rIns="0" bIns="0" rtlCol="0">
            <a:spAutoFit/>
          </a:bodyPr>
          <a:lstStyle/>
          <a:p>
            <a:pPr>
              <a:lnSpc>
                <a:spcPts val="3200"/>
              </a:lnSpc>
            </a:pPr>
            <a:r>
              <a:rPr lang="en-US" sz="2812" smtClean="0">
                <a:solidFill>
                  <a:srgbClr val="7D0000"/>
                </a:solidFill>
                <a:latin typeface="Wingdings"/>
              </a:rPr>
              <a:t>§</a:t>
            </a:r>
            <a:r>
              <a:rPr lang="en-US" sz="2812" smtClean="0">
                <a:solidFill>
                  <a:srgbClr val="000000"/>
                </a:solidFill>
                <a:latin typeface="Tahoma"/>
              </a:rPr>
              <a:t> </a:t>
            </a:r>
            <a:r>
              <a:rPr lang="en-US" sz="2812" smtClean="0">
                <a:solidFill>
                  <a:srgbClr val="000000"/>
                </a:solidFill>
                <a:latin typeface="Tahoma"/>
                <a:ea typeface="Tahoma"/>
                <a:cs typeface="Tahoma"/>
              </a:rPr>
              <a:t>“no error messages”, no “doesn’t respond” </a:t>
            </a:r>
          </a:p>
          <a:p>
            <a:pPr>
              <a:lnSpc>
                <a:spcPts val="3200"/>
              </a:lnSpc>
            </a:pPr>
            <a:endParaRPr lang="en-US" sz="2812">
              <a:solidFill>
                <a:srgbClr val="000000"/>
              </a:solidFill>
              <a:latin typeface="Tahoma"/>
            </a:endParaRPr>
          </a:p>
        </p:txBody>
      </p:sp>
      <p:sp>
        <p:nvSpPr>
          <p:cNvPr id="8" name="TextBox 7"/>
          <p:cNvSpPr txBox="1"/>
          <p:nvPr/>
        </p:nvSpPr>
        <p:spPr>
          <a:xfrm>
            <a:off x="685800" y="3873500"/>
            <a:ext cx="8174289" cy="1269578"/>
          </a:xfrm>
          <a:prstGeom prst="rect">
            <a:avLst/>
          </a:prstGeom>
          <a:noFill/>
        </p:spPr>
        <p:txBody>
          <a:bodyPr vert="horz" wrap="none" lIns="0" tIns="0" rIns="0" bIns="0" rtlCol="0">
            <a:spAutoFit/>
          </a:bodyPr>
          <a:lstStyle/>
          <a:p>
            <a:pPr>
              <a:lnSpc>
                <a:spcPts val="3300"/>
              </a:lnSpc>
            </a:pPr>
            <a:r>
              <a:rPr lang="en-US" sz="2812" smtClean="0">
                <a:solidFill>
                  <a:srgbClr val="7D0000"/>
                </a:solidFill>
                <a:latin typeface="Wingdings"/>
              </a:rPr>
              <a:t>§</a:t>
            </a:r>
            <a:r>
              <a:rPr lang="en-US" sz="2812" smtClean="0">
                <a:solidFill>
                  <a:srgbClr val="000000"/>
                </a:solidFill>
                <a:latin typeface="Tahoma"/>
              </a:rPr>
              <a:t> </a:t>
            </a:r>
            <a:r>
              <a:rPr lang="en-US" sz="2812" smtClean="0">
                <a:solidFill>
                  <a:srgbClr val="000000"/>
                </a:solidFill>
                <a:latin typeface="Tahoma"/>
                <a:ea typeface="Tahoma"/>
                <a:cs typeface="Tahoma"/>
              </a:rPr>
              <a:t>“all buttons can be pressed”, “all methods can be </a:t>
            </a:r>
            <a:br>
              <a:rPr lang="en-US" sz="2812" smtClean="0">
                <a:solidFill>
                  <a:srgbClr val="000000"/>
                </a:solidFill>
                <a:latin typeface="Tahoma"/>
                <a:ea typeface="Tahoma"/>
                <a:cs typeface="Tahoma"/>
              </a:rPr>
            </a:br>
            <a:r>
              <a:rPr lang="en-US" sz="2812" smtClean="0">
                <a:solidFill>
                  <a:srgbClr val="000000"/>
                </a:solidFill>
                <a:latin typeface="Tahoma"/>
                <a:ea typeface="Tahoma"/>
                <a:cs typeface="Tahoma"/>
              </a:rPr>
              <a:t>called”, “all functions can be accessed” </a:t>
            </a:r>
          </a:p>
          <a:p>
            <a:pPr>
              <a:lnSpc>
                <a:spcPts val="3300"/>
              </a:lnSpc>
            </a:pPr>
            <a:endParaRPr lang="en-US" sz="2812">
              <a:solidFill>
                <a:srgbClr val="000000"/>
              </a:solidFill>
              <a:latin typeface="Tahoma"/>
            </a:endParaRPr>
          </a:p>
        </p:txBody>
      </p:sp>
      <p:sp>
        <p:nvSpPr>
          <p:cNvPr id="9" name="TextBox 8"/>
          <p:cNvSpPr txBox="1"/>
          <p:nvPr/>
        </p:nvSpPr>
        <p:spPr>
          <a:xfrm>
            <a:off x="685800" y="4826000"/>
            <a:ext cx="6512039" cy="820738"/>
          </a:xfrm>
          <a:prstGeom prst="rect">
            <a:avLst/>
          </a:prstGeom>
          <a:noFill/>
        </p:spPr>
        <p:txBody>
          <a:bodyPr vert="horz" wrap="none" lIns="0" tIns="0" rIns="0" bIns="0" rtlCol="0">
            <a:spAutoFit/>
          </a:bodyPr>
          <a:lstStyle/>
          <a:p>
            <a:pPr>
              <a:lnSpc>
                <a:spcPts val="3200"/>
              </a:lnSpc>
            </a:pPr>
            <a:r>
              <a:rPr lang="en-US" sz="2812" smtClean="0">
                <a:solidFill>
                  <a:srgbClr val="7D0000"/>
                </a:solidFill>
                <a:latin typeface="Wingdings"/>
              </a:rPr>
              <a:t>§</a:t>
            </a:r>
            <a:r>
              <a:rPr lang="en-US" sz="2812" smtClean="0">
                <a:solidFill>
                  <a:srgbClr val="000000"/>
                </a:solidFill>
                <a:latin typeface="Tahoma"/>
              </a:rPr>
              <a:t> </a:t>
            </a:r>
            <a:r>
              <a:rPr lang="en-US" sz="2812" smtClean="0">
                <a:solidFill>
                  <a:srgbClr val="000000"/>
                </a:solidFill>
                <a:latin typeface="Tahoma"/>
                <a:ea typeface="Tahoma"/>
                <a:cs typeface="Tahoma"/>
              </a:rPr>
              <a:t>“as fast as possible”, “security must be </a:t>
            </a:r>
          </a:p>
          <a:p>
            <a:pPr>
              <a:lnSpc>
                <a:spcPts val="3200"/>
              </a:lnSpc>
            </a:pPr>
            <a:endParaRPr lang="en-US" sz="2812">
              <a:solidFill>
                <a:srgbClr val="000000"/>
              </a:solidFill>
              <a:latin typeface="Tahoma"/>
            </a:endParaRPr>
          </a:p>
        </p:txBody>
      </p:sp>
      <p:sp>
        <p:nvSpPr>
          <p:cNvPr id="10" name="TextBox 9"/>
          <p:cNvSpPr txBox="1"/>
          <p:nvPr/>
        </p:nvSpPr>
        <p:spPr>
          <a:xfrm>
            <a:off x="977900" y="5257800"/>
            <a:ext cx="7280455" cy="820738"/>
          </a:xfrm>
          <a:prstGeom prst="rect">
            <a:avLst/>
          </a:prstGeom>
          <a:noFill/>
        </p:spPr>
        <p:txBody>
          <a:bodyPr vert="horz" wrap="none" lIns="0" tIns="0" rIns="0" bIns="0" rtlCol="0">
            <a:spAutoFit/>
          </a:bodyPr>
          <a:lstStyle/>
          <a:p>
            <a:pPr>
              <a:lnSpc>
                <a:spcPts val="3200"/>
              </a:lnSpc>
            </a:pPr>
            <a:r>
              <a:rPr lang="en-US" sz="2812" smtClean="0">
                <a:solidFill>
                  <a:srgbClr val="000000"/>
                </a:solidFill>
                <a:latin typeface="Tahoma"/>
              </a:rPr>
              <a:t>maintained</a:t>
            </a:r>
            <a:r>
              <a:rPr lang="en-US" sz="2812" smtClean="0">
                <a:solidFill>
                  <a:srgbClr val="000000"/>
                </a:solidFill>
                <a:latin typeface="Tahoma"/>
                <a:ea typeface="Tahoma"/>
                <a:cs typeface="Tahoma"/>
              </a:rPr>
              <a:t>”, “with feasible cost/benefit ratio” </a:t>
            </a:r>
          </a:p>
          <a:p>
            <a:pPr>
              <a:lnSpc>
                <a:spcPts val="3200"/>
              </a:lnSpc>
            </a:pPr>
            <a:endParaRPr lang="en-US" sz="2812">
              <a:solidFill>
                <a:srgbClr val="000000"/>
              </a:solidFill>
              <a:latin typeface="Tahoma"/>
            </a:endParaRPr>
          </a:p>
        </p:txBody>
      </p:sp>
      <p:sp>
        <p:nvSpPr>
          <p:cNvPr id="11" name="TextBox 10"/>
          <p:cNvSpPr txBox="1"/>
          <p:nvPr/>
        </p:nvSpPr>
        <p:spPr>
          <a:xfrm>
            <a:off x="228600" y="5778500"/>
            <a:ext cx="8063169" cy="891270"/>
          </a:xfrm>
          <a:prstGeom prst="rect">
            <a:avLst/>
          </a:prstGeom>
          <a:noFill/>
        </p:spPr>
        <p:txBody>
          <a:bodyPr vert="horz" wrap="none" lIns="0" tIns="0" rIns="0" bIns="0" rtlCol="0">
            <a:spAutoFit/>
          </a:bodyPr>
          <a:lstStyle/>
          <a:p>
            <a:pPr>
              <a:lnSpc>
                <a:spcPts val="3700"/>
              </a:lnSpc>
            </a:pPr>
            <a:r>
              <a:rPr lang="en-US" smtClean="0">
                <a:latin typeface="Tahoma"/>
                <a:ea typeface="Tahoma"/>
                <a:cs typeface="Tahoma"/>
              </a:rPr>
              <a:t>•</a:t>
            </a:r>
            <a:r>
              <a:rPr lang="en-US" sz="3208" smtClean="0">
                <a:solidFill>
                  <a:srgbClr val="000000"/>
                </a:solidFill>
                <a:latin typeface="Tahoma"/>
                <a:ea typeface="Tahoma"/>
                <a:cs typeface="Tahoma"/>
              </a:rPr>
              <a:t> Make sure you get the specifications right! </a:t>
            </a:r>
          </a:p>
          <a:p>
            <a:pPr>
              <a:lnSpc>
                <a:spcPts val="3700"/>
              </a:lnSpc>
            </a:pP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TotalTime>
  <Words>1996</Words>
  <Application>Microsoft Office PowerPoint</Application>
  <PresentationFormat>Custom</PresentationFormat>
  <Paragraphs>281</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Slide 1</vt:lpstr>
      <vt:lpstr>Slide 2</vt:lpstr>
      <vt:lpstr>Slide 3</vt:lpstr>
      <vt:lpstr>Software Testing : Definition</vt:lpstr>
      <vt:lpstr>Some Software Testing Objectives</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BANNIGIDAD</dc:creator>
  <cp:lastModifiedBy>BANNIGIDAD</cp:lastModifiedBy>
  <cp:revision>23</cp:revision>
  <dcterms:created xsi:type="dcterms:W3CDTF">2019-02-22T06:06:23Z</dcterms:created>
  <dcterms:modified xsi:type="dcterms:W3CDTF">2019-08-24T07:46:41Z</dcterms:modified>
</cp:coreProperties>
</file>