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6"/>
  </p:notesMasterIdLst>
  <p:sldIdLst>
    <p:sldId id="256" r:id="rId2"/>
    <p:sldId id="257" r:id="rId3"/>
    <p:sldId id="260" r:id="rId4"/>
    <p:sldId id="280" r:id="rId5"/>
    <p:sldId id="270" r:id="rId6"/>
    <p:sldId id="295" r:id="rId7"/>
    <p:sldId id="262" r:id="rId8"/>
    <p:sldId id="263" r:id="rId9"/>
    <p:sldId id="264" r:id="rId10"/>
    <p:sldId id="292" r:id="rId11"/>
    <p:sldId id="265" r:id="rId12"/>
    <p:sldId id="266" r:id="rId13"/>
    <p:sldId id="267" r:id="rId14"/>
    <p:sldId id="291" r:id="rId15"/>
    <p:sldId id="268" r:id="rId16"/>
    <p:sldId id="269" r:id="rId17"/>
    <p:sldId id="271" r:id="rId18"/>
    <p:sldId id="272" r:id="rId19"/>
    <p:sldId id="273" r:id="rId20"/>
    <p:sldId id="274" r:id="rId21"/>
    <p:sldId id="275" r:id="rId22"/>
    <p:sldId id="276" r:id="rId23"/>
    <p:sldId id="290" r:id="rId24"/>
    <p:sldId id="277" r:id="rId25"/>
    <p:sldId id="293" r:id="rId26"/>
    <p:sldId id="294" r:id="rId27"/>
    <p:sldId id="296" r:id="rId28"/>
    <p:sldId id="297" r:id="rId29"/>
    <p:sldId id="281" r:id="rId30"/>
    <p:sldId id="298" r:id="rId31"/>
    <p:sldId id="278" r:id="rId32"/>
    <p:sldId id="282" r:id="rId33"/>
    <p:sldId id="284" r:id="rId34"/>
    <p:sldId id="27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298375-FB0A-4D46-92FD-E1ADB3355AA4}" type="datetimeFigureOut">
              <a:rPr lang="en-US" smtClean="0"/>
              <a:pPr/>
              <a:t>9/24/2018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D4C2BC-F68C-4F79-83EE-F758F07AB94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D4C2BC-F68C-4F79-83EE-F758F07AB94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5EAE768-6B9B-48A0-AD3B-0B55B5FCA0AB}" type="datetime1">
              <a:rPr lang="en-US" smtClean="0"/>
              <a:pPr/>
              <a:t>9/24/2018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1427F7D-D5E8-4209-9DC4-92FC000E467D}"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B19A48-C0C4-48B0-9E44-AA9CDDEE1FF9}" type="datetime1">
              <a:rPr lang="en-US" smtClean="0"/>
              <a:pPr/>
              <a:t>9/24/2018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1427F7D-D5E8-4209-9DC4-92FC000E46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2B117A-5C0A-4289-9695-BB04F0662C31}" type="datetime1">
              <a:rPr lang="en-US" smtClean="0"/>
              <a:pPr/>
              <a:t>9/24/2018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1427F7D-D5E8-4209-9DC4-92FC000E46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8AF278E-0ED3-4835-990F-170C4FAF503F}" type="datetime1">
              <a:rPr lang="en-US" smtClean="0"/>
              <a:pPr/>
              <a:t>9/24/2018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1427F7D-D5E8-4209-9DC4-92FC000E46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904087-5D20-4512-BD37-1620C2E4E90B}" type="datetime1">
              <a:rPr lang="en-US" smtClean="0"/>
              <a:pPr/>
              <a:t>9/24/2018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1427F7D-D5E8-4209-9DC4-92FC000E467D}"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8E592D9-44C6-4A0C-A3B4-FEC3BD7B5179}" type="datetime1">
              <a:rPr lang="en-US" smtClean="0"/>
              <a:pPr/>
              <a:t>9/24/2018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1427F7D-D5E8-4209-9DC4-92FC000E46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EE65408-A834-4FC5-A8AE-FCAEA348F262}" type="datetime1">
              <a:rPr lang="en-US" smtClean="0"/>
              <a:pPr/>
              <a:t>9/24/2018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1427F7D-D5E8-4209-9DC4-92FC000E46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0694F1E-1287-4A3E-A2E7-874BE0E0FE39}" type="datetime1">
              <a:rPr lang="en-US" smtClean="0"/>
              <a:pPr/>
              <a:t>9/24/2018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1427F7D-D5E8-4209-9DC4-92FC000E46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0777A10-BB2A-4BDD-8095-CE805786ED77}" type="datetime1">
              <a:rPr lang="en-US" smtClean="0"/>
              <a:pPr/>
              <a:t>9/24/2018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1427F7D-D5E8-4209-9DC4-92FC000E467D}"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89088A-3B4F-4623-874F-780D7DBA98C0}" type="datetime1">
              <a:rPr lang="en-US" smtClean="0"/>
              <a:pPr/>
              <a:t>9/24/2018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1427F7D-D5E8-4209-9DC4-92FC000E46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C49C546-44AD-4619-8FB5-33EAA75CABB7}" type="datetime1">
              <a:rPr lang="en-US" smtClean="0"/>
              <a:pPr/>
              <a:t>9/24/2018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1427F7D-D5E8-4209-9DC4-92FC000E467D}"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7FC6DF8-3737-4BCF-894B-E1D4191D6BAF}" type="datetime1">
              <a:rPr lang="en-US" smtClean="0"/>
              <a:pPr/>
              <a:t>9/24/2018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1427F7D-D5E8-4209-9DC4-92FC000E467D}"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7360" y="2214554"/>
            <a:ext cx="6263664" cy="1472184"/>
          </a:xfrm>
        </p:spPr>
        <p:txBody>
          <a:bodyPr/>
          <a:lstStyle/>
          <a:p>
            <a:pPr algn="ctr"/>
            <a:r>
              <a:rPr lang="en-US" dirty="0" smtClean="0"/>
              <a:t>Unit – II</a:t>
            </a:r>
            <a:br>
              <a:rPr lang="en-US" dirty="0" smtClean="0"/>
            </a:br>
            <a:r>
              <a:rPr lang="en-US" dirty="0" smtClean="0"/>
              <a:t>Integration </a:t>
            </a:r>
            <a:r>
              <a:rPr lang="en-US" dirty="0" smtClean="0"/>
              <a:t>testing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How To Integrate?</a:t>
            </a:r>
            <a:endParaRPr lang="en-US" dirty="0"/>
          </a:p>
        </p:txBody>
      </p:sp>
      <p:sp>
        <p:nvSpPr>
          <p:cNvPr id="9" name="Content Placeholder 8"/>
          <p:cNvSpPr>
            <a:spLocks noGrp="1"/>
          </p:cNvSpPr>
          <p:nvPr>
            <p:ph sz="half" idx="1"/>
          </p:nvPr>
        </p:nvSpPr>
        <p:spPr>
          <a:xfrm>
            <a:off x="1714480" y="1571612"/>
            <a:ext cx="6922606" cy="4663440"/>
          </a:xfrm>
        </p:spPr>
        <p:txBody>
          <a:bodyPr/>
          <a:lstStyle/>
          <a:p>
            <a:r>
              <a:rPr lang="en-US" dirty="0" smtClean="0"/>
              <a:t>If Big Bang integration is bad, then how to integrate?</a:t>
            </a:r>
          </a:p>
          <a:p>
            <a:r>
              <a:rPr lang="en-US" dirty="0" smtClean="0"/>
              <a:t>The answer: incremental integration.</a:t>
            </a:r>
            <a:endParaRPr lang="en-US" dirty="0"/>
          </a:p>
        </p:txBody>
      </p:sp>
      <p:pic>
        <p:nvPicPr>
          <p:cNvPr id="11" name="Content Placeholder 10" descr="step_by_step_testing.jpg"/>
          <p:cNvPicPr>
            <a:picLocks noGrp="1" noChangeAspect="1"/>
          </p:cNvPicPr>
          <p:nvPr>
            <p:ph sz="half" idx="2"/>
          </p:nvPr>
        </p:nvPicPr>
        <p:blipFill>
          <a:blip r:embed="rId2"/>
          <a:stretch>
            <a:fillRect/>
          </a:stretch>
        </p:blipFill>
        <p:spPr>
          <a:xfrm>
            <a:off x="1785918" y="3000372"/>
            <a:ext cx="6929486" cy="3536230"/>
          </a:xfrm>
        </p:spPr>
      </p:pic>
      <p:sp>
        <p:nvSpPr>
          <p:cNvPr id="12" name="Slide Number Placeholder 11"/>
          <p:cNvSpPr>
            <a:spLocks noGrp="1"/>
          </p:cNvSpPr>
          <p:nvPr>
            <p:ph type="sldNum" sz="quarter" idx="12"/>
          </p:nvPr>
        </p:nvSpPr>
        <p:spPr/>
        <p:txBody>
          <a:bodyPr/>
          <a:lstStyle/>
          <a:p>
            <a:fld id="{11427F7D-D5E8-4209-9DC4-92FC000E467D}"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Bottom-up Integration Testing (1)</a:t>
            </a:r>
            <a:endParaRPr lang="en-US" dirty="0"/>
          </a:p>
        </p:txBody>
      </p:sp>
      <p:sp>
        <p:nvSpPr>
          <p:cNvPr id="5" name="Content Placeholder 4"/>
          <p:cNvSpPr>
            <a:spLocks noGrp="1"/>
          </p:cNvSpPr>
          <p:nvPr>
            <p:ph sz="half" idx="1"/>
          </p:nvPr>
        </p:nvSpPr>
        <p:spPr/>
        <p:txBody>
          <a:bodyPr>
            <a:normAutofit fontScale="85000" lnSpcReduction="10000"/>
          </a:bodyPr>
          <a:lstStyle/>
          <a:p>
            <a:r>
              <a:rPr lang="en-US" dirty="0" smtClean="0"/>
              <a:t>In bottom up integration testing, module at the lowest level are developed first and other modules which go towards the 'main' program are integrated and tested one at a time. </a:t>
            </a:r>
          </a:p>
          <a:p>
            <a:r>
              <a:rPr lang="en-US" dirty="0" smtClean="0"/>
              <a:t>Bottom up integration also uses test drivers to drive and pass appropriate data to the lower level modules.</a:t>
            </a:r>
            <a:endParaRPr lang="en-US" dirty="0"/>
          </a:p>
        </p:txBody>
      </p:sp>
      <p:pic>
        <p:nvPicPr>
          <p:cNvPr id="7" name="Picture 5"/>
          <p:cNvPicPr>
            <a:picLocks noGrp="1" noChangeAspect="1" noChangeArrowheads="1"/>
          </p:cNvPicPr>
          <p:nvPr>
            <p:ph sz="half" idx="2"/>
          </p:nvPr>
        </p:nvPicPr>
        <p:blipFill>
          <a:blip r:embed="rId2"/>
          <a:srcRect/>
          <a:stretch>
            <a:fillRect/>
          </a:stretch>
        </p:blipFill>
        <p:spPr bwMode="auto">
          <a:xfrm>
            <a:off x="5143504" y="2928934"/>
            <a:ext cx="3538534" cy="1817370"/>
          </a:xfrm>
          <a:prstGeom prst="rect">
            <a:avLst/>
          </a:prstGeom>
          <a:noFill/>
        </p:spPr>
      </p:pic>
      <p:sp>
        <p:nvSpPr>
          <p:cNvPr id="6" name="Slide Number Placeholder 5"/>
          <p:cNvSpPr>
            <a:spLocks noGrp="1"/>
          </p:cNvSpPr>
          <p:nvPr>
            <p:ph type="sldNum" sz="quarter" idx="12"/>
          </p:nvPr>
        </p:nvSpPr>
        <p:spPr/>
        <p:txBody>
          <a:bodyPr/>
          <a:lstStyle/>
          <a:p>
            <a:fld id="{11427F7D-D5E8-4209-9DC4-92FC000E467D}"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Bottom-up Integration Testing (2)</a:t>
            </a:r>
            <a:endParaRPr lang="en-US" dirty="0"/>
          </a:p>
        </p:txBody>
      </p:sp>
      <p:sp>
        <p:nvSpPr>
          <p:cNvPr id="3" name="Content Placeholder 2"/>
          <p:cNvSpPr>
            <a:spLocks noGrp="1"/>
          </p:cNvSpPr>
          <p:nvPr>
            <p:ph idx="1"/>
          </p:nvPr>
        </p:nvSpPr>
        <p:spPr>
          <a:xfrm>
            <a:off x="1357290" y="1600200"/>
            <a:ext cx="5929354" cy="4525963"/>
          </a:xfrm>
        </p:spPr>
        <p:txBody>
          <a:bodyPr/>
          <a:lstStyle/>
          <a:p>
            <a:r>
              <a:rPr lang="en-US" dirty="0" smtClean="0"/>
              <a:t>As and when code for other module gets ready, these drivers are replaced with the actual module. </a:t>
            </a:r>
          </a:p>
          <a:p>
            <a:r>
              <a:rPr lang="en-US" dirty="0" smtClean="0"/>
              <a:t>In this approach, lower level modules are tested extensively thus make sure that highest used module is tested properly.</a:t>
            </a:r>
            <a:endParaRPr lang="en-US" dirty="0"/>
          </a:p>
        </p:txBody>
      </p:sp>
      <p:pic>
        <p:nvPicPr>
          <p:cNvPr id="4" name="Picture 3" descr="arrow-up-red.png"/>
          <p:cNvPicPr>
            <a:picLocks noChangeAspect="1"/>
          </p:cNvPicPr>
          <p:nvPr/>
        </p:nvPicPr>
        <p:blipFill>
          <a:blip r:embed="rId2"/>
          <a:stretch>
            <a:fillRect/>
          </a:stretch>
        </p:blipFill>
        <p:spPr>
          <a:xfrm>
            <a:off x="7500958" y="1785926"/>
            <a:ext cx="1285884" cy="4500570"/>
          </a:xfrm>
          <a:prstGeom prst="rect">
            <a:avLst/>
          </a:prstGeom>
        </p:spPr>
      </p:pic>
      <p:sp>
        <p:nvSpPr>
          <p:cNvPr id="5" name="Slide Number Placeholder 4"/>
          <p:cNvSpPr>
            <a:spLocks noGrp="1"/>
          </p:cNvSpPr>
          <p:nvPr>
            <p:ph type="sldNum" sz="quarter" idx="12"/>
          </p:nvPr>
        </p:nvSpPr>
        <p:spPr/>
        <p:txBody>
          <a:bodyPr/>
          <a:lstStyle/>
          <a:p>
            <a:fld id="{11427F7D-D5E8-4209-9DC4-92FC000E467D}"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Bottom-up Testing Graphical </a:t>
            </a:r>
            <a:r>
              <a:rPr lang="en-US" dirty="0" err="1" smtClean="0"/>
              <a:t>Represenation</a:t>
            </a:r>
            <a:endParaRPr lang="en-US" dirty="0"/>
          </a:p>
        </p:txBody>
      </p:sp>
      <p:pic>
        <p:nvPicPr>
          <p:cNvPr id="1027" name="Picture 3"/>
          <p:cNvPicPr>
            <a:picLocks noGrp="1" noChangeAspect="1" noChangeArrowheads="1"/>
          </p:cNvPicPr>
          <p:nvPr>
            <p:ph idx="1"/>
          </p:nvPr>
        </p:nvPicPr>
        <p:blipFill>
          <a:blip r:embed="rId2"/>
          <a:stretch>
            <a:fillRect/>
          </a:stretch>
        </p:blipFill>
        <p:spPr bwMode="auto">
          <a:xfrm>
            <a:off x="1507611" y="1614766"/>
            <a:ext cx="7354327" cy="4466667"/>
          </a:xfrm>
          <a:prstGeom prst="rect">
            <a:avLst/>
          </a:prstGeom>
          <a:noFill/>
        </p:spPr>
      </p:pic>
      <p:sp>
        <p:nvSpPr>
          <p:cNvPr id="4" name="Slide Number Placeholder 3"/>
          <p:cNvSpPr>
            <a:spLocks noGrp="1"/>
          </p:cNvSpPr>
          <p:nvPr>
            <p:ph type="sldNum" sz="quarter" idx="12"/>
          </p:nvPr>
        </p:nvSpPr>
        <p:spPr/>
        <p:txBody>
          <a:bodyPr/>
          <a:lstStyle/>
          <a:p>
            <a:fld id="{11427F7D-D5E8-4209-9DC4-92FC000E467D}" type="slidenum">
              <a:rPr lang="en-US" smtClean="0"/>
              <a:pPr/>
              <a:t>13</a:t>
            </a:fld>
            <a:endParaRPr lang="en-US"/>
          </a:p>
        </p:txBody>
      </p:sp>
      <p:pic>
        <p:nvPicPr>
          <p:cNvPr id="5" name="Picture 5"/>
          <p:cNvPicPr>
            <a:picLocks noChangeAspect="1" noChangeArrowheads="1"/>
          </p:cNvPicPr>
          <p:nvPr/>
        </p:nvPicPr>
        <p:blipFill>
          <a:blip r:embed="rId3"/>
          <a:srcRect/>
          <a:stretch>
            <a:fillRect/>
          </a:stretch>
        </p:blipFill>
        <p:spPr bwMode="auto">
          <a:xfrm>
            <a:off x="5143504" y="1142984"/>
            <a:ext cx="3538534" cy="181737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Comments on Graphical Representation</a:t>
            </a:r>
            <a:endParaRPr lang="en-US" dirty="0"/>
          </a:p>
        </p:txBody>
      </p:sp>
      <p:sp>
        <p:nvSpPr>
          <p:cNvPr id="3" name="Content Placeholder 2"/>
          <p:cNvSpPr>
            <a:spLocks noGrp="1"/>
          </p:cNvSpPr>
          <p:nvPr>
            <p:ph idx="1"/>
          </p:nvPr>
        </p:nvSpPr>
        <p:spPr/>
        <p:txBody>
          <a:bodyPr/>
          <a:lstStyle/>
          <a:p>
            <a:r>
              <a:rPr lang="en-US" dirty="0" smtClean="0"/>
              <a:t>Modules E and F are tested. Then modules B, E, F are tested.</a:t>
            </a:r>
          </a:p>
          <a:p>
            <a:r>
              <a:rPr lang="en-US" dirty="0" smtClean="0"/>
              <a:t> Module F is tested. Then modules F and G are tested.</a:t>
            </a:r>
          </a:p>
          <a:p>
            <a:r>
              <a:rPr lang="en-US" dirty="0" smtClean="0"/>
              <a:t>Module C is tested.</a:t>
            </a:r>
          </a:p>
          <a:p>
            <a:r>
              <a:rPr lang="en-US" dirty="0" smtClean="0"/>
              <a:t>Finally – modules A, B, C, D, E, F, G are tested.</a:t>
            </a:r>
            <a:endParaRPr lang="en-US" dirty="0"/>
          </a:p>
        </p:txBody>
      </p:sp>
      <p:sp>
        <p:nvSpPr>
          <p:cNvPr id="4" name="Slide Number Placeholder 3"/>
          <p:cNvSpPr>
            <a:spLocks noGrp="1"/>
          </p:cNvSpPr>
          <p:nvPr>
            <p:ph type="sldNum" sz="quarter" idx="12"/>
          </p:nvPr>
        </p:nvSpPr>
        <p:spPr/>
        <p:txBody>
          <a:bodyPr/>
          <a:lstStyle/>
          <a:p>
            <a:fld id="{11427F7D-D5E8-4209-9DC4-92FC000E467D}"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Bottom-up Testing</a:t>
            </a:r>
            <a:endParaRPr lang="en-US" dirty="0"/>
          </a:p>
        </p:txBody>
      </p:sp>
      <p:sp>
        <p:nvSpPr>
          <p:cNvPr id="3" name="Content Placeholder 2"/>
          <p:cNvSpPr>
            <a:spLocks noGrp="1"/>
          </p:cNvSpPr>
          <p:nvPr>
            <p:ph idx="1"/>
          </p:nvPr>
        </p:nvSpPr>
        <p:spPr/>
        <p:txBody>
          <a:bodyPr/>
          <a:lstStyle/>
          <a:p>
            <a:r>
              <a:rPr lang="en-US" dirty="0" smtClean="0"/>
              <a:t>Behavior of the interaction points are crystal clear, as components are added in the controlled manner and tested repetitively.</a:t>
            </a:r>
          </a:p>
          <a:p>
            <a:r>
              <a:rPr lang="en-US" dirty="0" smtClean="0"/>
              <a:t>Appropriate for applications where bottom up design methodology is used.</a:t>
            </a:r>
          </a:p>
          <a:p>
            <a:endParaRPr lang="en-US" dirty="0"/>
          </a:p>
        </p:txBody>
      </p:sp>
      <p:sp>
        <p:nvSpPr>
          <p:cNvPr id="4" name="Slide Number Placeholder 3"/>
          <p:cNvSpPr>
            <a:spLocks noGrp="1"/>
          </p:cNvSpPr>
          <p:nvPr>
            <p:ph type="sldNum" sz="quarter" idx="12"/>
          </p:nvPr>
        </p:nvSpPr>
        <p:spPr/>
        <p:txBody>
          <a:bodyPr/>
          <a:lstStyle/>
          <a:p>
            <a:fld id="{11427F7D-D5E8-4209-9DC4-92FC000E467D}"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Bottom-up Testing</a:t>
            </a:r>
            <a:endParaRPr lang="en-US" dirty="0"/>
          </a:p>
        </p:txBody>
      </p:sp>
      <p:sp>
        <p:nvSpPr>
          <p:cNvPr id="3" name="Content Placeholder 2"/>
          <p:cNvSpPr>
            <a:spLocks noGrp="1"/>
          </p:cNvSpPr>
          <p:nvPr>
            <p:ph idx="1"/>
          </p:nvPr>
        </p:nvSpPr>
        <p:spPr/>
        <p:txBody>
          <a:bodyPr/>
          <a:lstStyle/>
          <a:p>
            <a:r>
              <a:rPr lang="en-US" dirty="0" smtClean="0"/>
              <a:t>Writing and maintaining test drivers is more difficult than writing stubs.</a:t>
            </a:r>
          </a:p>
          <a:p>
            <a:r>
              <a:rPr lang="en-US" dirty="0" smtClean="0"/>
              <a:t>This approach is not suitable for the software development using top-down approach.</a:t>
            </a:r>
          </a:p>
          <a:p>
            <a:endParaRPr lang="en-US" dirty="0"/>
          </a:p>
        </p:txBody>
      </p:sp>
      <p:sp>
        <p:nvSpPr>
          <p:cNvPr id="4" name="Slide Number Placeholder 3"/>
          <p:cNvSpPr>
            <a:spLocks noGrp="1"/>
          </p:cNvSpPr>
          <p:nvPr>
            <p:ph type="sldNum" sz="quarter" idx="12"/>
          </p:nvPr>
        </p:nvSpPr>
        <p:spPr/>
        <p:txBody>
          <a:bodyPr/>
          <a:lstStyle/>
          <a:p>
            <a:fld id="{11427F7D-D5E8-4209-9DC4-92FC000E467D}"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Testing</a:t>
            </a:r>
            <a:endParaRPr lang="en-US" dirty="0"/>
          </a:p>
        </p:txBody>
      </p:sp>
      <p:sp>
        <p:nvSpPr>
          <p:cNvPr id="3" name="Content Placeholder 2"/>
          <p:cNvSpPr>
            <a:spLocks noGrp="1"/>
          </p:cNvSpPr>
          <p:nvPr>
            <p:ph idx="1"/>
          </p:nvPr>
        </p:nvSpPr>
        <p:spPr>
          <a:xfrm>
            <a:off x="1357290" y="1600200"/>
            <a:ext cx="6500858" cy="4525963"/>
          </a:xfrm>
        </p:spPr>
        <p:txBody>
          <a:bodyPr>
            <a:normAutofit fontScale="85000" lnSpcReduction="10000"/>
          </a:bodyPr>
          <a:lstStyle/>
          <a:p>
            <a:r>
              <a:rPr lang="en-US" dirty="0" smtClean="0"/>
              <a:t>Top down integration testing is an incremental integration testing technique which begins by testing the top level module and </a:t>
            </a:r>
            <a:r>
              <a:rPr lang="en-US" dirty="0" smtClean="0"/>
              <a:t>progressively </a:t>
            </a:r>
            <a:r>
              <a:rPr lang="en-US" dirty="0" smtClean="0"/>
              <a:t>adds in lower level module one by one. </a:t>
            </a:r>
          </a:p>
          <a:p>
            <a:r>
              <a:rPr lang="en-US" dirty="0" smtClean="0"/>
              <a:t>Lower level modules are normally simulated by stubs which mimic functionality of lower level modules.</a:t>
            </a:r>
          </a:p>
          <a:p>
            <a:r>
              <a:rPr lang="en-US" dirty="0" smtClean="0"/>
              <a:t>As you add lower level code, you will replace stubs with the actual components.</a:t>
            </a:r>
            <a:endParaRPr lang="en-US" dirty="0"/>
          </a:p>
        </p:txBody>
      </p:sp>
      <p:pic>
        <p:nvPicPr>
          <p:cNvPr id="4" name="Picture 3" descr="arrow-up-red.png"/>
          <p:cNvPicPr>
            <a:picLocks noChangeAspect="1"/>
          </p:cNvPicPr>
          <p:nvPr/>
        </p:nvPicPr>
        <p:blipFill>
          <a:blip r:embed="rId2"/>
          <a:stretch>
            <a:fillRect/>
          </a:stretch>
        </p:blipFill>
        <p:spPr>
          <a:xfrm rot="10800000">
            <a:off x="7858116" y="1571612"/>
            <a:ext cx="1285884" cy="4500570"/>
          </a:xfrm>
          <a:prstGeom prst="rect">
            <a:avLst/>
          </a:prstGeom>
        </p:spPr>
      </p:pic>
      <p:sp>
        <p:nvSpPr>
          <p:cNvPr id="5" name="Slide Number Placeholder 4"/>
          <p:cNvSpPr>
            <a:spLocks noGrp="1"/>
          </p:cNvSpPr>
          <p:nvPr>
            <p:ph type="sldNum" sz="quarter" idx="12"/>
          </p:nvPr>
        </p:nvSpPr>
        <p:spPr/>
        <p:txBody>
          <a:bodyPr/>
          <a:lstStyle/>
          <a:p>
            <a:fld id="{11427F7D-D5E8-4209-9DC4-92FC000E467D}"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Top-down Testing</a:t>
            </a:r>
            <a:endParaRPr lang="en-US" dirty="0"/>
          </a:p>
        </p:txBody>
      </p:sp>
      <p:sp>
        <p:nvSpPr>
          <p:cNvPr id="3" name="Content Placeholder 2"/>
          <p:cNvSpPr>
            <a:spLocks noGrp="1"/>
          </p:cNvSpPr>
          <p:nvPr>
            <p:ph idx="1"/>
          </p:nvPr>
        </p:nvSpPr>
        <p:spPr>
          <a:xfrm>
            <a:off x="1357290" y="1571612"/>
            <a:ext cx="3686172" cy="4525963"/>
          </a:xfrm>
        </p:spPr>
        <p:txBody>
          <a:bodyPr>
            <a:normAutofit fontScale="92500" lnSpcReduction="10000"/>
          </a:bodyPr>
          <a:lstStyle/>
          <a:p>
            <a:r>
              <a:rPr lang="en-US" dirty="0" smtClean="0"/>
              <a:t>Driver do not have to be written when top down testing is used.</a:t>
            </a:r>
          </a:p>
          <a:p>
            <a:r>
              <a:rPr lang="en-US" dirty="0" smtClean="0"/>
              <a:t>It provides early working module of the program and so design defects can be found and corrected early.</a:t>
            </a:r>
          </a:p>
          <a:p>
            <a:endParaRPr lang="en-US" dirty="0"/>
          </a:p>
        </p:txBody>
      </p:sp>
      <p:pic>
        <p:nvPicPr>
          <p:cNvPr id="2053" name="Picture 5"/>
          <p:cNvPicPr>
            <a:picLocks noChangeAspect="1" noChangeArrowheads="1"/>
          </p:cNvPicPr>
          <p:nvPr/>
        </p:nvPicPr>
        <p:blipFill>
          <a:blip r:embed="rId2"/>
          <a:srcRect/>
          <a:stretch>
            <a:fillRect/>
          </a:stretch>
        </p:blipFill>
        <p:spPr bwMode="auto">
          <a:xfrm>
            <a:off x="5072066" y="3071810"/>
            <a:ext cx="3857620" cy="3429000"/>
          </a:xfrm>
          <a:prstGeom prst="rect">
            <a:avLst/>
          </a:prstGeom>
          <a:noFill/>
        </p:spPr>
      </p:pic>
      <p:sp>
        <p:nvSpPr>
          <p:cNvPr id="5" name="Slide Number Placeholder 4"/>
          <p:cNvSpPr>
            <a:spLocks noGrp="1"/>
          </p:cNvSpPr>
          <p:nvPr>
            <p:ph type="sldNum" sz="quarter" idx="12"/>
          </p:nvPr>
        </p:nvSpPr>
        <p:spPr/>
        <p:txBody>
          <a:bodyPr/>
          <a:lstStyle/>
          <a:p>
            <a:fld id="{11427F7D-D5E8-4209-9DC4-92FC000E467D}" type="slidenum">
              <a:rPr lang="en-US" smtClean="0"/>
              <a:pPr/>
              <a:t>18</a:t>
            </a:fld>
            <a:endParaRPr lang="en-US"/>
          </a:p>
        </p:txBody>
      </p:sp>
      <p:pic>
        <p:nvPicPr>
          <p:cNvPr id="6" name="Picture 5"/>
          <p:cNvPicPr>
            <a:picLocks noChangeAspect="1" noChangeArrowheads="1"/>
          </p:cNvPicPr>
          <p:nvPr/>
        </p:nvPicPr>
        <p:blipFill>
          <a:blip r:embed="rId3"/>
          <a:srcRect/>
          <a:stretch>
            <a:fillRect/>
          </a:stretch>
        </p:blipFill>
        <p:spPr bwMode="auto">
          <a:xfrm>
            <a:off x="5143504" y="1214422"/>
            <a:ext cx="3538534" cy="181737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Top-down Testing</a:t>
            </a:r>
            <a:endParaRPr lang="en-US" dirty="0"/>
          </a:p>
        </p:txBody>
      </p:sp>
      <p:sp>
        <p:nvSpPr>
          <p:cNvPr id="3" name="Content Placeholder 2"/>
          <p:cNvSpPr>
            <a:spLocks noGrp="1"/>
          </p:cNvSpPr>
          <p:nvPr>
            <p:ph idx="1"/>
          </p:nvPr>
        </p:nvSpPr>
        <p:spPr/>
        <p:txBody>
          <a:bodyPr/>
          <a:lstStyle/>
          <a:p>
            <a:r>
              <a:rPr lang="en-US" dirty="0" smtClean="0"/>
              <a:t>Stubs have to be written with utmost care as they will simulate setting of output parameters.</a:t>
            </a:r>
          </a:p>
          <a:p>
            <a:r>
              <a:rPr lang="en-US" dirty="0" smtClean="0"/>
              <a:t>It is difficult to have other people or third parties to perform this testing, mostly developers will have to spend time on this.</a:t>
            </a:r>
          </a:p>
          <a:p>
            <a:endParaRPr lang="en-US" dirty="0"/>
          </a:p>
        </p:txBody>
      </p:sp>
      <p:sp>
        <p:nvSpPr>
          <p:cNvPr id="4" name="Slide Number Placeholder 3"/>
          <p:cNvSpPr>
            <a:spLocks noGrp="1"/>
          </p:cNvSpPr>
          <p:nvPr>
            <p:ph type="sldNum" sz="quarter" idx="12"/>
          </p:nvPr>
        </p:nvSpPr>
        <p:spPr/>
        <p:txBody>
          <a:bodyPr/>
          <a:lstStyle/>
          <a:p>
            <a:fld id="{11427F7D-D5E8-4209-9DC4-92FC000E467D}"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What </a:t>
            </a:r>
            <a:r>
              <a:rPr lang="en-US" dirty="0" smtClean="0"/>
              <a:t>i</a:t>
            </a:r>
            <a:r>
              <a:rPr lang="en-US" dirty="0" smtClean="0"/>
              <a:t>s </a:t>
            </a:r>
            <a:r>
              <a:rPr lang="en-US" dirty="0" smtClean="0"/>
              <a:t>Integration Testing?</a:t>
            </a:r>
          </a:p>
          <a:p>
            <a:r>
              <a:rPr lang="en-US" dirty="0" smtClean="0"/>
              <a:t>Terminology</a:t>
            </a:r>
          </a:p>
          <a:p>
            <a:r>
              <a:rPr lang="en-US" dirty="0" smtClean="0"/>
              <a:t>Different Types of Integration Testing:</a:t>
            </a:r>
          </a:p>
          <a:p>
            <a:pPr lvl="1"/>
            <a:r>
              <a:rPr lang="en-US" dirty="0" smtClean="0"/>
              <a:t>Big Bang Testing</a:t>
            </a:r>
          </a:p>
          <a:p>
            <a:pPr lvl="1"/>
            <a:r>
              <a:rPr lang="en-US" dirty="0" smtClean="0"/>
              <a:t>Top-down Testing</a:t>
            </a:r>
          </a:p>
          <a:p>
            <a:pPr lvl="1"/>
            <a:r>
              <a:rPr lang="en-US" dirty="0" smtClean="0"/>
              <a:t>Bottom-up Testing</a:t>
            </a:r>
          </a:p>
          <a:p>
            <a:pPr lvl="1"/>
            <a:r>
              <a:rPr lang="en-US" dirty="0" smtClean="0"/>
              <a:t>Performance vs. Load vs. Stress Testing</a:t>
            </a:r>
          </a:p>
          <a:p>
            <a:pPr lvl="1"/>
            <a:r>
              <a:rPr lang="en-US" dirty="0" smtClean="0"/>
              <a:t>Sandwich </a:t>
            </a:r>
            <a:r>
              <a:rPr lang="en-US" dirty="0" smtClean="0"/>
              <a:t>Testing</a:t>
            </a:r>
            <a:endParaRPr lang="en-US" dirty="0" smtClean="0"/>
          </a:p>
        </p:txBody>
      </p:sp>
      <p:sp>
        <p:nvSpPr>
          <p:cNvPr id="4" name="Slide Number Placeholder 3"/>
          <p:cNvSpPr>
            <a:spLocks noGrp="1"/>
          </p:cNvSpPr>
          <p:nvPr>
            <p:ph type="sldNum" sz="quarter" idx="12"/>
          </p:nvPr>
        </p:nvSpPr>
        <p:spPr/>
        <p:txBody>
          <a:bodyPr/>
          <a:lstStyle/>
          <a:p>
            <a:fld id="{11427F7D-D5E8-4209-9DC4-92FC000E467D}"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Top-down And Bottom-up Testing: Conclusion</a:t>
            </a:r>
            <a:endParaRPr lang="en-US" dirty="0"/>
          </a:p>
        </p:txBody>
      </p:sp>
      <p:sp>
        <p:nvSpPr>
          <p:cNvPr id="3" name="Content Placeholder 2"/>
          <p:cNvSpPr>
            <a:spLocks noGrp="1"/>
          </p:cNvSpPr>
          <p:nvPr>
            <p:ph sz="half" idx="1"/>
          </p:nvPr>
        </p:nvSpPr>
        <p:spPr/>
        <p:txBody>
          <a:bodyPr/>
          <a:lstStyle/>
          <a:p>
            <a:r>
              <a:rPr lang="en-US" dirty="0" smtClean="0"/>
              <a:t>You’ll probably use a combination of these two techniques.</a:t>
            </a:r>
          </a:p>
          <a:p>
            <a:endParaRPr lang="en-US" dirty="0"/>
          </a:p>
          <a:p>
            <a:r>
              <a:rPr lang="en-US" dirty="0" smtClean="0"/>
              <a:t>It’s called Sandwich testing strategy.</a:t>
            </a:r>
            <a:endParaRPr lang="en-US" dirty="0"/>
          </a:p>
        </p:txBody>
      </p:sp>
      <p:pic>
        <p:nvPicPr>
          <p:cNvPr id="7" name="Content Placeholder 6" descr="italian_sandwich.jpg"/>
          <p:cNvPicPr>
            <a:picLocks noGrp="1" noChangeAspect="1"/>
          </p:cNvPicPr>
          <p:nvPr>
            <p:ph sz="half" idx="2"/>
          </p:nvPr>
        </p:nvPicPr>
        <p:blipFill>
          <a:blip r:embed="rId2"/>
          <a:stretch>
            <a:fillRect/>
          </a:stretch>
        </p:blipFill>
        <p:spPr>
          <a:xfrm>
            <a:off x="5715008" y="1857364"/>
            <a:ext cx="2826801" cy="2431049"/>
          </a:xfrm>
        </p:spPr>
      </p:pic>
      <p:sp>
        <p:nvSpPr>
          <p:cNvPr id="5" name="Slide Number Placeholder 4"/>
          <p:cNvSpPr>
            <a:spLocks noGrp="1"/>
          </p:cNvSpPr>
          <p:nvPr>
            <p:ph type="sldNum" sz="quarter" idx="12"/>
          </p:nvPr>
        </p:nvSpPr>
        <p:spPr/>
        <p:txBody>
          <a:bodyPr/>
          <a:lstStyle/>
          <a:p>
            <a:fld id="{11427F7D-D5E8-4209-9DC4-92FC000E467D}"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Sandwich Testing Strategy</a:t>
            </a:r>
            <a:endParaRPr lang="en-US" dirty="0"/>
          </a:p>
        </p:txBody>
      </p:sp>
      <p:sp>
        <p:nvSpPr>
          <p:cNvPr id="6" name="Content Placeholder 5"/>
          <p:cNvSpPr>
            <a:spLocks noGrp="1"/>
          </p:cNvSpPr>
          <p:nvPr>
            <p:ph idx="1"/>
          </p:nvPr>
        </p:nvSpPr>
        <p:spPr/>
        <p:txBody>
          <a:bodyPr>
            <a:normAutofit/>
          </a:bodyPr>
          <a:lstStyle/>
          <a:p>
            <a:pPr marL="285750" indent="-285750"/>
            <a:r>
              <a:rPr lang="en-US" sz="2400" dirty="0" smtClean="0"/>
              <a:t>Combines top-down strategy with bottom-up strategy</a:t>
            </a:r>
          </a:p>
          <a:p>
            <a:pPr marL="285750" indent="-285750"/>
            <a:r>
              <a:rPr lang="en-US" sz="2400" i="1" dirty="0" smtClean="0"/>
              <a:t>The system is view as having three layers</a:t>
            </a:r>
            <a:endParaRPr lang="en-US" sz="2400" dirty="0" smtClean="0"/>
          </a:p>
          <a:p>
            <a:pPr marL="685800" lvl="1" indent="-228600"/>
            <a:r>
              <a:rPr lang="en-US" sz="2400" dirty="0" smtClean="0"/>
              <a:t>A target layer in the middle</a:t>
            </a:r>
          </a:p>
          <a:p>
            <a:pPr marL="685800" lvl="1" indent="-228600"/>
            <a:r>
              <a:rPr lang="en-US" sz="2400" dirty="0" smtClean="0"/>
              <a:t>A layer above the target</a:t>
            </a:r>
          </a:p>
          <a:p>
            <a:pPr marL="685800" lvl="1" indent="-228600"/>
            <a:r>
              <a:rPr lang="en-US" sz="2400" dirty="0" smtClean="0"/>
              <a:t>A layer below the target</a:t>
            </a:r>
          </a:p>
          <a:p>
            <a:pPr marL="685800" lvl="1" indent="-228600"/>
            <a:r>
              <a:rPr lang="en-US" sz="2400" dirty="0" smtClean="0"/>
              <a:t>Testing converges at the target layer</a:t>
            </a:r>
          </a:p>
          <a:p>
            <a:pPr marL="285750" indent="-285750"/>
            <a:r>
              <a:rPr lang="en-US" sz="2400" dirty="0" smtClean="0"/>
              <a:t>How do you select the target layer if there are more than 3 layers?</a:t>
            </a:r>
          </a:p>
          <a:p>
            <a:pPr marL="685800" lvl="1" indent="-228600"/>
            <a:r>
              <a:rPr lang="en-US" sz="2400" dirty="0" smtClean="0"/>
              <a:t>Heuristic: Try to minimize the number of stubs and drivers</a:t>
            </a:r>
          </a:p>
          <a:p>
            <a:endParaRPr lang="en-US" dirty="0"/>
          </a:p>
        </p:txBody>
      </p:sp>
      <p:sp>
        <p:nvSpPr>
          <p:cNvPr id="4" name="Slide Number Placeholder 3"/>
          <p:cNvSpPr>
            <a:spLocks noGrp="1"/>
          </p:cNvSpPr>
          <p:nvPr>
            <p:ph type="sldNum" sz="quarter" idx="12"/>
          </p:nvPr>
        </p:nvSpPr>
        <p:spPr/>
        <p:txBody>
          <a:bodyPr/>
          <a:lstStyle/>
          <a:p>
            <a:fld id="{11427F7D-D5E8-4209-9DC4-92FC000E467D}"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Graphical Representation of Sandwich Testing Strategy</a:t>
            </a:r>
            <a:endParaRPr lang="en-US" dirty="0"/>
          </a:p>
        </p:txBody>
      </p:sp>
      <p:sp>
        <p:nvSpPr>
          <p:cNvPr id="3" name="Content Placeholder 2"/>
          <p:cNvSpPr>
            <a:spLocks noGrp="1"/>
          </p:cNvSpPr>
          <p:nvPr>
            <p:ph idx="1"/>
          </p:nvPr>
        </p:nvSpPr>
        <p:spPr/>
        <p:txBody>
          <a:bodyPr/>
          <a:lstStyle/>
          <a:p>
            <a:endParaRPr lang="en-US" dirty="0"/>
          </a:p>
        </p:txBody>
      </p:sp>
      <p:sp>
        <p:nvSpPr>
          <p:cNvPr id="4" name="Oval 27"/>
          <p:cNvSpPr>
            <a:spLocks noChangeArrowheads="1"/>
          </p:cNvSpPr>
          <p:nvPr/>
        </p:nvSpPr>
        <p:spPr bwMode="auto">
          <a:xfrm>
            <a:off x="2003425" y="1976438"/>
            <a:ext cx="806450" cy="558800"/>
          </a:xfrm>
          <a:prstGeom prst="ellipse">
            <a:avLst/>
          </a:prstGeom>
          <a:solidFill>
            <a:schemeClr val="accent1"/>
          </a:solidFill>
          <a:ln w="12700">
            <a:solidFill>
              <a:schemeClr val="tx1"/>
            </a:solidFill>
            <a:round/>
            <a:headEnd/>
            <a:tailEnd/>
          </a:ln>
          <a:effectLst/>
        </p:spPr>
        <p:txBody>
          <a:bodyPr wrap="none" lIns="90487" tIns="44450" rIns="90487" bIns="44450" anchor="ctr"/>
          <a:lstStyle/>
          <a:p>
            <a:pPr algn="ctr" eaLnBrk="0" hangingPunct="0"/>
            <a:r>
              <a:rPr lang="en-US" sz="1800" b="1">
                <a:solidFill>
                  <a:schemeClr val="bg1"/>
                </a:solidFill>
                <a:latin typeface="Times" pitchFamily="18" charset="0"/>
              </a:rPr>
              <a:t>Test E</a:t>
            </a:r>
          </a:p>
        </p:txBody>
      </p:sp>
      <p:sp>
        <p:nvSpPr>
          <p:cNvPr id="5" name="Oval 29"/>
          <p:cNvSpPr>
            <a:spLocks noChangeArrowheads="1"/>
          </p:cNvSpPr>
          <p:nvPr/>
        </p:nvSpPr>
        <p:spPr bwMode="auto">
          <a:xfrm>
            <a:off x="4098925" y="4224338"/>
            <a:ext cx="1377950" cy="615950"/>
          </a:xfrm>
          <a:prstGeom prst="ellipse">
            <a:avLst/>
          </a:prstGeom>
          <a:noFill/>
          <a:ln w="12700">
            <a:solidFill>
              <a:schemeClr val="tx1"/>
            </a:solidFill>
            <a:round/>
            <a:headEnd/>
            <a:tailEnd/>
          </a:ln>
          <a:effectLst/>
        </p:spPr>
        <p:txBody>
          <a:bodyPr wrap="none" lIns="90487" tIns="44450" rIns="90487" bIns="44450" anchor="ctr"/>
          <a:lstStyle/>
          <a:p>
            <a:pPr algn="ctr" eaLnBrk="0" hangingPunct="0"/>
            <a:r>
              <a:rPr lang="en-US" sz="1800" b="1">
                <a:latin typeface="Times" pitchFamily="18" charset="0"/>
              </a:rPr>
              <a:t>Test D,G,H</a:t>
            </a:r>
          </a:p>
        </p:txBody>
      </p:sp>
      <p:sp>
        <p:nvSpPr>
          <p:cNvPr id="6" name="Line 30"/>
          <p:cNvSpPr>
            <a:spLocks noChangeShapeType="1"/>
          </p:cNvSpPr>
          <p:nvPr/>
        </p:nvSpPr>
        <p:spPr bwMode="auto">
          <a:xfrm flipV="1">
            <a:off x="2871788" y="4618038"/>
            <a:ext cx="1271587" cy="354012"/>
          </a:xfrm>
          <a:prstGeom prst="line">
            <a:avLst/>
          </a:prstGeom>
          <a:noFill/>
          <a:ln w="12700">
            <a:solidFill>
              <a:schemeClr val="tx1"/>
            </a:solidFill>
            <a:round/>
            <a:headEnd/>
            <a:tailEnd type="triangle" w="med" len="med"/>
          </a:ln>
          <a:effectLst/>
        </p:spPr>
        <p:txBody>
          <a:bodyPr wrap="none" anchor="ctr"/>
          <a:lstStyle/>
          <a:p>
            <a:endParaRPr lang="en-US"/>
          </a:p>
        </p:txBody>
      </p:sp>
      <p:sp>
        <p:nvSpPr>
          <p:cNvPr id="7" name="Line 32"/>
          <p:cNvSpPr>
            <a:spLocks noChangeShapeType="1"/>
          </p:cNvSpPr>
          <p:nvPr/>
        </p:nvSpPr>
        <p:spPr bwMode="auto">
          <a:xfrm>
            <a:off x="2822575" y="2319338"/>
            <a:ext cx="1354138" cy="630237"/>
          </a:xfrm>
          <a:prstGeom prst="line">
            <a:avLst/>
          </a:prstGeom>
          <a:noFill/>
          <a:ln w="12700">
            <a:solidFill>
              <a:schemeClr val="tx1"/>
            </a:solidFill>
            <a:round/>
            <a:headEnd/>
            <a:tailEnd type="triangle" w="med" len="med"/>
          </a:ln>
          <a:effectLst/>
        </p:spPr>
        <p:txBody>
          <a:bodyPr wrap="none" anchor="ctr"/>
          <a:lstStyle/>
          <a:p>
            <a:endParaRPr lang="en-US"/>
          </a:p>
        </p:txBody>
      </p:sp>
      <p:sp>
        <p:nvSpPr>
          <p:cNvPr id="8" name="Line 33"/>
          <p:cNvSpPr>
            <a:spLocks noChangeShapeType="1"/>
          </p:cNvSpPr>
          <p:nvPr/>
        </p:nvSpPr>
        <p:spPr bwMode="auto">
          <a:xfrm flipV="1">
            <a:off x="2860675" y="3209925"/>
            <a:ext cx="1214438" cy="284163"/>
          </a:xfrm>
          <a:prstGeom prst="line">
            <a:avLst/>
          </a:prstGeom>
          <a:noFill/>
          <a:ln w="12700">
            <a:solidFill>
              <a:schemeClr val="tx1"/>
            </a:solidFill>
            <a:round/>
            <a:headEnd/>
            <a:tailEnd type="triangle" w="med" len="med"/>
          </a:ln>
          <a:effectLst/>
        </p:spPr>
        <p:txBody>
          <a:bodyPr wrap="none" anchor="ctr"/>
          <a:lstStyle/>
          <a:p>
            <a:endParaRPr lang="en-US"/>
          </a:p>
        </p:txBody>
      </p:sp>
      <p:sp>
        <p:nvSpPr>
          <p:cNvPr id="9" name="Oval 34"/>
          <p:cNvSpPr>
            <a:spLocks noChangeArrowheads="1"/>
          </p:cNvSpPr>
          <p:nvPr/>
        </p:nvSpPr>
        <p:spPr bwMode="auto">
          <a:xfrm>
            <a:off x="4135438" y="2828925"/>
            <a:ext cx="1377950" cy="615950"/>
          </a:xfrm>
          <a:prstGeom prst="ellipse">
            <a:avLst/>
          </a:prstGeom>
          <a:noFill/>
          <a:ln w="12700">
            <a:solidFill>
              <a:schemeClr val="tx1"/>
            </a:solidFill>
            <a:round/>
            <a:headEnd/>
            <a:tailEnd/>
          </a:ln>
          <a:effectLst/>
        </p:spPr>
        <p:txBody>
          <a:bodyPr wrap="none" lIns="90487" tIns="44450" rIns="90487" bIns="44450" anchor="ctr"/>
          <a:lstStyle/>
          <a:p>
            <a:pPr algn="ctr" eaLnBrk="0" hangingPunct="0"/>
            <a:r>
              <a:rPr lang="en-US" sz="1800" b="1">
                <a:latin typeface="Times" pitchFamily="18" charset="0"/>
              </a:rPr>
              <a:t>Test B, E, F</a:t>
            </a:r>
          </a:p>
        </p:txBody>
      </p:sp>
      <p:sp>
        <p:nvSpPr>
          <p:cNvPr id="10" name="Oval 35"/>
          <p:cNvSpPr>
            <a:spLocks noChangeArrowheads="1"/>
          </p:cNvSpPr>
          <p:nvPr/>
        </p:nvSpPr>
        <p:spPr bwMode="auto">
          <a:xfrm>
            <a:off x="7051675" y="3538538"/>
            <a:ext cx="1358900" cy="1416050"/>
          </a:xfrm>
          <a:prstGeom prst="ellipse">
            <a:avLst/>
          </a:prstGeom>
          <a:noFill/>
          <a:ln w="12700">
            <a:solidFill>
              <a:schemeClr val="tx1"/>
            </a:solidFill>
            <a:round/>
            <a:headEnd/>
            <a:tailEnd/>
          </a:ln>
          <a:effectLst/>
        </p:spPr>
        <p:txBody>
          <a:bodyPr wrap="none" lIns="90487" tIns="44450" rIns="90487" bIns="44450" anchor="ctr"/>
          <a:lstStyle/>
          <a:p>
            <a:pPr algn="ctr" eaLnBrk="0" hangingPunct="0"/>
            <a:r>
              <a:rPr lang="en-US" sz="1800" b="1" dirty="0">
                <a:latin typeface="Times" pitchFamily="18" charset="0"/>
              </a:rPr>
              <a:t>Test </a:t>
            </a:r>
          </a:p>
          <a:p>
            <a:pPr algn="ctr" eaLnBrk="0" hangingPunct="0"/>
            <a:r>
              <a:rPr lang="en-US" sz="1800" b="1" dirty="0">
                <a:latin typeface="Times" pitchFamily="18" charset="0"/>
              </a:rPr>
              <a:t>A, B, C, D,</a:t>
            </a:r>
          </a:p>
          <a:p>
            <a:pPr algn="ctr" eaLnBrk="0" hangingPunct="0"/>
            <a:r>
              <a:rPr lang="en-US" sz="1800" b="1" dirty="0">
                <a:latin typeface="Times" pitchFamily="18" charset="0"/>
              </a:rPr>
              <a:t>E, F, G, H</a:t>
            </a:r>
          </a:p>
        </p:txBody>
      </p:sp>
      <p:sp>
        <p:nvSpPr>
          <p:cNvPr id="11" name="Line 36"/>
          <p:cNvSpPr>
            <a:spLocks noChangeShapeType="1"/>
          </p:cNvSpPr>
          <p:nvPr/>
        </p:nvSpPr>
        <p:spPr bwMode="auto">
          <a:xfrm>
            <a:off x="5459413" y="3249613"/>
            <a:ext cx="1579562" cy="771525"/>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 name="Line 37"/>
          <p:cNvSpPr>
            <a:spLocks noChangeShapeType="1"/>
          </p:cNvSpPr>
          <p:nvPr/>
        </p:nvSpPr>
        <p:spPr bwMode="auto">
          <a:xfrm flipV="1">
            <a:off x="2895600" y="5699125"/>
            <a:ext cx="1854200" cy="3810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3" name="Line 38"/>
          <p:cNvSpPr>
            <a:spLocks noChangeShapeType="1"/>
          </p:cNvSpPr>
          <p:nvPr/>
        </p:nvSpPr>
        <p:spPr bwMode="auto">
          <a:xfrm flipV="1">
            <a:off x="5470525" y="4427538"/>
            <a:ext cx="1530350" cy="1143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4" name="Oval 40"/>
          <p:cNvSpPr>
            <a:spLocks noChangeArrowheads="1"/>
          </p:cNvSpPr>
          <p:nvPr/>
        </p:nvSpPr>
        <p:spPr bwMode="auto">
          <a:xfrm>
            <a:off x="2022475" y="3195638"/>
            <a:ext cx="806450" cy="558800"/>
          </a:xfrm>
          <a:prstGeom prst="ellipse">
            <a:avLst/>
          </a:prstGeom>
          <a:solidFill>
            <a:schemeClr val="accent1"/>
          </a:solidFill>
          <a:ln w="12700">
            <a:solidFill>
              <a:schemeClr val="tx1"/>
            </a:solidFill>
            <a:round/>
            <a:headEnd/>
            <a:tailEnd/>
          </a:ln>
          <a:effectLst/>
        </p:spPr>
        <p:txBody>
          <a:bodyPr wrap="none" lIns="90487" tIns="44450" rIns="90487" bIns="44450" anchor="ctr"/>
          <a:lstStyle/>
          <a:p>
            <a:pPr algn="ctr" eaLnBrk="0" hangingPunct="0"/>
            <a:r>
              <a:rPr lang="en-US" sz="1800" b="1" dirty="0">
                <a:solidFill>
                  <a:schemeClr val="bg1"/>
                </a:solidFill>
                <a:latin typeface="Times" pitchFamily="18" charset="0"/>
              </a:rPr>
              <a:t>Test F</a:t>
            </a:r>
          </a:p>
        </p:txBody>
      </p:sp>
      <p:sp>
        <p:nvSpPr>
          <p:cNvPr id="15" name="Oval 43"/>
          <p:cNvSpPr>
            <a:spLocks noChangeArrowheads="1"/>
          </p:cNvSpPr>
          <p:nvPr/>
        </p:nvSpPr>
        <p:spPr bwMode="auto">
          <a:xfrm>
            <a:off x="2060575" y="4714875"/>
            <a:ext cx="806450" cy="558800"/>
          </a:xfrm>
          <a:prstGeom prst="ellipse">
            <a:avLst/>
          </a:prstGeom>
          <a:solidFill>
            <a:schemeClr val="accent1"/>
          </a:solidFill>
          <a:ln w="12700">
            <a:solidFill>
              <a:schemeClr val="tx1"/>
            </a:solidFill>
            <a:round/>
            <a:headEnd/>
            <a:tailEnd/>
          </a:ln>
          <a:effectLst/>
        </p:spPr>
        <p:txBody>
          <a:bodyPr wrap="none" lIns="90487" tIns="44450" rIns="90487" bIns="44450" anchor="ctr"/>
          <a:lstStyle/>
          <a:p>
            <a:pPr algn="ctr" eaLnBrk="0" hangingPunct="0"/>
            <a:r>
              <a:rPr lang="en-US" sz="1800" b="1">
                <a:solidFill>
                  <a:schemeClr val="bg1"/>
                </a:solidFill>
                <a:latin typeface="Times" pitchFamily="18" charset="0"/>
              </a:rPr>
              <a:t>Test H</a:t>
            </a:r>
          </a:p>
        </p:txBody>
      </p:sp>
      <p:sp>
        <p:nvSpPr>
          <p:cNvPr id="16" name="Oval 46"/>
          <p:cNvSpPr>
            <a:spLocks noChangeArrowheads="1"/>
          </p:cNvSpPr>
          <p:nvPr/>
        </p:nvSpPr>
        <p:spPr bwMode="auto">
          <a:xfrm>
            <a:off x="2079625" y="5862638"/>
            <a:ext cx="806450" cy="558800"/>
          </a:xfrm>
          <a:prstGeom prst="ellipse">
            <a:avLst/>
          </a:prstGeom>
          <a:solidFill>
            <a:schemeClr val="accent1"/>
          </a:solidFill>
          <a:ln w="12700">
            <a:solidFill>
              <a:schemeClr val="tx1"/>
            </a:solidFill>
            <a:round/>
            <a:headEnd/>
            <a:tailEnd/>
          </a:ln>
          <a:effectLst/>
        </p:spPr>
        <p:txBody>
          <a:bodyPr wrap="none" lIns="90487" tIns="44450" rIns="90487" bIns="44450" anchor="ctr"/>
          <a:lstStyle/>
          <a:p>
            <a:pPr algn="ctr" eaLnBrk="0" hangingPunct="0"/>
            <a:r>
              <a:rPr lang="en-US" sz="1800" b="1">
                <a:solidFill>
                  <a:schemeClr val="bg1"/>
                </a:solidFill>
                <a:latin typeface="Times" pitchFamily="18" charset="0"/>
              </a:rPr>
              <a:t>Test A</a:t>
            </a:r>
          </a:p>
        </p:txBody>
      </p:sp>
      <p:sp>
        <p:nvSpPr>
          <p:cNvPr id="17" name="Line 47"/>
          <p:cNvSpPr>
            <a:spLocks noChangeShapeType="1"/>
          </p:cNvSpPr>
          <p:nvPr/>
        </p:nvSpPr>
        <p:spPr bwMode="auto">
          <a:xfrm>
            <a:off x="1641475" y="5551488"/>
            <a:ext cx="1701800" cy="0"/>
          </a:xfrm>
          <a:prstGeom prst="line">
            <a:avLst/>
          </a:prstGeom>
          <a:noFill/>
          <a:ln w="12700">
            <a:solidFill>
              <a:schemeClr val="tx1"/>
            </a:solidFill>
            <a:round/>
            <a:headEnd/>
            <a:tailEnd/>
          </a:ln>
          <a:effectLst/>
        </p:spPr>
        <p:txBody>
          <a:bodyPr wrap="none" anchor="ctr"/>
          <a:lstStyle/>
          <a:p>
            <a:endParaRPr lang="en-US"/>
          </a:p>
        </p:txBody>
      </p:sp>
      <p:sp>
        <p:nvSpPr>
          <p:cNvPr id="18" name="Rectangle 49"/>
          <p:cNvSpPr>
            <a:spLocks noChangeArrowheads="1"/>
          </p:cNvSpPr>
          <p:nvPr/>
        </p:nvSpPr>
        <p:spPr bwMode="auto">
          <a:xfrm>
            <a:off x="334963" y="3043238"/>
            <a:ext cx="904875" cy="912812"/>
          </a:xfrm>
          <a:prstGeom prst="rect">
            <a:avLst/>
          </a:prstGeom>
          <a:noFill/>
          <a:ln w="12700">
            <a:noFill/>
            <a:miter lim="800000"/>
            <a:headEnd/>
            <a:tailEnd/>
          </a:ln>
          <a:effectLst/>
        </p:spPr>
        <p:txBody>
          <a:bodyPr wrap="none" lIns="90487" tIns="44450" rIns="90487" bIns="44450">
            <a:spAutoFit/>
          </a:bodyPr>
          <a:lstStyle/>
          <a:p>
            <a:pPr algn="ctr" eaLnBrk="0" hangingPunct="0"/>
            <a:r>
              <a:rPr lang="en-US" sz="1800" b="1">
                <a:latin typeface="Times" pitchFamily="18" charset="0"/>
              </a:rPr>
              <a:t>Bottom</a:t>
            </a:r>
          </a:p>
          <a:p>
            <a:pPr algn="ctr" eaLnBrk="0" hangingPunct="0"/>
            <a:r>
              <a:rPr lang="en-US" sz="1800" b="1">
                <a:latin typeface="Times" pitchFamily="18" charset="0"/>
              </a:rPr>
              <a:t>Level</a:t>
            </a:r>
          </a:p>
          <a:p>
            <a:pPr algn="ctr" eaLnBrk="0" hangingPunct="0"/>
            <a:r>
              <a:rPr lang="en-US" sz="1800" b="1">
                <a:latin typeface="Times" pitchFamily="18" charset="0"/>
              </a:rPr>
              <a:t>Tests</a:t>
            </a:r>
          </a:p>
        </p:txBody>
      </p:sp>
      <p:sp>
        <p:nvSpPr>
          <p:cNvPr id="19" name="Line 50"/>
          <p:cNvSpPr>
            <a:spLocks noChangeShapeType="1"/>
          </p:cNvSpPr>
          <p:nvPr/>
        </p:nvSpPr>
        <p:spPr bwMode="auto">
          <a:xfrm flipV="1">
            <a:off x="1090613" y="2516188"/>
            <a:ext cx="815975" cy="574675"/>
          </a:xfrm>
          <a:prstGeom prst="line">
            <a:avLst/>
          </a:prstGeom>
          <a:noFill/>
          <a:ln w="12700">
            <a:solidFill>
              <a:schemeClr val="tx1"/>
            </a:solidFill>
            <a:round/>
            <a:headEnd/>
            <a:tailEnd type="triangle" w="med" len="med"/>
          </a:ln>
          <a:effectLst/>
        </p:spPr>
        <p:txBody>
          <a:bodyPr wrap="none" anchor="ctr"/>
          <a:lstStyle/>
          <a:p>
            <a:endParaRPr lang="en-US"/>
          </a:p>
        </p:txBody>
      </p:sp>
      <p:sp>
        <p:nvSpPr>
          <p:cNvPr id="20" name="Line 51"/>
          <p:cNvSpPr>
            <a:spLocks noChangeShapeType="1"/>
          </p:cNvSpPr>
          <p:nvPr/>
        </p:nvSpPr>
        <p:spPr bwMode="auto">
          <a:xfrm>
            <a:off x="1141413" y="3470275"/>
            <a:ext cx="681037" cy="38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1" name="Line 52"/>
          <p:cNvSpPr>
            <a:spLocks noChangeShapeType="1"/>
          </p:cNvSpPr>
          <p:nvPr/>
        </p:nvSpPr>
        <p:spPr bwMode="auto">
          <a:xfrm>
            <a:off x="1123950" y="3690938"/>
            <a:ext cx="815975" cy="1020762"/>
          </a:xfrm>
          <a:prstGeom prst="line">
            <a:avLst/>
          </a:prstGeom>
          <a:noFill/>
          <a:ln w="12700">
            <a:solidFill>
              <a:schemeClr val="tx1"/>
            </a:solidFill>
            <a:round/>
            <a:headEnd/>
            <a:tailEnd type="triangle" w="med" len="med"/>
          </a:ln>
          <a:effectLst/>
        </p:spPr>
        <p:txBody>
          <a:bodyPr wrap="none" anchor="ctr"/>
          <a:lstStyle/>
          <a:p>
            <a:endParaRPr lang="en-US"/>
          </a:p>
        </p:txBody>
      </p:sp>
      <p:sp>
        <p:nvSpPr>
          <p:cNvPr id="22" name="Rectangle 54"/>
          <p:cNvSpPr>
            <a:spLocks noChangeArrowheads="1"/>
          </p:cNvSpPr>
          <p:nvPr/>
        </p:nvSpPr>
        <p:spPr bwMode="auto">
          <a:xfrm>
            <a:off x="515938" y="5903913"/>
            <a:ext cx="714375" cy="912812"/>
          </a:xfrm>
          <a:prstGeom prst="rect">
            <a:avLst/>
          </a:prstGeom>
          <a:noFill/>
          <a:ln w="12700">
            <a:noFill/>
            <a:miter lim="800000"/>
            <a:headEnd/>
            <a:tailEnd/>
          </a:ln>
          <a:effectLst/>
        </p:spPr>
        <p:txBody>
          <a:bodyPr wrap="none" lIns="90487" tIns="44450" rIns="90487" bIns="44450">
            <a:spAutoFit/>
          </a:bodyPr>
          <a:lstStyle/>
          <a:p>
            <a:pPr algn="ctr" eaLnBrk="0" hangingPunct="0"/>
            <a:r>
              <a:rPr lang="en-US" sz="1800" b="1">
                <a:latin typeface="Times" pitchFamily="18" charset="0"/>
              </a:rPr>
              <a:t>Top</a:t>
            </a:r>
          </a:p>
          <a:p>
            <a:pPr algn="ctr" eaLnBrk="0" hangingPunct="0"/>
            <a:r>
              <a:rPr lang="en-US" sz="1800" b="1">
                <a:latin typeface="Times" pitchFamily="18" charset="0"/>
              </a:rPr>
              <a:t>Level</a:t>
            </a:r>
          </a:p>
          <a:p>
            <a:pPr algn="ctr" eaLnBrk="0" hangingPunct="0"/>
            <a:r>
              <a:rPr lang="en-US" sz="1800" b="1">
                <a:latin typeface="Times" pitchFamily="18" charset="0"/>
              </a:rPr>
              <a:t>Tests</a:t>
            </a:r>
          </a:p>
        </p:txBody>
      </p:sp>
      <p:sp>
        <p:nvSpPr>
          <p:cNvPr id="23" name="Line 55"/>
          <p:cNvSpPr>
            <a:spLocks noChangeShapeType="1"/>
          </p:cNvSpPr>
          <p:nvPr/>
        </p:nvSpPr>
        <p:spPr bwMode="auto">
          <a:xfrm flipV="1">
            <a:off x="1309688" y="6105525"/>
            <a:ext cx="631825" cy="236538"/>
          </a:xfrm>
          <a:prstGeom prst="line">
            <a:avLst/>
          </a:prstGeom>
          <a:noFill/>
          <a:ln w="12700">
            <a:solidFill>
              <a:schemeClr val="tx1"/>
            </a:solidFill>
            <a:round/>
            <a:headEnd/>
            <a:tailEnd type="triangle" w="med" len="med"/>
          </a:ln>
          <a:effectLst/>
        </p:spPr>
        <p:txBody>
          <a:bodyPr wrap="none" anchor="ctr"/>
          <a:lstStyle/>
          <a:p>
            <a:endParaRPr lang="en-US"/>
          </a:p>
        </p:txBody>
      </p:sp>
      <p:sp>
        <p:nvSpPr>
          <p:cNvPr id="24" name="Oval 56"/>
          <p:cNvSpPr>
            <a:spLocks noChangeArrowheads="1"/>
          </p:cNvSpPr>
          <p:nvPr/>
        </p:nvSpPr>
        <p:spPr bwMode="auto">
          <a:xfrm>
            <a:off x="4514850" y="5165725"/>
            <a:ext cx="1377950" cy="615950"/>
          </a:xfrm>
          <a:prstGeom prst="ellipse">
            <a:avLst/>
          </a:prstGeom>
          <a:noFill/>
          <a:ln w="12700">
            <a:solidFill>
              <a:schemeClr val="tx1"/>
            </a:solidFill>
            <a:round/>
            <a:headEnd/>
            <a:tailEnd/>
          </a:ln>
          <a:effectLst/>
        </p:spPr>
        <p:txBody>
          <a:bodyPr wrap="none" lIns="90487" tIns="44450" rIns="90487" bIns="44450" anchor="ctr"/>
          <a:lstStyle/>
          <a:p>
            <a:pPr algn="ctr" eaLnBrk="0" hangingPunct="0"/>
            <a:r>
              <a:rPr lang="en-US" sz="1800" b="1">
                <a:latin typeface="Times" pitchFamily="18" charset="0"/>
              </a:rPr>
              <a:t>Test A,B,C, D</a:t>
            </a:r>
          </a:p>
        </p:txBody>
      </p:sp>
      <p:sp>
        <p:nvSpPr>
          <p:cNvPr id="25" name="Line 57"/>
          <p:cNvSpPr>
            <a:spLocks noChangeShapeType="1"/>
          </p:cNvSpPr>
          <p:nvPr/>
        </p:nvSpPr>
        <p:spPr bwMode="auto">
          <a:xfrm flipV="1">
            <a:off x="5943600" y="4784725"/>
            <a:ext cx="1358900" cy="609600"/>
          </a:xfrm>
          <a:prstGeom prst="line">
            <a:avLst/>
          </a:prstGeom>
          <a:noFill/>
          <a:ln w="12700">
            <a:solidFill>
              <a:schemeClr val="tx1"/>
            </a:solidFill>
            <a:round/>
            <a:headEnd/>
            <a:tailEnd type="triangle" w="med" len="med"/>
          </a:ln>
          <a:effectLst/>
        </p:spPr>
        <p:txBody>
          <a:bodyPr wrap="none" anchor="ctr"/>
          <a:lstStyle/>
          <a:p>
            <a:endParaRPr lang="en-US"/>
          </a:p>
        </p:txBody>
      </p:sp>
      <p:grpSp>
        <p:nvGrpSpPr>
          <p:cNvPr id="26" name="Group 58"/>
          <p:cNvGrpSpPr>
            <a:grpSpLocks/>
          </p:cNvGrpSpPr>
          <p:nvPr/>
        </p:nvGrpSpPr>
        <p:grpSpPr bwMode="auto">
          <a:xfrm>
            <a:off x="5357818" y="1428736"/>
            <a:ext cx="3571868" cy="1500198"/>
            <a:chOff x="2912" y="692"/>
            <a:chExt cx="2700" cy="1139"/>
          </a:xfrm>
        </p:grpSpPr>
        <p:sp>
          <p:nvSpPr>
            <p:cNvPr id="27" name="AutoShape 59"/>
            <p:cNvSpPr>
              <a:spLocks noChangeArrowheads="1"/>
            </p:cNvSpPr>
            <p:nvPr/>
          </p:nvSpPr>
          <p:spPr bwMode="auto">
            <a:xfrm>
              <a:off x="3740" y="692"/>
              <a:ext cx="461" cy="253"/>
            </a:xfrm>
            <a:prstGeom prst="roundRect">
              <a:avLst>
                <a:gd name="adj" fmla="val 12495"/>
              </a:avLst>
            </a:prstGeom>
            <a:noFill/>
            <a:ln w="12700">
              <a:solidFill>
                <a:schemeClr val="tx1"/>
              </a:solidFill>
              <a:round/>
              <a:headEnd/>
              <a:tailEnd/>
            </a:ln>
            <a:effectLst/>
          </p:spPr>
          <p:txBody>
            <a:bodyPr wrap="none" lIns="90487" tIns="44450" rIns="90487" bIns="44450" anchor="ctr"/>
            <a:lstStyle/>
            <a:p>
              <a:pPr algn="ctr" eaLnBrk="0" hangingPunct="0"/>
              <a:r>
                <a:rPr lang="en-US" sz="1200" b="1">
                  <a:latin typeface="Times" pitchFamily="18" charset="0"/>
                </a:rPr>
                <a:t>A</a:t>
              </a:r>
            </a:p>
          </p:txBody>
        </p:sp>
        <p:sp>
          <p:nvSpPr>
            <p:cNvPr id="28" name="AutoShape 60"/>
            <p:cNvSpPr>
              <a:spLocks noChangeArrowheads="1"/>
            </p:cNvSpPr>
            <p:nvPr/>
          </p:nvSpPr>
          <p:spPr bwMode="auto">
            <a:xfrm>
              <a:off x="3237" y="1139"/>
              <a:ext cx="460" cy="254"/>
            </a:xfrm>
            <a:prstGeom prst="roundRect">
              <a:avLst>
                <a:gd name="adj" fmla="val 12495"/>
              </a:avLst>
            </a:prstGeom>
            <a:noFill/>
            <a:ln w="12700">
              <a:solidFill>
                <a:schemeClr val="tx1"/>
              </a:solidFill>
              <a:round/>
              <a:headEnd/>
              <a:tailEnd/>
            </a:ln>
            <a:effectLst/>
          </p:spPr>
          <p:txBody>
            <a:bodyPr wrap="none" lIns="90487" tIns="44450" rIns="90487" bIns="44450" anchor="ctr"/>
            <a:lstStyle/>
            <a:p>
              <a:pPr algn="ctr" eaLnBrk="0" hangingPunct="0"/>
              <a:r>
                <a:rPr lang="en-US" sz="1200" b="1">
                  <a:latin typeface="Times" pitchFamily="18" charset="0"/>
                </a:rPr>
                <a:t>B</a:t>
              </a:r>
            </a:p>
          </p:txBody>
        </p:sp>
        <p:sp>
          <p:nvSpPr>
            <p:cNvPr id="29" name="AutoShape 61"/>
            <p:cNvSpPr>
              <a:spLocks noChangeArrowheads="1"/>
            </p:cNvSpPr>
            <p:nvPr/>
          </p:nvSpPr>
          <p:spPr bwMode="auto">
            <a:xfrm>
              <a:off x="3831" y="1135"/>
              <a:ext cx="461" cy="252"/>
            </a:xfrm>
            <a:prstGeom prst="roundRect">
              <a:avLst>
                <a:gd name="adj" fmla="val 12495"/>
              </a:avLst>
            </a:prstGeom>
            <a:noFill/>
            <a:ln w="12700">
              <a:solidFill>
                <a:schemeClr val="tx1"/>
              </a:solidFill>
              <a:round/>
              <a:headEnd/>
              <a:tailEnd/>
            </a:ln>
            <a:effectLst/>
          </p:spPr>
          <p:txBody>
            <a:bodyPr wrap="none" lIns="90487" tIns="44450" rIns="90487" bIns="44450" anchor="ctr"/>
            <a:lstStyle/>
            <a:p>
              <a:pPr algn="ctr" eaLnBrk="0" hangingPunct="0"/>
              <a:r>
                <a:rPr lang="en-US" sz="1200" b="1">
                  <a:latin typeface="Times" pitchFamily="18" charset="0"/>
                </a:rPr>
                <a:t>C</a:t>
              </a:r>
            </a:p>
          </p:txBody>
        </p:sp>
        <p:sp>
          <p:nvSpPr>
            <p:cNvPr id="30" name="AutoShape 62"/>
            <p:cNvSpPr>
              <a:spLocks noChangeArrowheads="1"/>
            </p:cNvSpPr>
            <p:nvPr/>
          </p:nvSpPr>
          <p:spPr bwMode="auto">
            <a:xfrm>
              <a:off x="4426" y="1130"/>
              <a:ext cx="459" cy="253"/>
            </a:xfrm>
            <a:prstGeom prst="roundRect">
              <a:avLst>
                <a:gd name="adj" fmla="val 12495"/>
              </a:avLst>
            </a:prstGeom>
            <a:noFill/>
            <a:ln w="12700">
              <a:solidFill>
                <a:schemeClr val="tx1"/>
              </a:solidFill>
              <a:round/>
              <a:headEnd/>
              <a:tailEnd/>
            </a:ln>
            <a:effectLst/>
          </p:spPr>
          <p:txBody>
            <a:bodyPr wrap="none" lIns="90487" tIns="44450" rIns="90487" bIns="44450" anchor="ctr"/>
            <a:lstStyle/>
            <a:p>
              <a:pPr algn="ctr" eaLnBrk="0" hangingPunct="0"/>
              <a:r>
                <a:rPr lang="en-US" sz="1200" b="1">
                  <a:latin typeface="Times" pitchFamily="18" charset="0"/>
                </a:rPr>
                <a:t>D</a:t>
              </a:r>
            </a:p>
          </p:txBody>
        </p:sp>
        <p:sp>
          <p:nvSpPr>
            <p:cNvPr id="31" name="AutoShape 63"/>
            <p:cNvSpPr>
              <a:spLocks noChangeArrowheads="1"/>
            </p:cNvSpPr>
            <p:nvPr/>
          </p:nvSpPr>
          <p:spPr bwMode="auto">
            <a:xfrm>
              <a:off x="4139" y="1562"/>
              <a:ext cx="459" cy="253"/>
            </a:xfrm>
            <a:prstGeom prst="roundRect">
              <a:avLst>
                <a:gd name="adj" fmla="val 12495"/>
              </a:avLst>
            </a:prstGeom>
            <a:noFill/>
            <a:ln w="12700">
              <a:solidFill>
                <a:schemeClr val="tx1"/>
              </a:solidFill>
              <a:round/>
              <a:headEnd/>
              <a:tailEnd/>
            </a:ln>
            <a:effectLst/>
          </p:spPr>
          <p:txBody>
            <a:bodyPr wrap="none" lIns="90487" tIns="44450" rIns="90487" bIns="44450" anchor="ctr"/>
            <a:lstStyle/>
            <a:p>
              <a:pPr algn="ctr" eaLnBrk="0" hangingPunct="0"/>
              <a:r>
                <a:rPr lang="en-US" sz="1200" b="1">
                  <a:latin typeface="Times" pitchFamily="18" charset="0"/>
                </a:rPr>
                <a:t>G</a:t>
              </a:r>
            </a:p>
          </p:txBody>
        </p:sp>
        <p:sp>
          <p:nvSpPr>
            <p:cNvPr id="32" name="AutoShape 64"/>
            <p:cNvSpPr>
              <a:spLocks noChangeArrowheads="1"/>
            </p:cNvSpPr>
            <p:nvPr/>
          </p:nvSpPr>
          <p:spPr bwMode="auto">
            <a:xfrm>
              <a:off x="3610" y="1567"/>
              <a:ext cx="459" cy="253"/>
            </a:xfrm>
            <a:prstGeom prst="roundRect">
              <a:avLst>
                <a:gd name="adj" fmla="val 12495"/>
              </a:avLst>
            </a:prstGeom>
            <a:noFill/>
            <a:ln w="12700">
              <a:solidFill>
                <a:schemeClr val="tx1"/>
              </a:solidFill>
              <a:round/>
              <a:headEnd/>
              <a:tailEnd/>
            </a:ln>
            <a:effectLst/>
          </p:spPr>
          <p:txBody>
            <a:bodyPr wrap="none" lIns="90487" tIns="44450" rIns="90487" bIns="44450" anchor="ctr"/>
            <a:lstStyle/>
            <a:p>
              <a:pPr algn="ctr" eaLnBrk="0" hangingPunct="0"/>
              <a:r>
                <a:rPr lang="en-US" sz="1200" b="1" dirty="0">
                  <a:latin typeface="Times" pitchFamily="18" charset="0"/>
                </a:rPr>
                <a:t>F</a:t>
              </a:r>
            </a:p>
          </p:txBody>
        </p:sp>
        <p:sp>
          <p:nvSpPr>
            <p:cNvPr id="33" name="AutoShape 65"/>
            <p:cNvSpPr>
              <a:spLocks noChangeArrowheads="1"/>
            </p:cNvSpPr>
            <p:nvPr/>
          </p:nvSpPr>
          <p:spPr bwMode="auto">
            <a:xfrm>
              <a:off x="3047" y="1576"/>
              <a:ext cx="459" cy="255"/>
            </a:xfrm>
            <a:prstGeom prst="roundRect">
              <a:avLst>
                <a:gd name="adj" fmla="val 12495"/>
              </a:avLst>
            </a:prstGeom>
            <a:noFill/>
            <a:ln w="12700">
              <a:solidFill>
                <a:schemeClr val="tx1"/>
              </a:solidFill>
              <a:round/>
              <a:headEnd/>
              <a:tailEnd/>
            </a:ln>
            <a:effectLst/>
          </p:spPr>
          <p:txBody>
            <a:bodyPr wrap="none" lIns="90487" tIns="44450" rIns="90487" bIns="44450" anchor="ctr"/>
            <a:lstStyle/>
            <a:p>
              <a:pPr algn="ctr" eaLnBrk="0" hangingPunct="0"/>
              <a:r>
                <a:rPr lang="en-US" sz="1200" b="1">
                  <a:latin typeface="Times" pitchFamily="18" charset="0"/>
                </a:rPr>
                <a:t>E</a:t>
              </a:r>
            </a:p>
          </p:txBody>
        </p:sp>
        <p:sp>
          <p:nvSpPr>
            <p:cNvPr id="34" name="Line 66"/>
            <p:cNvSpPr>
              <a:spLocks noChangeShapeType="1"/>
            </p:cNvSpPr>
            <p:nvPr/>
          </p:nvSpPr>
          <p:spPr bwMode="auto">
            <a:xfrm>
              <a:off x="3968" y="948"/>
              <a:ext cx="0" cy="103"/>
            </a:xfrm>
            <a:prstGeom prst="line">
              <a:avLst/>
            </a:prstGeom>
            <a:noFill/>
            <a:ln w="12700">
              <a:solidFill>
                <a:schemeClr val="tx1"/>
              </a:solidFill>
              <a:round/>
              <a:headEnd/>
              <a:tailEnd/>
            </a:ln>
            <a:effectLst/>
          </p:spPr>
          <p:txBody>
            <a:bodyPr wrap="none" anchor="ctr"/>
            <a:lstStyle/>
            <a:p>
              <a:endParaRPr lang="en-US"/>
            </a:p>
          </p:txBody>
        </p:sp>
        <p:sp>
          <p:nvSpPr>
            <p:cNvPr id="35" name="Line 67"/>
            <p:cNvSpPr>
              <a:spLocks noChangeShapeType="1"/>
            </p:cNvSpPr>
            <p:nvPr/>
          </p:nvSpPr>
          <p:spPr bwMode="auto">
            <a:xfrm>
              <a:off x="3484" y="1060"/>
              <a:ext cx="1215" cy="0"/>
            </a:xfrm>
            <a:prstGeom prst="line">
              <a:avLst/>
            </a:prstGeom>
            <a:noFill/>
            <a:ln w="12700">
              <a:solidFill>
                <a:schemeClr val="tx1"/>
              </a:solidFill>
              <a:round/>
              <a:headEnd/>
              <a:tailEnd/>
            </a:ln>
            <a:effectLst/>
          </p:spPr>
          <p:txBody>
            <a:bodyPr wrap="none" anchor="ctr"/>
            <a:lstStyle/>
            <a:p>
              <a:endParaRPr lang="en-US"/>
            </a:p>
          </p:txBody>
        </p:sp>
        <p:sp>
          <p:nvSpPr>
            <p:cNvPr id="36" name="Line 68"/>
            <p:cNvSpPr>
              <a:spLocks noChangeShapeType="1"/>
            </p:cNvSpPr>
            <p:nvPr/>
          </p:nvSpPr>
          <p:spPr bwMode="auto">
            <a:xfrm>
              <a:off x="3480" y="1064"/>
              <a:ext cx="0" cy="67"/>
            </a:xfrm>
            <a:prstGeom prst="line">
              <a:avLst/>
            </a:prstGeom>
            <a:noFill/>
            <a:ln w="12700">
              <a:solidFill>
                <a:schemeClr val="tx1"/>
              </a:solidFill>
              <a:round/>
              <a:headEnd/>
              <a:tailEnd/>
            </a:ln>
            <a:effectLst/>
          </p:spPr>
          <p:txBody>
            <a:bodyPr wrap="none" anchor="ctr"/>
            <a:lstStyle/>
            <a:p>
              <a:endParaRPr lang="en-US"/>
            </a:p>
          </p:txBody>
        </p:sp>
        <p:sp>
          <p:nvSpPr>
            <p:cNvPr id="37" name="Line 69"/>
            <p:cNvSpPr>
              <a:spLocks noChangeShapeType="1"/>
            </p:cNvSpPr>
            <p:nvPr/>
          </p:nvSpPr>
          <p:spPr bwMode="auto">
            <a:xfrm>
              <a:off x="4054" y="1064"/>
              <a:ext cx="0" cy="63"/>
            </a:xfrm>
            <a:prstGeom prst="line">
              <a:avLst/>
            </a:prstGeom>
            <a:noFill/>
            <a:ln w="12700">
              <a:solidFill>
                <a:schemeClr val="tx1"/>
              </a:solidFill>
              <a:round/>
              <a:headEnd/>
              <a:tailEnd/>
            </a:ln>
            <a:effectLst/>
          </p:spPr>
          <p:txBody>
            <a:bodyPr wrap="none" anchor="ctr"/>
            <a:lstStyle/>
            <a:p>
              <a:endParaRPr lang="en-US"/>
            </a:p>
          </p:txBody>
        </p:sp>
        <p:sp>
          <p:nvSpPr>
            <p:cNvPr id="38" name="Line 70"/>
            <p:cNvSpPr>
              <a:spLocks noChangeShapeType="1"/>
            </p:cNvSpPr>
            <p:nvPr/>
          </p:nvSpPr>
          <p:spPr bwMode="auto">
            <a:xfrm>
              <a:off x="4707" y="1064"/>
              <a:ext cx="0" cy="58"/>
            </a:xfrm>
            <a:prstGeom prst="line">
              <a:avLst/>
            </a:prstGeom>
            <a:noFill/>
            <a:ln w="12700">
              <a:solidFill>
                <a:schemeClr val="tx1"/>
              </a:solidFill>
              <a:round/>
              <a:headEnd/>
              <a:tailEnd/>
            </a:ln>
            <a:effectLst/>
          </p:spPr>
          <p:txBody>
            <a:bodyPr wrap="none" anchor="ctr"/>
            <a:lstStyle/>
            <a:p>
              <a:endParaRPr lang="en-US"/>
            </a:p>
          </p:txBody>
        </p:sp>
        <p:sp>
          <p:nvSpPr>
            <p:cNvPr id="39" name="Line 71"/>
            <p:cNvSpPr>
              <a:spLocks noChangeShapeType="1"/>
            </p:cNvSpPr>
            <p:nvPr/>
          </p:nvSpPr>
          <p:spPr bwMode="auto">
            <a:xfrm>
              <a:off x="3476" y="1401"/>
              <a:ext cx="0" cy="73"/>
            </a:xfrm>
            <a:prstGeom prst="line">
              <a:avLst/>
            </a:prstGeom>
            <a:noFill/>
            <a:ln w="12700">
              <a:solidFill>
                <a:schemeClr val="tx1"/>
              </a:solidFill>
              <a:round/>
              <a:headEnd/>
              <a:tailEnd/>
            </a:ln>
            <a:effectLst/>
          </p:spPr>
          <p:txBody>
            <a:bodyPr wrap="none" anchor="ctr"/>
            <a:lstStyle/>
            <a:p>
              <a:endParaRPr lang="en-US"/>
            </a:p>
          </p:txBody>
        </p:sp>
        <p:sp>
          <p:nvSpPr>
            <p:cNvPr id="40" name="Line 72"/>
            <p:cNvSpPr>
              <a:spLocks noChangeShapeType="1"/>
            </p:cNvSpPr>
            <p:nvPr/>
          </p:nvSpPr>
          <p:spPr bwMode="auto">
            <a:xfrm flipH="1">
              <a:off x="3263" y="1478"/>
              <a:ext cx="539" cy="0"/>
            </a:xfrm>
            <a:prstGeom prst="line">
              <a:avLst/>
            </a:prstGeom>
            <a:noFill/>
            <a:ln w="12700">
              <a:solidFill>
                <a:schemeClr val="tx1"/>
              </a:solidFill>
              <a:round/>
              <a:headEnd/>
              <a:tailEnd/>
            </a:ln>
            <a:effectLst/>
          </p:spPr>
          <p:txBody>
            <a:bodyPr wrap="none" anchor="ctr"/>
            <a:lstStyle/>
            <a:p>
              <a:endParaRPr lang="en-US"/>
            </a:p>
          </p:txBody>
        </p:sp>
        <p:sp>
          <p:nvSpPr>
            <p:cNvPr id="41" name="Line 73"/>
            <p:cNvSpPr>
              <a:spLocks noChangeShapeType="1"/>
            </p:cNvSpPr>
            <p:nvPr/>
          </p:nvSpPr>
          <p:spPr bwMode="auto">
            <a:xfrm>
              <a:off x="3263" y="1476"/>
              <a:ext cx="0" cy="92"/>
            </a:xfrm>
            <a:prstGeom prst="line">
              <a:avLst/>
            </a:prstGeom>
            <a:noFill/>
            <a:ln w="12700">
              <a:solidFill>
                <a:schemeClr val="tx1"/>
              </a:solidFill>
              <a:round/>
              <a:headEnd/>
              <a:tailEnd/>
            </a:ln>
            <a:effectLst/>
          </p:spPr>
          <p:txBody>
            <a:bodyPr wrap="none" anchor="ctr"/>
            <a:lstStyle/>
            <a:p>
              <a:endParaRPr lang="en-US"/>
            </a:p>
          </p:txBody>
        </p:sp>
        <p:sp>
          <p:nvSpPr>
            <p:cNvPr id="42" name="Line 74"/>
            <p:cNvSpPr>
              <a:spLocks noChangeShapeType="1"/>
            </p:cNvSpPr>
            <p:nvPr/>
          </p:nvSpPr>
          <p:spPr bwMode="auto">
            <a:xfrm>
              <a:off x="3807" y="1482"/>
              <a:ext cx="0" cy="82"/>
            </a:xfrm>
            <a:prstGeom prst="line">
              <a:avLst/>
            </a:prstGeom>
            <a:noFill/>
            <a:ln w="12700">
              <a:solidFill>
                <a:schemeClr val="tx1"/>
              </a:solidFill>
              <a:round/>
              <a:headEnd/>
              <a:tailEnd/>
            </a:ln>
            <a:effectLst/>
          </p:spPr>
          <p:txBody>
            <a:bodyPr wrap="none" anchor="ctr"/>
            <a:lstStyle/>
            <a:p>
              <a:endParaRPr lang="en-US"/>
            </a:p>
          </p:txBody>
        </p:sp>
        <p:sp>
          <p:nvSpPr>
            <p:cNvPr id="43" name="Line 75"/>
            <p:cNvSpPr>
              <a:spLocks noChangeShapeType="1"/>
            </p:cNvSpPr>
            <p:nvPr/>
          </p:nvSpPr>
          <p:spPr bwMode="auto">
            <a:xfrm>
              <a:off x="2936" y="994"/>
              <a:ext cx="2455" cy="0"/>
            </a:xfrm>
            <a:prstGeom prst="line">
              <a:avLst/>
            </a:prstGeom>
            <a:noFill/>
            <a:ln w="12700">
              <a:solidFill>
                <a:schemeClr val="tx1"/>
              </a:solidFill>
              <a:round/>
              <a:headEnd/>
              <a:tailEnd/>
            </a:ln>
            <a:effectLst/>
          </p:spPr>
          <p:txBody>
            <a:bodyPr wrap="none" anchor="ctr"/>
            <a:lstStyle/>
            <a:p>
              <a:endParaRPr lang="en-US"/>
            </a:p>
          </p:txBody>
        </p:sp>
        <p:sp>
          <p:nvSpPr>
            <p:cNvPr id="44" name="Line 76"/>
            <p:cNvSpPr>
              <a:spLocks noChangeShapeType="1"/>
            </p:cNvSpPr>
            <p:nvPr/>
          </p:nvSpPr>
          <p:spPr bwMode="auto">
            <a:xfrm>
              <a:off x="2912" y="1434"/>
              <a:ext cx="2455" cy="0"/>
            </a:xfrm>
            <a:prstGeom prst="line">
              <a:avLst/>
            </a:prstGeom>
            <a:noFill/>
            <a:ln w="12700">
              <a:solidFill>
                <a:schemeClr val="tx1"/>
              </a:solidFill>
              <a:round/>
              <a:headEnd/>
              <a:tailEnd/>
            </a:ln>
            <a:effectLst/>
          </p:spPr>
          <p:txBody>
            <a:bodyPr wrap="none" anchor="ctr"/>
            <a:lstStyle/>
            <a:p>
              <a:endParaRPr lang="en-US"/>
            </a:p>
          </p:txBody>
        </p:sp>
        <p:sp>
          <p:nvSpPr>
            <p:cNvPr id="45" name="Rectangle 77"/>
            <p:cNvSpPr>
              <a:spLocks noChangeArrowheads="1"/>
            </p:cNvSpPr>
            <p:nvPr/>
          </p:nvSpPr>
          <p:spPr bwMode="auto">
            <a:xfrm>
              <a:off x="5098" y="833"/>
              <a:ext cx="424" cy="171"/>
            </a:xfrm>
            <a:prstGeom prst="rect">
              <a:avLst/>
            </a:prstGeom>
            <a:noFill/>
            <a:ln w="12700">
              <a:noFill/>
              <a:miter lim="800000"/>
              <a:headEnd/>
              <a:tailEnd/>
            </a:ln>
            <a:effectLst/>
          </p:spPr>
          <p:txBody>
            <a:bodyPr wrap="none" lIns="90487" tIns="44450" rIns="90487" bIns="44450">
              <a:spAutoFit/>
            </a:bodyPr>
            <a:lstStyle/>
            <a:p>
              <a:pPr eaLnBrk="0" hangingPunct="0"/>
              <a:r>
                <a:rPr lang="en-US" sz="1200" b="1">
                  <a:latin typeface="Times" pitchFamily="18" charset="0"/>
                </a:rPr>
                <a:t>Level  I</a:t>
              </a:r>
            </a:p>
          </p:txBody>
        </p:sp>
        <p:sp>
          <p:nvSpPr>
            <p:cNvPr id="46" name="Rectangle 78"/>
            <p:cNvSpPr>
              <a:spLocks noChangeArrowheads="1"/>
            </p:cNvSpPr>
            <p:nvPr/>
          </p:nvSpPr>
          <p:spPr bwMode="auto">
            <a:xfrm>
              <a:off x="5100" y="1217"/>
              <a:ext cx="461" cy="171"/>
            </a:xfrm>
            <a:prstGeom prst="rect">
              <a:avLst/>
            </a:prstGeom>
            <a:noFill/>
            <a:ln w="12700">
              <a:noFill/>
              <a:miter lim="800000"/>
              <a:headEnd/>
              <a:tailEnd/>
            </a:ln>
            <a:effectLst/>
          </p:spPr>
          <p:txBody>
            <a:bodyPr wrap="none" lIns="90487" tIns="44450" rIns="90487" bIns="44450">
              <a:spAutoFit/>
            </a:bodyPr>
            <a:lstStyle/>
            <a:p>
              <a:pPr eaLnBrk="0" hangingPunct="0"/>
              <a:r>
                <a:rPr lang="en-US" sz="1200" b="1">
                  <a:latin typeface="Times" pitchFamily="18" charset="0"/>
                </a:rPr>
                <a:t>Level  II</a:t>
              </a:r>
            </a:p>
          </p:txBody>
        </p:sp>
        <p:sp>
          <p:nvSpPr>
            <p:cNvPr id="47" name="Rectangle 79"/>
            <p:cNvSpPr>
              <a:spLocks noChangeArrowheads="1"/>
            </p:cNvSpPr>
            <p:nvPr/>
          </p:nvSpPr>
          <p:spPr bwMode="auto">
            <a:xfrm>
              <a:off x="5114" y="1655"/>
              <a:ext cx="498" cy="171"/>
            </a:xfrm>
            <a:prstGeom prst="rect">
              <a:avLst/>
            </a:prstGeom>
            <a:noFill/>
            <a:ln w="12700">
              <a:noFill/>
              <a:miter lim="800000"/>
              <a:headEnd/>
              <a:tailEnd/>
            </a:ln>
            <a:effectLst/>
          </p:spPr>
          <p:txBody>
            <a:bodyPr wrap="none" lIns="90487" tIns="44450" rIns="90487" bIns="44450">
              <a:spAutoFit/>
            </a:bodyPr>
            <a:lstStyle/>
            <a:p>
              <a:pPr eaLnBrk="0" hangingPunct="0"/>
              <a:r>
                <a:rPr lang="en-US" sz="1200" b="1">
                  <a:latin typeface="Times" pitchFamily="18" charset="0"/>
                </a:rPr>
                <a:t>Level  III</a:t>
              </a:r>
            </a:p>
          </p:txBody>
        </p:sp>
        <p:sp>
          <p:nvSpPr>
            <p:cNvPr id="48" name="Line 80"/>
            <p:cNvSpPr>
              <a:spLocks noChangeShapeType="1"/>
            </p:cNvSpPr>
            <p:nvPr/>
          </p:nvSpPr>
          <p:spPr bwMode="auto">
            <a:xfrm>
              <a:off x="4669" y="1390"/>
              <a:ext cx="0" cy="73"/>
            </a:xfrm>
            <a:prstGeom prst="line">
              <a:avLst/>
            </a:prstGeom>
            <a:noFill/>
            <a:ln w="12700">
              <a:solidFill>
                <a:schemeClr val="tx1"/>
              </a:solidFill>
              <a:round/>
              <a:headEnd/>
              <a:tailEnd/>
            </a:ln>
            <a:effectLst/>
          </p:spPr>
          <p:txBody>
            <a:bodyPr wrap="none" anchor="ctr"/>
            <a:lstStyle/>
            <a:p>
              <a:endParaRPr lang="en-US"/>
            </a:p>
          </p:txBody>
        </p:sp>
        <p:sp>
          <p:nvSpPr>
            <p:cNvPr id="49" name="AutoShape 81"/>
            <p:cNvSpPr>
              <a:spLocks noChangeArrowheads="1"/>
            </p:cNvSpPr>
            <p:nvPr/>
          </p:nvSpPr>
          <p:spPr bwMode="auto">
            <a:xfrm>
              <a:off x="4660" y="1558"/>
              <a:ext cx="459" cy="253"/>
            </a:xfrm>
            <a:prstGeom prst="roundRect">
              <a:avLst>
                <a:gd name="adj" fmla="val 12495"/>
              </a:avLst>
            </a:prstGeom>
            <a:noFill/>
            <a:ln w="12700">
              <a:solidFill>
                <a:schemeClr val="tx1"/>
              </a:solidFill>
              <a:round/>
              <a:headEnd/>
              <a:tailEnd/>
            </a:ln>
            <a:effectLst/>
          </p:spPr>
          <p:txBody>
            <a:bodyPr wrap="none" lIns="90487" tIns="44450" rIns="90487" bIns="44450" anchor="ctr"/>
            <a:lstStyle/>
            <a:p>
              <a:pPr algn="ctr" eaLnBrk="0" hangingPunct="0"/>
              <a:r>
                <a:rPr lang="en-US" sz="1200" b="1">
                  <a:latin typeface="Times" pitchFamily="18" charset="0"/>
                </a:rPr>
                <a:t>H</a:t>
              </a:r>
            </a:p>
          </p:txBody>
        </p:sp>
        <p:sp>
          <p:nvSpPr>
            <p:cNvPr id="50" name="Line 82"/>
            <p:cNvSpPr>
              <a:spLocks noChangeShapeType="1"/>
            </p:cNvSpPr>
            <p:nvPr/>
          </p:nvSpPr>
          <p:spPr bwMode="auto">
            <a:xfrm flipH="1">
              <a:off x="4400" y="1474"/>
              <a:ext cx="539" cy="0"/>
            </a:xfrm>
            <a:prstGeom prst="line">
              <a:avLst/>
            </a:prstGeom>
            <a:noFill/>
            <a:ln w="12700">
              <a:solidFill>
                <a:schemeClr val="tx1"/>
              </a:solidFill>
              <a:round/>
              <a:headEnd/>
              <a:tailEnd/>
            </a:ln>
            <a:effectLst/>
          </p:spPr>
          <p:txBody>
            <a:bodyPr wrap="none" anchor="ctr"/>
            <a:lstStyle/>
            <a:p>
              <a:endParaRPr lang="en-US"/>
            </a:p>
          </p:txBody>
        </p:sp>
        <p:sp>
          <p:nvSpPr>
            <p:cNvPr id="51" name="Line 83"/>
            <p:cNvSpPr>
              <a:spLocks noChangeShapeType="1"/>
            </p:cNvSpPr>
            <p:nvPr/>
          </p:nvSpPr>
          <p:spPr bwMode="auto">
            <a:xfrm>
              <a:off x="4407" y="1472"/>
              <a:ext cx="0" cy="92"/>
            </a:xfrm>
            <a:prstGeom prst="line">
              <a:avLst/>
            </a:prstGeom>
            <a:noFill/>
            <a:ln w="12700">
              <a:solidFill>
                <a:schemeClr val="tx1"/>
              </a:solidFill>
              <a:round/>
              <a:headEnd/>
              <a:tailEnd/>
            </a:ln>
            <a:effectLst/>
          </p:spPr>
          <p:txBody>
            <a:bodyPr wrap="none" anchor="ctr"/>
            <a:lstStyle/>
            <a:p>
              <a:endParaRPr lang="en-US"/>
            </a:p>
          </p:txBody>
        </p:sp>
        <p:sp>
          <p:nvSpPr>
            <p:cNvPr id="52" name="Line 84"/>
            <p:cNvSpPr>
              <a:spLocks noChangeShapeType="1"/>
            </p:cNvSpPr>
            <p:nvPr/>
          </p:nvSpPr>
          <p:spPr bwMode="auto">
            <a:xfrm>
              <a:off x="4946" y="1465"/>
              <a:ext cx="0" cy="92"/>
            </a:xfrm>
            <a:prstGeom prst="line">
              <a:avLst/>
            </a:prstGeom>
            <a:noFill/>
            <a:ln w="12700">
              <a:solidFill>
                <a:schemeClr val="tx1"/>
              </a:solidFill>
              <a:round/>
              <a:headEnd/>
              <a:tailEnd/>
            </a:ln>
            <a:effectLst/>
          </p:spPr>
          <p:txBody>
            <a:bodyPr wrap="none" anchor="ctr"/>
            <a:lstStyle/>
            <a:p>
              <a:endParaRPr lang="en-US"/>
            </a:p>
          </p:txBody>
        </p:sp>
      </p:grpSp>
      <p:sp>
        <p:nvSpPr>
          <p:cNvPr id="53" name="Oval 85"/>
          <p:cNvSpPr>
            <a:spLocks noChangeArrowheads="1"/>
          </p:cNvSpPr>
          <p:nvPr/>
        </p:nvSpPr>
        <p:spPr bwMode="auto">
          <a:xfrm>
            <a:off x="2043113" y="3952875"/>
            <a:ext cx="806450" cy="558800"/>
          </a:xfrm>
          <a:prstGeom prst="ellipse">
            <a:avLst/>
          </a:prstGeom>
          <a:solidFill>
            <a:schemeClr val="accent1"/>
          </a:solidFill>
          <a:ln w="12700">
            <a:solidFill>
              <a:schemeClr val="tx1"/>
            </a:solidFill>
            <a:round/>
            <a:headEnd/>
            <a:tailEnd/>
          </a:ln>
          <a:effectLst/>
        </p:spPr>
        <p:txBody>
          <a:bodyPr wrap="none" lIns="90487" tIns="44450" rIns="90487" bIns="44450" anchor="ctr"/>
          <a:lstStyle/>
          <a:p>
            <a:pPr algn="ctr" eaLnBrk="0" hangingPunct="0"/>
            <a:r>
              <a:rPr lang="en-US" sz="1800" b="1">
                <a:solidFill>
                  <a:schemeClr val="bg1"/>
                </a:solidFill>
                <a:latin typeface="Times" pitchFamily="18" charset="0"/>
              </a:rPr>
              <a:t>Test G</a:t>
            </a:r>
          </a:p>
        </p:txBody>
      </p:sp>
      <p:sp>
        <p:nvSpPr>
          <p:cNvPr id="54" name="Line 86"/>
          <p:cNvSpPr>
            <a:spLocks noChangeShapeType="1"/>
          </p:cNvSpPr>
          <p:nvPr/>
        </p:nvSpPr>
        <p:spPr bwMode="auto">
          <a:xfrm>
            <a:off x="1273175" y="3646488"/>
            <a:ext cx="719138" cy="468312"/>
          </a:xfrm>
          <a:prstGeom prst="line">
            <a:avLst/>
          </a:prstGeom>
          <a:noFill/>
          <a:ln w="9525">
            <a:solidFill>
              <a:schemeClr val="tx1"/>
            </a:solidFill>
            <a:round/>
            <a:headEnd/>
            <a:tailEnd type="triangle" w="med" len="med"/>
          </a:ln>
          <a:effectLst/>
        </p:spPr>
        <p:txBody>
          <a:bodyPr/>
          <a:lstStyle/>
          <a:p>
            <a:endParaRPr lang="en-US"/>
          </a:p>
        </p:txBody>
      </p:sp>
      <p:sp>
        <p:nvSpPr>
          <p:cNvPr id="55" name="Line 87"/>
          <p:cNvSpPr>
            <a:spLocks noChangeShapeType="1"/>
          </p:cNvSpPr>
          <p:nvPr/>
        </p:nvSpPr>
        <p:spPr bwMode="auto">
          <a:xfrm>
            <a:off x="2830513" y="4321175"/>
            <a:ext cx="1241425" cy="109538"/>
          </a:xfrm>
          <a:prstGeom prst="line">
            <a:avLst/>
          </a:prstGeom>
          <a:noFill/>
          <a:ln w="9525">
            <a:solidFill>
              <a:schemeClr val="tx1"/>
            </a:solidFill>
            <a:round/>
            <a:headEnd/>
            <a:tailEnd type="triangle" w="med" len="med"/>
          </a:ln>
          <a:effectLst/>
        </p:spPr>
        <p:txBody>
          <a:bodyPr/>
          <a:lstStyle/>
          <a:p>
            <a:endParaRPr lang="en-US"/>
          </a:p>
        </p:txBody>
      </p:sp>
      <p:sp>
        <p:nvSpPr>
          <p:cNvPr id="56" name="Slide Number Placeholder 55"/>
          <p:cNvSpPr>
            <a:spLocks noGrp="1"/>
          </p:cNvSpPr>
          <p:nvPr>
            <p:ph type="sldNum" sz="quarter" idx="12"/>
          </p:nvPr>
        </p:nvSpPr>
        <p:spPr/>
        <p:txBody>
          <a:bodyPr/>
          <a:lstStyle/>
          <a:p>
            <a:fld id="{11427F7D-D5E8-4209-9DC4-92FC000E467D}"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Comments on Graphical Representation</a:t>
            </a:r>
            <a:endParaRPr lang="en-US" dirty="0"/>
          </a:p>
        </p:txBody>
      </p:sp>
      <p:sp>
        <p:nvSpPr>
          <p:cNvPr id="3" name="Content Placeholder 2"/>
          <p:cNvSpPr>
            <a:spLocks noGrp="1"/>
          </p:cNvSpPr>
          <p:nvPr>
            <p:ph idx="1"/>
          </p:nvPr>
        </p:nvSpPr>
        <p:spPr/>
        <p:txBody>
          <a:bodyPr/>
          <a:lstStyle/>
          <a:p>
            <a:r>
              <a:rPr lang="en-US" dirty="0" smtClean="0"/>
              <a:t>Modules E and F are tested. Then B, E, F are tested.</a:t>
            </a:r>
          </a:p>
          <a:p>
            <a:r>
              <a:rPr lang="en-US" dirty="0" smtClean="0"/>
              <a:t>Modules G and H are tested. Then D, G, H are tested.</a:t>
            </a:r>
          </a:p>
          <a:p>
            <a:r>
              <a:rPr lang="en-US" dirty="0" smtClean="0"/>
              <a:t>Module A is tested. Then A, B, C, D are tested.</a:t>
            </a:r>
          </a:p>
          <a:p>
            <a:r>
              <a:rPr lang="en-US" dirty="0" smtClean="0"/>
              <a:t>Finally – modules A, B, C, D, F, G, H are tested.</a:t>
            </a:r>
          </a:p>
          <a:p>
            <a:endParaRPr lang="en-US" dirty="0"/>
          </a:p>
        </p:txBody>
      </p:sp>
      <p:sp>
        <p:nvSpPr>
          <p:cNvPr id="4" name="Slide Number Placeholder 3"/>
          <p:cNvSpPr>
            <a:spLocks noGrp="1"/>
          </p:cNvSpPr>
          <p:nvPr>
            <p:ph type="sldNum" sz="quarter" idx="12"/>
          </p:nvPr>
        </p:nvSpPr>
        <p:spPr/>
        <p:txBody>
          <a:bodyPr/>
          <a:lstStyle/>
          <a:p>
            <a:fld id="{11427F7D-D5E8-4209-9DC4-92FC000E467D}"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Sandwich Testing Strategy: Conclusions</a:t>
            </a:r>
            <a:endParaRPr lang="en-US" dirty="0"/>
          </a:p>
        </p:txBody>
      </p:sp>
      <p:sp>
        <p:nvSpPr>
          <p:cNvPr id="3" name="Content Placeholder 2"/>
          <p:cNvSpPr>
            <a:spLocks noGrp="1"/>
          </p:cNvSpPr>
          <p:nvPr>
            <p:ph sz="half" idx="1"/>
          </p:nvPr>
        </p:nvSpPr>
        <p:spPr>
          <a:xfrm>
            <a:off x="1357290" y="1600200"/>
            <a:ext cx="4143404" cy="4525963"/>
          </a:xfrm>
        </p:spPr>
        <p:txBody>
          <a:bodyPr/>
          <a:lstStyle/>
          <a:p>
            <a:pPr>
              <a:lnSpc>
                <a:spcPct val="90000"/>
              </a:lnSpc>
            </a:pPr>
            <a:r>
              <a:rPr lang="en-US" dirty="0" smtClean="0"/>
              <a:t>Top and Bottom Layer Tests can be done in parallel.</a:t>
            </a:r>
          </a:p>
          <a:p>
            <a:pPr>
              <a:lnSpc>
                <a:spcPct val="90000"/>
              </a:lnSpc>
            </a:pPr>
            <a:r>
              <a:rPr lang="en-US" dirty="0" smtClean="0"/>
              <a:t>Does not test the individual subsystems  thoroughly before integration.</a:t>
            </a:r>
          </a:p>
          <a:p>
            <a:endParaRPr lang="en-US" dirty="0"/>
          </a:p>
        </p:txBody>
      </p:sp>
      <p:pic>
        <p:nvPicPr>
          <p:cNvPr id="5" name="Content Placeholder 4" descr="good-and-bad.jpg"/>
          <p:cNvPicPr>
            <a:picLocks noGrp="1" noChangeAspect="1"/>
          </p:cNvPicPr>
          <p:nvPr>
            <p:ph sz="half" idx="2"/>
          </p:nvPr>
        </p:nvPicPr>
        <p:blipFill>
          <a:blip r:embed="rId2"/>
          <a:stretch>
            <a:fillRect/>
          </a:stretch>
        </p:blipFill>
        <p:spPr>
          <a:xfrm>
            <a:off x="5744358" y="1843881"/>
            <a:ext cx="2942441" cy="2942441"/>
          </a:xfrm>
        </p:spPr>
      </p:pic>
      <p:sp>
        <p:nvSpPr>
          <p:cNvPr id="6" name="Slide Number Placeholder 5"/>
          <p:cNvSpPr>
            <a:spLocks noGrp="1"/>
          </p:cNvSpPr>
          <p:nvPr>
            <p:ph type="sldNum" sz="quarter" idx="12"/>
          </p:nvPr>
        </p:nvSpPr>
        <p:spPr/>
        <p:txBody>
          <a:bodyPr/>
          <a:lstStyle/>
          <a:p>
            <a:fld id="{11427F7D-D5E8-4209-9DC4-92FC000E467D}"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vs. Load vs. Stress testing</a:t>
            </a:r>
            <a:endParaRPr lang="en-US" dirty="0"/>
          </a:p>
        </p:txBody>
      </p:sp>
      <p:sp>
        <p:nvSpPr>
          <p:cNvPr id="3" name="Content Placeholder 2"/>
          <p:cNvSpPr>
            <a:spLocks noGrp="1"/>
          </p:cNvSpPr>
          <p:nvPr>
            <p:ph sz="half" idx="1"/>
          </p:nvPr>
        </p:nvSpPr>
        <p:spPr/>
        <p:txBody>
          <a:bodyPr/>
          <a:lstStyle/>
          <a:p>
            <a:r>
              <a:rPr lang="en-US" dirty="0" smtClean="0"/>
              <a:t>There are three main types of speed-related testing: performance testing, load testing and stress testing. </a:t>
            </a:r>
            <a:endParaRPr lang="en-US" dirty="0"/>
          </a:p>
        </p:txBody>
      </p:sp>
      <p:pic>
        <p:nvPicPr>
          <p:cNvPr id="7" name="Content Placeholder 6" descr="confused.jpg"/>
          <p:cNvPicPr>
            <a:picLocks noGrp="1" noChangeAspect="1"/>
          </p:cNvPicPr>
          <p:nvPr>
            <p:ph sz="half" idx="2"/>
          </p:nvPr>
        </p:nvPicPr>
        <p:blipFill>
          <a:blip r:embed="rId2"/>
          <a:stretch>
            <a:fillRect/>
          </a:stretch>
        </p:blipFill>
        <p:spPr>
          <a:xfrm>
            <a:off x="5286380" y="2071678"/>
            <a:ext cx="3657600" cy="2745117"/>
          </a:xfrm>
        </p:spPr>
      </p:pic>
      <p:sp>
        <p:nvSpPr>
          <p:cNvPr id="5" name="Slide Number Placeholder 4"/>
          <p:cNvSpPr>
            <a:spLocks noGrp="1"/>
          </p:cNvSpPr>
          <p:nvPr>
            <p:ph type="sldNum" sz="quarter" idx="12"/>
          </p:nvPr>
        </p:nvSpPr>
        <p:spPr/>
        <p:txBody>
          <a:bodyPr/>
          <a:lstStyle/>
          <a:p>
            <a:fld id="{11427F7D-D5E8-4209-9DC4-92FC000E467D}"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sz="half" idx="1"/>
          </p:nvPr>
        </p:nvSpPr>
        <p:spPr/>
        <p:txBody>
          <a:bodyPr/>
          <a:lstStyle/>
          <a:p>
            <a:r>
              <a:rPr lang="en-US" dirty="0" smtClean="0"/>
              <a:t>The goal of performance testing is not to find bugs, but to eliminate bottlenecks and establish a baseline for </a:t>
            </a:r>
            <a:r>
              <a:rPr lang="en-US" b="1" dirty="0" smtClean="0"/>
              <a:t>future regression testing.</a:t>
            </a:r>
          </a:p>
          <a:p>
            <a:endParaRPr lang="en-US" b="1" dirty="0"/>
          </a:p>
        </p:txBody>
      </p:sp>
      <p:pic>
        <p:nvPicPr>
          <p:cNvPr id="6" name="Content Placeholder 5" descr="dt-improved-performance.jpg"/>
          <p:cNvPicPr>
            <a:picLocks noGrp="1" noChangeAspect="1"/>
          </p:cNvPicPr>
          <p:nvPr>
            <p:ph sz="half" idx="2"/>
          </p:nvPr>
        </p:nvPicPr>
        <p:blipFill>
          <a:blip r:embed="rId2"/>
          <a:stretch>
            <a:fillRect/>
          </a:stretch>
        </p:blipFill>
        <p:spPr>
          <a:xfrm>
            <a:off x="5276850" y="2637599"/>
            <a:ext cx="3657600" cy="2436876"/>
          </a:xfrm>
        </p:spPr>
      </p:pic>
      <p:sp>
        <p:nvSpPr>
          <p:cNvPr id="5" name="Slide Number Placeholder 4"/>
          <p:cNvSpPr>
            <a:spLocks noGrp="1"/>
          </p:cNvSpPr>
          <p:nvPr>
            <p:ph type="sldNum" sz="quarter" idx="12"/>
          </p:nvPr>
        </p:nvSpPr>
        <p:spPr/>
        <p:txBody>
          <a:bodyPr/>
          <a:lstStyle/>
          <a:p>
            <a:fld id="{11427F7D-D5E8-4209-9DC4-92FC000E467D}"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Testing</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Load testing is usually defined as the process of exercising the system under test by feeding it the largest tasks it can operate with. </a:t>
            </a:r>
          </a:p>
          <a:p>
            <a:r>
              <a:rPr lang="en-US" dirty="0" smtClean="0"/>
              <a:t>Load testing is sometimes called </a:t>
            </a:r>
            <a:r>
              <a:rPr lang="en-US" b="1" dirty="0" smtClean="0"/>
              <a:t>volume testing</a:t>
            </a:r>
            <a:r>
              <a:rPr lang="en-US" dirty="0" smtClean="0"/>
              <a:t>, or </a:t>
            </a:r>
            <a:r>
              <a:rPr lang="en-US" b="1" dirty="0" smtClean="0"/>
              <a:t>longevity/endurance testing</a:t>
            </a:r>
            <a:r>
              <a:rPr lang="en-US" dirty="0" smtClean="0"/>
              <a:t>.</a:t>
            </a:r>
            <a:br>
              <a:rPr lang="en-US" dirty="0" smtClean="0"/>
            </a:br>
            <a:endParaRPr lang="en-US" dirty="0"/>
          </a:p>
        </p:txBody>
      </p:sp>
      <p:pic>
        <p:nvPicPr>
          <p:cNvPr id="6" name="Content Placeholder 5" descr="big-load.bmp"/>
          <p:cNvPicPr>
            <a:picLocks noGrp="1" noChangeAspect="1"/>
          </p:cNvPicPr>
          <p:nvPr>
            <p:ph sz="half" idx="2"/>
          </p:nvPr>
        </p:nvPicPr>
        <p:blipFill>
          <a:blip r:embed="rId2"/>
          <a:stretch>
            <a:fillRect/>
          </a:stretch>
        </p:blipFill>
        <p:spPr>
          <a:xfrm>
            <a:off x="5286380" y="2071678"/>
            <a:ext cx="3621636" cy="2716227"/>
          </a:xfrm>
        </p:spPr>
      </p:pic>
      <p:sp>
        <p:nvSpPr>
          <p:cNvPr id="5" name="Slide Number Placeholder 4"/>
          <p:cNvSpPr>
            <a:spLocks noGrp="1"/>
          </p:cNvSpPr>
          <p:nvPr>
            <p:ph type="sldNum" sz="quarter" idx="12"/>
          </p:nvPr>
        </p:nvSpPr>
        <p:spPr/>
        <p:txBody>
          <a:bodyPr/>
          <a:lstStyle/>
          <a:p>
            <a:fld id="{11427F7D-D5E8-4209-9DC4-92FC000E467D}"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Load Testing</a:t>
            </a:r>
            <a:endParaRPr lang="en-US" dirty="0"/>
          </a:p>
        </p:txBody>
      </p:sp>
      <p:sp>
        <p:nvSpPr>
          <p:cNvPr id="3" name="Content Placeholder 2"/>
          <p:cNvSpPr>
            <a:spLocks noGrp="1"/>
          </p:cNvSpPr>
          <p:nvPr>
            <p:ph idx="1"/>
          </p:nvPr>
        </p:nvSpPr>
        <p:spPr/>
        <p:txBody>
          <a:bodyPr>
            <a:normAutofit/>
          </a:bodyPr>
          <a:lstStyle/>
          <a:p>
            <a:r>
              <a:rPr lang="en-US" dirty="0" smtClean="0"/>
              <a:t>Testing a word processor by editing a very large document </a:t>
            </a:r>
          </a:p>
          <a:p>
            <a:r>
              <a:rPr lang="en-US" dirty="0" smtClean="0"/>
              <a:t>Testing a printer by sending it a very large job </a:t>
            </a:r>
          </a:p>
          <a:p>
            <a:r>
              <a:rPr lang="en-US" dirty="0" smtClean="0"/>
              <a:t>Testing a mail server with thousands of users mailboxes</a:t>
            </a:r>
          </a:p>
          <a:p>
            <a:r>
              <a:rPr lang="en-US" dirty="0" smtClean="0"/>
              <a:t>A specific case of volume testing is </a:t>
            </a:r>
            <a:r>
              <a:rPr lang="en-US" b="1" dirty="0" smtClean="0"/>
              <a:t>zero-volume</a:t>
            </a:r>
            <a:r>
              <a:rPr lang="en-US" dirty="0" smtClean="0"/>
              <a:t> testing, where the system is fed empty tasks</a:t>
            </a:r>
            <a:endParaRPr lang="en-US" dirty="0"/>
          </a:p>
        </p:txBody>
      </p:sp>
      <p:sp>
        <p:nvSpPr>
          <p:cNvPr id="5" name="Slide Number Placeholder 4"/>
          <p:cNvSpPr>
            <a:spLocks noGrp="1"/>
          </p:cNvSpPr>
          <p:nvPr>
            <p:ph type="sldNum" sz="quarter" idx="12"/>
          </p:nvPr>
        </p:nvSpPr>
        <p:spPr/>
        <p:txBody>
          <a:bodyPr/>
          <a:lstStyle/>
          <a:p>
            <a:fld id="{11427F7D-D5E8-4209-9DC4-92FC000E467D}" type="slidenum">
              <a:rPr lang="en-US" smtClean="0"/>
              <a:pPr/>
              <a:t>28</a:t>
            </a:fld>
            <a:endParaRPr lang="en-US"/>
          </a:p>
        </p:txBody>
      </p:sp>
      <p:pic>
        <p:nvPicPr>
          <p:cNvPr id="6" name="Picture 5" descr="nppLogo.png"/>
          <p:cNvPicPr>
            <a:picLocks noChangeAspect="1"/>
          </p:cNvPicPr>
          <p:nvPr/>
        </p:nvPicPr>
        <p:blipFill>
          <a:blip r:embed="rId2"/>
          <a:stretch>
            <a:fillRect/>
          </a:stretch>
        </p:blipFill>
        <p:spPr>
          <a:xfrm>
            <a:off x="7143768" y="0"/>
            <a:ext cx="1781175" cy="13144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Stress Testing (1)</a:t>
            </a:r>
            <a:endParaRPr lang="en-US" dirty="0"/>
          </a:p>
        </p:txBody>
      </p:sp>
      <p:sp>
        <p:nvSpPr>
          <p:cNvPr id="5" name="Content Placeholder 4"/>
          <p:cNvSpPr>
            <a:spLocks noGrp="1"/>
          </p:cNvSpPr>
          <p:nvPr>
            <p:ph sz="half" idx="1"/>
          </p:nvPr>
        </p:nvSpPr>
        <p:spPr/>
        <p:txBody>
          <a:bodyPr>
            <a:normAutofit fontScale="92500" lnSpcReduction="20000"/>
          </a:bodyPr>
          <a:lstStyle/>
          <a:p>
            <a:r>
              <a:rPr lang="en-US" dirty="0" smtClean="0"/>
              <a:t>Testing conducted to evaluate a system or component at or beyond the limits of its specified requirements to determine the load under which it fails and how. </a:t>
            </a:r>
          </a:p>
          <a:p>
            <a:r>
              <a:rPr lang="en-US" dirty="0" smtClean="0"/>
              <a:t>A graceful degradation under load leading to non-catastrophic failure is the desired result. </a:t>
            </a:r>
          </a:p>
        </p:txBody>
      </p:sp>
      <p:pic>
        <p:nvPicPr>
          <p:cNvPr id="7" name="Content Placeholder 6" descr="stress.jpg"/>
          <p:cNvPicPr>
            <a:picLocks noGrp="1" noChangeAspect="1"/>
          </p:cNvPicPr>
          <p:nvPr>
            <p:ph sz="half" idx="2"/>
          </p:nvPr>
        </p:nvPicPr>
        <p:blipFill>
          <a:blip r:embed="rId2"/>
          <a:stretch>
            <a:fillRect/>
          </a:stretch>
        </p:blipFill>
        <p:spPr>
          <a:xfrm>
            <a:off x="5572132" y="1714488"/>
            <a:ext cx="3154538" cy="3143272"/>
          </a:xfrm>
        </p:spPr>
      </p:pic>
      <p:sp>
        <p:nvSpPr>
          <p:cNvPr id="6" name="Slide Number Placeholder 5"/>
          <p:cNvSpPr>
            <a:spLocks noGrp="1"/>
          </p:cNvSpPr>
          <p:nvPr>
            <p:ph type="sldNum" sz="quarter" idx="12"/>
          </p:nvPr>
        </p:nvSpPr>
        <p:spPr/>
        <p:txBody>
          <a:bodyPr/>
          <a:lstStyle/>
          <a:p>
            <a:fld id="{11427F7D-D5E8-4209-9DC4-92FC000E467D}"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Definition of Integration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Integration testing ("I&amp;T") is the phase in software testing in which individual software modules are combined and tested as a group.</a:t>
            </a:r>
          </a:p>
          <a:p>
            <a:r>
              <a:rPr lang="en-US" dirty="0" smtClean="0"/>
              <a:t>It occurs </a:t>
            </a:r>
            <a:r>
              <a:rPr lang="en-US" b="1" dirty="0" smtClean="0"/>
              <a:t>after</a:t>
            </a:r>
            <a:r>
              <a:rPr lang="en-US" dirty="0" smtClean="0"/>
              <a:t> unit testing and </a:t>
            </a:r>
            <a:r>
              <a:rPr lang="en-US" b="1" dirty="0" smtClean="0"/>
              <a:t>before</a:t>
            </a:r>
            <a:r>
              <a:rPr lang="en-US" dirty="0" smtClean="0"/>
              <a:t> system testing. </a:t>
            </a:r>
          </a:p>
          <a:p>
            <a:r>
              <a:rPr lang="en-US" dirty="0" smtClean="0"/>
              <a:t>Integration testing takes as its input modules that have been unit tested, groups them in larger aggregates, applies tests defined in an integration test plan to those aggregates, and delivers as its output the integrated system ready for system testing.</a:t>
            </a:r>
            <a:endParaRPr lang="en-US" dirty="0"/>
          </a:p>
        </p:txBody>
      </p:sp>
      <p:sp>
        <p:nvSpPr>
          <p:cNvPr id="4" name="Slide Number Placeholder 3"/>
          <p:cNvSpPr>
            <a:spLocks noGrp="1"/>
          </p:cNvSpPr>
          <p:nvPr>
            <p:ph type="sldNum" sz="quarter" idx="12"/>
          </p:nvPr>
        </p:nvSpPr>
        <p:spPr/>
        <p:txBody>
          <a:bodyPr/>
          <a:lstStyle/>
          <a:p>
            <a:fld id="{11427F7D-D5E8-4209-9DC4-92FC000E467D}"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Stress Testing (2)</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Stress testing tries to break the system under test by overwhelming its resources or by taking resources away from it (in which case it is sometimes called </a:t>
            </a:r>
            <a:r>
              <a:rPr lang="en-US" b="1" dirty="0" smtClean="0"/>
              <a:t>negative testing</a:t>
            </a:r>
            <a:r>
              <a:rPr lang="en-US" dirty="0" smtClean="0"/>
              <a:t>). </a:t>
            </a:r>
          </a:p>
          <a:p>
            <a:r>
              <a:rPr lang="en-US" dirty="0" smtClean="0"/>
              <a:t>The main purpose behind this madness is to make sure that the system fails and recovers gracefully -- this quality is known as </a:t>
            </a:r>
            <a:r>
              <a:rPr lang="en-US" b="1" dirty="0" smtClean="0"/>
              <a:t>recoverability</a:t>
            </a:r>
            <a:r>
              <a:rPr lang="en-US" dirty="0" smtClean="0"/>
              <a:t>.</a:t>
            </a:r>
            <a:endParaRPr lang="en-US" dirty="0"/>
          </a:p>
        </p:txBody>
      </p:sp>
      <p:pic>
        <p:nvPicPr>
          <p:cNvPr id="6" name="Content Placeholder 5" descr="stress2.jpg"/>
          <p:cNvPicPr>
            <a:picLocks noGrp="1" noChangeAspect="1"/>
          </p:cNvPicPr>
          <p:nvPr>
            <p:ph sz="half" idx="2"/>
          </p:nvPr>
        </p:nvPicPr>
        <p:blipFill>
          <a:blip r:embed="rId2"/>
          <a:stretch>
            <a:fillRect/>
          </a:stretch>
        </p:blipFill>
        <p:spPr>
          <a:xfrm>
            <a:off x="5269539" y="2214554"/>
            <a:ext cx="3874461" cy="2714644"/>
          </a:xfrm>
        </p:spPr>
      </p:pic>
      <p:sp>
        <p:nvSpPr>
          <p:cNvPr id="5" name="Slide Number Placeholder 4"/>
          <p:cNvSpPr>
            <a:spLocks noGrp="1"/>
          </p:cNvSpPr>
          <p:nvPr>
            <p:ph type="sldNum" sz="quarter" idx="12"/>
          </p:nvPr>
        </p:nvSpPr>
        <p:spPr/>
        <p:txBody>
          <a:bodyPr/>
          <a:lstStyle/>
          <a:p>
            <a:fld id="{11427F7D-D5E8-4209-9DC4-92FC000E467D}"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Recommendations for Integration Testing</a:t>
            </a:r>
            <a:endParaRPr lang="en-US" dirty="0"/>
          </a:p>
        </p:txBody>
      </p:sp>
      <p:sp>
        <p:nvSpPr>
          <p:cNvPr id="5" name="Content Placeholder 4"/>
          <p:cNvSpPr>
            <a:spLocks noGrp="1"/>
          </p:cNvSpPr>
          <p:nvPr>
            <p:ph sz="half" idx="1"/>
          </p:nvPr>
        </p:nvSpPr>
        <p:spPr>
          <a:xfrm>
            <a:off x="1435608" y="1524000"/>
            <a:ext cx="7279796" cy="4663440"/>
          </a:xfrm>
        </p:spPr>
        <p:txBody>
          <a:bodyPr/>
          <a:lstStyle/>
          <a:p>
            <a:r>
              <a:rPr lang="en-US" dirty="0" smtClean="0"/>
              <a:t>OK, I want to test the software. Any recommendations?</a:t>
            </a:r>
            <a:endParaRPr lang="en-US" dirty="0"/>
          </a:p>
        </p:txBody>
      </p:sp>
      <p:pic>
        <p:nvPicPr>
          <p:cNvPr id="7" name="Content Placeholder 6" descr="images.jpg"/>
          <p:cNvPicPr>
            <a:picLocks noGrp="1" noChangeAspect="1"/>
          </p:cNvPicPr>
          <p:nvPr>
            <p:ph sz="half" idx="2"/>
          </p:nvPr>
        </p:nvPicPr>
        <p:blipFill>
          <a:blip r:embed="rId2"/>
          <a:stretch>
            <a:fillRect/>
          </a:stretch>
        </p:blipFill>
        <p:spPr>
          <a:xfrm>
            <a:off x="3786182" y="2928934"/>
            <a:ext cx="4735744" cy="2643206"/>
          </a:xfrm>
        </p:spPr>
      </p:pic>
      <p:sp>
        <p:nvSpPr>
          <p:cNvPr id="6" name="Slide Number Placeholder 5"/>
          <p:cNvSpPr>
            <a:spLocks noGrp="1"/>
          </p:cNvSpPr>
          <p:nvPr>
            <p:ph type="sldNum" sz="quarter" idx="12"/>
          </p:nvPr>
        </p:nvSpPr>
        <p:spPr/>
        <p:txBody>
          <a:bodyPr/>
          <a:lstStyle/>
          <a:p>
            <a:fld id="{11427F7D-D5E8-4209-9DC4-92FC000E467D}"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Steps of Integration Testing (1)</a:t>
            </a:r>
            <a:endParaRPr lang="en-US" dirty="0"/>
          </a:p>
        </p:txBody>
      </p:sp>
      <p:sp>
        <p:nvSpPr>
          <p:cNvPr id="6" name="Content Placeholder 5"/>
          <p:cNvSpPr>
            <a:spLocks noGrp="1"/>
          </p:cNvSpPr>
          <p:nvPr>
            <p:ph sz="half" idx="1"/>
          </p:nvPr>
        </p:nvSpPr>
        <p:spPr/>
        <p:txBody>
          <a:bodyPr>
            <a:normAutofit fontScale="85000" lnSpcReduction="20000"/>
          </a:bodyPr>
          <a:lstStyle/>
          <a:p>
            <a:r>
              <a:rPr lang="en-US" dirty="0" smtClean="0"/>
              <a:t>Select component to test and unit test the classes of the component.</a:t>
            </a:r>
          </a:p>
          <a:p>
            <a:r>
              <a:rPr lang="en-US" dirty="0" smtClean="0"/>
              <a:t>Put selected component into system. Do any</a:t>
            </a:r>
            <a:r>
              <a:rPr lang="en-US" i="1" dirty="0" smtClean="0"/>
              <a:t> preliminary fix-up </a:t>
            </a:r>
            <a:r>
              <a:rPr lang="en-US" dirty="0" smtClean="0"/>
              <a:t>necessary to make the integration test operational (drivers, stubs).</a:t>
            </a:r>
          </a:p>
          <a:p>
            <a:r>
              <a:rPr lang="en-US" dirty="0" smtClean="0"/>
              <a:t>Define test cases that exercise all uses cases with the selected component</a:t>
            </a:r>
          </a:p>
          <a:p>
            <a:endParaRPr lang="en-US" dirty="0" smtClean="0"/>
          </a:p>
          <a:p>
            <a:endParaRPr lang="en-US" dirty="0"/>
          </a:p>
        </p:txBody>
      </p:sp>
      <p:pic>
        <p:nvPicPr>
          <p:cNvPr id="9" name="Content Placeholder 8" descr="tulip_stair2692w.jpg"/>
          <p:cNvPicPr>
            <a:picLocks noGrp="1" noChangeAspect="1"/>
          </p:cNvPicPr>
          <p:nvPr>
            <p:ph sz="half" idx="2"/>
          </p:nvPr>
        </p:nvPicPr>
        <p:blipFill>
          <a:blip r:embed="rId2"/>
          <a:stretch>
            <a:fillRect/>
          </a:stretch>
        </p:blipFill>
        <p:spPr>
          <a:xfrm>
            <a:off x="5356622" y="1524000"/>
            <a:ext cx="3498056" cy="4664075"/>
          </a:xfrm>
        </p:spPr>
      </p:pic>
      <p:sp>
        <p:nvSpPr>
          <p:cNvPr id="10" name="Slide Number Placeholder 9"/>
          <p:cNvSpPr>
            <a:spLocks noGrp="1"/>
          </p:cNvSpPr>
          <p:nvPr>
            <p:ph type="sldNum" sz="quarter" idx="12"/>
          </p:nvPr>
        </p:nvSpPr>
        <p:spPr/>
        <p:txBody>
          <a:bodyPr/>
          <a:lstStyle/>
          <a:p>
            <a:fld id="{11427F7D-D5E8-4209-9DC4-92FC000E467D}"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Integration Testing (2)</a:t>
            </a:r>
            <a:endParaRPr lang="en-US" dirty="0"/>
          </a:p>
        </p:txBody>
      </p:sp>
      <p:sp>
        <p:nvSpPr>
          <p:cNvPr id="3" name="Content Placeholder 2"/>
          <p:cNvSpPr>
            <a:spLocks noGrp="1"/>
          </p:cNvSpPr>
          <p:nvPr>
            <p:ph sz="half" idx="1"/>
          </p:nvPr>
        </p:nvSpPr>
        <p:spPr>
          <a:xfrm>
            <a:off x="1435608" y="1524000"/>
            <a:ext cx="4493714" cy="4663440"/>
          </a:xfrm>
        </p:spPr>
        <p:txBody>
          <a:bodyPr>
            <a:normAutofit fontScale="92500" lnSpcReduction="20000"/>
          </a:bodyPr>
          <a:lstStyle/>
          <a:p>
            <a:r>
              <a:rPr lang="en-US" dirty="0" smtClean="0"/>
              <a:t>Define test cases that exercise the selected component</a:t>
            </a:r>
          </a:p>
          <a:p>
            <a:r>
              <a:rPr lang="en-US" dirty="0" smtClean="0"/>
              <a:t>Execute </a:t>
            </a:r>
            <a:r>
              <a:rPr lang="en-US" i="1" dirty="0" smtClean="0"/>
              <a:t>performance tests</a:t>
            </a:r>
          </a:p>
          <a:p>
            <a:r>
              <a:rPr lang="en-US" dirty="0" smtClean="0"/>
              <a:t>…and once again with another component…</a:t>
            </a:r>
          </a:p>
          <a:p>
            <a:endParaRPr lang="en-US" b="1" dirty="0" smtClean="0"/>
          </a:p>
          <a:p>
            <a:r>
              <a:rPr lang="en-US" b="1" dirty="0" smtClean="0"/>
              <a:t>The primary goal of integration testing is to identify errors in the (current) component configuration.</a:t>
            </a:r>
          </a:p>
          <a:p>
            <a:endParaRPr lang="en-US" dirty="0"/>
          </a:p>
        </p:txBody>
      </p:sp>
      <p:pic>
        <p:nvPicPr>
          <p:cNvPr id="7" name="Content Placeholder 6" descr="top_of_stairs.jpg"/>
          <p:cNvPicPr>
            <a:picLocks noGrp="1" noChangeAspect="1"/>
          </p:cNvPicPr>
          <p:nvPr>
            <p:ph sz="half" idx="2"/>
          </p:nvPr>
        </p:nvPicPr>
        <p:blipFill>
          <a:blip r:embed="rId2"/>
          <a:stretch>
            <a:fillRect/>
          </a:stretch>
        </p:blipFill>
        <p:spPr>
          <a:xfrm>
            <a:off x="5929322" y="1928802"/>
            <a:ext cx="2737514" cy="3699343"/>
          </a:xfrm>
        </p:spPr>
      </p:pic>
      <p:sp>
        <p:nvSpPr>
          <p:cNvPr id="8" name="Slide Number Placeholder 7"/>
          <p:cNvSpPr>
            <a:spLocks noGrp="1"/>
          </p:cNvSpPr>
          <p:nvPr>
            <p:ph type="sldNum" sz="quarter" idx="12"/>
          </p:nvPr>
        </p:nvSpPr>
        <p:spPr/>
        <p:txBody>
          <a:bodyPr/>
          <a:lstStyle/>
          <a:p>
            <a:fld id="{11427F7D-D5E8-4209-9DC4-92FC000E467D}"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 Point: </a:t>
            </a:r>
            <a:r>
              <a:rPr lang="lt-LT" dirty="0" err="1" smtClean="0"/>
              <a:t>Incremental</a:t>
            </a:r>
            <a:r>
              <a:rPr lang="lt-LT" dirty="0" smtClean="0"/>
              <a:t> </a:t>
            </a:r>
            <a:r>
              <a:rPr lang="en-US" dirty="0" err="1"/>
              <a:t>I</a:t>
            </a:r>
            <a:r>
              <a:rPr lang="lt-LT" dirty="0" err="1" smtClean="0"/>
              <a:t>ntegration</a:t>
            </a:r>
            <a:endParaRPr lang="en-US" dirty="0"/>
          </a:p>
        </p:txBody>
      </p:sp>
      <p:sp>
        <p:nvSpPr>
          <p:cNvPr id="5" name="Content Placeholder 4"/>
          <p:cNvSpPr>
            <a:spLocks noGrp="1"/>
          </p:cNvSpPr>
          <p:nvPr>
            <p:ph sz="half" idx="1"/>
          </p:nvPr>
        </p:nvSpPr>
        <p:spPr/>
        <p:txBody>
          <a:bodyPr/>
          <a:lstStyle/>
          <a:p>
            <a:r>
              <a:rPr lang="en-US" dirty="0" smtClean="0"/>
              <a:t>All the units of a system must </a:t>
            </a:r>
            <a:r>
              <a:rPr lang="en-US" b="1" dirty="0" smtClean="0"/>
              <a:t>be integrated </a:t>
            </a:r>
            <a:r>
              <a:rPr lang="en-US" b="1" dirty="0" smtClean="0"/>
              <a:t>consecutively </a:t>
            </a:r>
            <a:r>
              <a:rPr lang="en-US" b="1" dirty="0" smtClean="0"/>
              <a:t>and integrated in step by step process </a:t>
            </a:r>
            <a:r>
              <a:rPr lang="en-US" dirty="0" smtClean="0"/>
              <a:t>by incrementing the levels of testing at one end to other end.</a:t>
            </a:r>
            <a:endParaRPr lang="en-US" dirty="0"/>
          </a:p>
        </p:txBody>
      </p:sp>
      <p:pic>
        <p:nvPicPr>
          <p:cNvPr id="7" name="Content Placeholder 6" descr="Reduction_Gear.jpg"/>
          <p:cNvPicPr>
            <a:picLocks noGrp="1" noChangeAspect="1"/>
          </p:cNvPicPr>
          <p:nvPr>
            <p:ph sz="half" idx="2"/>
          </p:nvPr>
        </p:nvPicPr>
        <p:blipFill>
          <a:blip r:embed="rId2" cstate="print"/>
          <a:stretch>
            <a:fillRect/>
          </a:stretch>
        </p:blipFill>
        <p:spPr>
          <a:xfrm>
            <a:off x="5276850" y="2360259"/>
            <a:ext cx="3657600" cy="2991556"/>
          </a:xfrm>
        </p:spPr>
      </p:pic>
      <p:sp>
        <p:nvSpPr>
          <p:cNvPr id="6" name="Slide Number Placeholder 5"/>
          <p:cNvSpPr>
            <a:spLocks noGrp="1"/>
          </p:cNvSpPr>
          <p:nvPr>
            <p:ph type="sldNum" sz="quarter" idx="12"/>
          </p:nvPr>
        </p:nvSpPr>
        <p:spPr/>
        <p:txBody>
          <a:bodyPr/>
          <a:lstStyle/>
          <a:p>
            <a:fld id="{11427F7D-D5E8-4209-9DC4-92FC000E467D}" type="slidenum">
              <a:rPr lang="en-US" smtClean="0"/>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You Need Integration Testing?</a:t>
            </a:r>
            <a:endParaRPr lang="en-US" dirty="0"/>
          </a:p>
        </p:txBody>
      </p:sp>
      <p:sp>
        <p:nvSpPr>
          <p:cNvPr id="3" name="Content Placeholder 2"/>
          <p:cNvSpPr>
            <a:spLocks noGrp="1"/>
          </p:cNvSpPr>
          <p:nvPr>
            <p:ph sz="half" idx="1"/>
          </p:nvPr>
        </p:nvSpPr>
        <p:spPr/>
        <p:txBody>
          <a:bodyPr/>
          <a:lstStyle/>
          <a:p>
            <a:r>
              <a:rPr lang="en-US" dirty="0" smtClean="0"/>
              <a:t>To make sure that your components satisfy the </a:t>
            </a:r>
            <a:r>
              <a:rPr lang="en-US" dirty="0" smtClean="0"/>
              <a:t>following </a:t>
            </a:r>
            <a:r>
              <a:rPr lang="en-US" dirty="0" smtClean="0"/>
              <a:t>requirements:</a:t>
            </a:r>
          </a:p>
          <a:p>
            <a:pPr lvl="1"/>
            <a:r>
              <a:rPr lang="en-US" dirty="0" smtClean="0"/>
              <a:t>Functional.</a:t>
            </a:r>
          </a:p>
          <a:p>
            <a:pPr lvl="1"/>
            <a:r>
              <a:rPr lang="en-US" dirty="0" smtClean="0"/>
              <a:t>Performance.</a:t>
            </a:r>
          </a:p>
          <a:p>
            <a:pPr lvl="1"/>
            <a:r>
              <a:rPr lang="en-US" dirty="0" smtClean="0"/>
              <a:t>Reliability.</a:t>
            </a:r>
          </a:p>
          <a:p>
            <a:pPr lvl="1"/>
            <a:endParaRPr lang="en-US" dirty="0"/>
          </a:p>
        </p:txBody>
      </p:sp>
      <p:pic>
        <p:nvPicPr>
          <p:cNvPr id="5" name="Content Placeholder 4" descr="question-mark3a1.jpg"/>
          <p:cNvPicPr>
            <a:picLocks noGrp="1" noChangeAspect="1"/>
          </p:cNvPicPr>
          <p:nvPr>
            <p:ph sz="half" idx="2"/>
          </p:nvPr>
        </p:nvPicPr>
        <p:blipFill>
          <a:blip r:embed="rId2"/>
          <a:stretch>
            <a:fillRect/>
          </a:stretch>
        </p:blipFill>
        <p:spPr>
          <a:xfrm>
            <a:off x="5276850" y="1570037"/>
            <a:ext cx="3657600" cy="4572000"/>
          </a:xfrm>
        </p:spPr>
      </p:pic>
      <p:sp>
        <p:nvSpPr>
          <p:cNvPr id="6" name="Slide Number Placeholder 5"/>
          <p:cNvSpPr>
            <a:spLocks noGrp="1"/>
          </p:cNvSpPr>
          <p:nvPr>
            <p:ph type="sldNum" sz="quarter" idx="12"/>
          </p:nvPr>
        </p:nvSpPr>
        <p:spPr/>
        <p:txBody>
          <a:bodyPr/>
          <a:lstStyle/>
          <a:p>
            <a:fld id="{11427F7D-D5E8-4209-9DC4-92FC000E467D}"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(1)</a:t>
            </a:r>
            <a:endParaRPr lang="en-US" dirty="0"/>
          </a:p>
        </p:txBody>
      </p:sp>
      <p:sp>
        <p:nvSpPr>
          <p:cNvPr id="3" name="Content Placeholder 2"/>
          <p:cNvSpPr>
            <a:spLocks noGrp="1"/>
          </p:cNvSpPr>
          <p:nvPr>
            <p:ph sz="half" idx="1"/>
          </p:nvPr>
        </p:nvSpPr>
        <p:spPr/>
        <p:txBody>
          <a:bodyPr>
            <a:normAutofit fontScale="62500" lnSpcReduction="20000"/>
          </a:bodyPr>
          <a:lstStyle/>
          <a:p>
            <a:r>
              <a:rPr lang="en-US" b="1" dirty="0" smtClean="0"/>
              <a:t>Stub</a:t>
            </a:r>
            <a:r>
              <a:rPr lang="en-US" dirty="0" smtClean="0"/>
              <a:t> – the dummy modules that simulates the low level modules.</a:t>
            </a:r>
          </a:p>
          <a:p>
            <a:r>
              <a:rPr lang="en-US" b="1" dirty="0" smtClean="0"/>
              <a:t>Driver</a:t>
            </a:r>
            <a:r>
              <a:rPr lang="en-US" dirty="0" smtClean="0"/>
              <a:t> – the dummy modules that simulate the high level modules.</a:t>
            </a:r>
          </a:p>
          <a:p>
            <a:r>
              <a:rPr lang="en-US" b="1" dirty="0" smtClean="0"/>
              <a:t>Top-down</a:t>
            </a:r>
            <a:r>
              <a:rPr lang="en-US" dirty="0" smtClean="0"/>
              <a:t> approach (also known as step-wise design) - the breaking down of a system to gain insight into its compositional sub-systems.</a:t>
            </a:r>
          </a:p>
          <a:p>
            <a:r>
              <a:rPr lang="en-US" dirty="0" smtClean="0"/>
              <a:t>A </a:t>
            </a:r>
            <a:r>
              <a:rPr lang="en-US" b="1" dirty="0" smtClean="0"/>
              <a:t>bottom-up</a:t>
            </a:r>
            <a:r>
              <a:rPr lang="en-US" dirty="0" smtClean="0"/>
              <a:t> approach is the piecing together of systems to give rise to grander systems, thus making the original systems sub-systems of the emergent system.</a:t>
            </a:r>
          </a:p>
        </p:txBody>
      </p:sp>
      <p:pic>
        <p:nvPicPr>
          <p:cNvPr id="5" name="Content Placeholder 4" descr="terminology.gif"/>
          <p:cNvPicPr>
            <a:picLocks noGrp="1" noChangeAspect="1"/>
          </p:cNvPicPr>
          <p:nvPr>
            <p:ph sz="half" idx="2"/>
          </p:nvPr>
        </p:nvPicPr>
        <p:blipFill>
          <a:blip r:embed="rId2"/>
          <a:stretch>
            <a:fillRect/>
          </a:stretch>
        </p:blipFill>
        <p:spPr>
          <a:xfrm>
            <a:off x="5073696" y="1643050"/>
            <a:ext cx="4070304" cy="3500462"/>
          </a:xfrm>
        </p:spPr>
      </p:pic>
      <p:sp>
        <p:nvSpPr>
          <p:cNvPr id="6" name="Slide Number Placeholder 5"/>
          <p:cNvSpPr>
            <a:spLocks noGrp="1"/>
          </p:cNvSpPr>
          <p:nvPr>
            <p:ph type="sldNum" sz="quarter" idx="12"/>
          </p:nvPr>
        </p:nvSpPr>
        <p:spPr/>
        <p:txBody>
          <a:bodyPr/>
          <a:lstStyle/>
          <a:p>
            <a:fld id="{11427F7D-D5E8-4209-9DC4-92FC000E467D}"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(2)</a:t>
            </a:r>
            <a:endParaRPr lang="en-US" dirty="0"/>
          </a:p>
        </p:txBody>
      </p:sp>
      <p:sp>
        <p:nvSpPr>
          <p:cNvPr id="3" name="Content Placeholder 2"/>
          <p:cNvSpPr>
            <a:spLocks noGrp="1"/>
          </p:cNvSpPr>
          <p:nvPr>
            <p:ph sz="half" idx="1"/>
          </p:nvPr>
        </p:nvSpPr>
        <p:spPr/>
        <p:txBody>
          <a:bodyPr>
            <a:normAutofit fontScale="70000" lnSpcReduction="20000"/>
          </a:bodyPr>
          <a:lstStyle/>
          <a:p>
            <a:r>
              <a:rPr lang="en-US" b="1" dirty="0" smtClean="0"/>
              <a:t>Bottleneck </a:t>
            </a:r>
            <a:r>
              <a:rPr lang="en-US" dirty="0" smtClean="0"/>
              <a:t>– a phenomenon where the performance or capacity of an entire system is limited by a single or limited number of components or resources.</a:t>
            </a:r>
          </a:p>
          <a:p>
            <a:r>
              <a:rPr lang="en-US" b="1" dirty="0" smtClean="0"/>
              <a:t>Regression testing </a:t>
            </a:r>
            <a:r>
              <a:rPr lang="en-US" dirty="0" smtClean="0"/>
              <a:t>- any type of software testing that seeks to uncover new errors, or </a:t>
            </a:r>
            <a:r>
              <a:rPr lang="en-US" i="1" dirty="0" smtClean="0"/>
              <a:t>regressions</a:t>
            </a:r>
            <a:r>
              <a:rPr lang="en-US" dirty="0" smtClean="0"/>
              <a:t>, in existing functionality after changes have been made to the software, such as functional enhancements, patches or configuration changes.</a:t>
            </a:r>
          </a:p>
        </p:txBody>
      </p:sp>
      <p:sp>
        <p:nvSpPr>
          <p:cNvPr id="5" name="Slide Number Placeholder 4"/>
          <p:cNvSpPr>
            <a:spLocks noGrp="1"/>
          </p:cNvSpPr>
          <p:nvPr>
            <p:ph type="sldNum" sz="quarter" idx="12"/>
          </p:nvPr>
        </p:nvSpPr>
        <p:spPr/>
        <p:txBody>
          <a:bodyPr/>
          <a:lstStyle/>
          <a:p>
            <a:fld id="{11427F7D-D5E8-4209-9DC4-92FC000E467D}"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Bang Testing?</a:t>
            </a:r>
            <a:endParaRPr lang="en-US" dirty="0"/>
          </a:p>
        </p:txBody>
      </p:sp>
      <p:sp>
        <p:nvSpPr>
          <p:cNvPr id="3" name="Content Placeholder 2"/>
          <p:cNvSpPr>
            <a:spLocks noGrp="1"/>
          </p:cNvSpPr>
          <p:nvPr>
            <p:ph sz="half" idx="1"/>
          </p:nvPr>
        </p:nvSpPr>
        <p:spPr>
          <a:xfrm>
            <a:off x="1428728" y="1643050"/>
            <a:ext cx="4400552" cy="4525963"/>
          </a:xfrm>
        </p:spPr>
        <p:txBody>
          <a:bodyPr>
            <a:normAutofit fontScale="92500" lnSpcReduction="20000"/>
          </a:bodyPr>
          <a:lstStyle/>
          <a:p>
            <a:r>
              <a:rPr lang="en-US" dirty="0" smtClean="0"/>
              <a:t>In Big </a:t>
            </a:r>
            <a:r>
              <a:rPr lang="en-US" dirty="0"/>
              <a:t>B</a:t>
            </a:r>
            <a:r>
              <a:rPr lang="en-US" dirty="0" smtClean="0"/>
              <a:t>ang Integration testing, individual modules of the programs are not integrated until </a:t>
            </a:r>
            <a:r>
              <a:rPr lang="en-US" b="1" dirty="0" smtClean="0"/>
              <a:t>every thing </a:t>
            </a:r>
            <a:r>
              <a:rPr lang="en-US" dirty="0" smtClean="0"/>
              <a:t>is ready. It is called 'Run it and see' approach. </a:t>
            </a:r>
          </a:p>
          <a:p>
            <a:r>
              <a:rPr lang="en-US" dirty="0" smtClean="0"/>
              <a:t>In this approach, the program is integrated </a:t>
            </a:r>
            <a:r>
              <a:rPr lang="en-US" b="1" dirty="0" smtClean="0"/>
              <a:t>without any formal integration testing</a:t>
            </a:r>
            <a:r>
              <a:rPr lang="en-US" dirty="0" smtClean="0"/>
              <a:t>, and then run to ensures that all the components are working properly.</a:t>
            </a:r>
            <a:endParaRPr lang="en-US" dirty="0"/>
          </a:p>
        </p:txBody>
      </p:sp>
      <p:pic>
        <p:nvPicPr>
          <p:cNvPr id="7" name="Content Placeholder 6" descr="constructions_wrong_02.jpg"/>
          <p:cNvPicPr>
            <a:picLocks noGrp="1" noChangeAspect="1"/>
          </p:cNvPicPr>
          <p:nvPr>
            <p:ph sz="half" idx="2"/>
          </p:nvPr>
        </p:nvPicPr>
        <p:blipFill>
          <a:blip r:embed="rId2"/>
          <a:stretch>
            <a:fillRect/>
          </a:stretch>
        </p:blipFill>
        <p:spPr>
          <a:xfrm>
            <a:off x="5786446" y="1714488"/>
            <a:ext cx="3105185" cy="4187835"/>
          </a:xfrm>
        </p:spPr>
      </p:pic>
      <p:sp>
        <p:nvSpPr>
          <p:cNvPr id="5" name="Slide Number Placeholder 4"/>
          <p:cNvSpPr>
            <a:spLocks noGrp="1"/>
          </p:cNvSpPr>
          <p:nvPr>
            <p:ph type="sldNum" sz="quarter" idx="12"/>
          </p:nvPr>
        </p:nvSpPr>
        <p:spPr/>
        <p:txBody>
          <a:bodyPr/>
          <a:lstStyle/>
          <a:p>
            <a:fld id="{11427F7D-D5E8-4209-9DC4-92FC000E467D}"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Big Bang</a:t>
            </a:r>
            <a:endParaRPr lang="en-US" dirty="0"/>
          </a:p>
        </p:txBody>
      </p:sp>
      <p:sp>
        <p:nvSpPr>
          <p:cNvPr id="3" name="Content Placeholder 2"/>
          <p:cNvSpPr>
            <a:spLocks noGrp="1"/>
          </p:cNvSpPr>
          <p:nvPr>
            <p:ph sz="half" idx="1"/>
          </p:nvPr>
        </p:nvSpPr>
        <p:spPr>
          <a:xfrm>
            <a:off x="1357290" y="1643050"/>
            <a:ext cx="5214974" cy="4525963"/>
          </a:xfrm>
        </p:spPr>
        <p:txBody>
          <a:bodyPr>
            <a:normAutofit fontScale="85000" lnSpcReduction="20000"/>
          </a:bodyPr>
          <a:lstStyle/>
          <a:p>
            <a:r>
              <a:rPr lang="en-US" dirty="0" smtClean="0"/>
              <a:t>Defects present at the interfaces of components are identified at </a:t>
            </a:r>
            <a:r>
              <a:rPr lang="en-US" b="1" dirty="0" smtClean="0"/>
              <a:t>very late stage</a:t>
            </a:r>
            <a:r>
              <a:rPr lang="en-US" dirty="0" smtClean="0"/>
              <a:t>.</a:t>
            </a:r>
          </a:p>
          <a:p>
            <a:r>
              <a:rPr lang="en-US" dirty="0" smtClean="0"/>
              <a:t>It is very difficult to isolate the defects found, as it is very difficult to tell </a:t>
            </a:r>
            <a:r>
              <a:rPr lang="en-US" b="1" dirty="0" smtClean="0"/>
              <a:t>whether defect is in component or interface</a:t>
            </a:r>
            <a:r>
              <a:rPr lang="en-US" dirty="0" smtClean="0"/>
              <a:t>.</a:t>
            </a:r>
          </a:p>
          <a:p>
            <a:r>
              <a:rPr lang="en-US" dirty="0" smtClean="0"/>
              <a:t>There is </a:t>
            </a:r>
            <a:r>
              <a:rPr lang="en-US" b="1" dirty="0" smtClean="0"/>
              <a:t>high probability of missing</a:t>
            </a:r>
            <a:r>
              <a:rPr lang="en-US" dirty="0" smtClean="0"/>
              <a:t> some critical </a:t>
            </a:r>
            <a:r>
              <a:rPr lang="en-US" b="1" dirty="0" smtClean="0"/>
              <a:t>defects</a:t>
            </a:r>
            <a:r>
              <a:rPr lang="en-US" dirty="0" smtClean="0"/>
              <a:t> which might surfaced in production.</a:t>
            </a:r>
          </a:p>
          <a:p>
            <a:r>
              <a:rPr lang="en-US" dirty="0" smtClean="0"/>
              <a:t>It is very difficult to make sure that all the cases for integration testing are covered.</a:t>
            </a:r>
          </a:p>
          <a:p>
            <a:endParaRPr lang="en-US" dirty="0"/>
          </a:p>
        </p:txBody>
      </p:sp>
      <p:pic>
        <p:nvPicPr>
          <p:cNvPr id="5" name="Content Placeholder 4" descr="stop.jpg"/>
          <p:cNvPicPr>
            <a:picLocks noGrp="1" noChangeAspect="1"/>
          </p:cNvPicPr>
          <p:nvPr>
            <p:ph sz="half" idx="2"/>
          </p:nvPr>
        </p:nvPicPr>
        <p:blipFill>
          <a:blip r:embed="rId2"/>
          <a:stretch>
            <a:fillRect/>
          </a:stretch>
        </p:blipFill>
        <p:spPr>
          <a:xfrm>
            <a:off x="6500826" y="2143116"/>
            <a:ext cx="2359183" cy="2092943"/>
          </a:xfrm>
        </p:spPr>
      </p:pic>
      <p:sp>
        <p:nvSpPr>
          <p:cNvPr id="6" name="Slide Number Placeholder 5"/>
          <p:cNvSpPr>
            <a:spLocks noGrp="1"/>
          </p:cNvSpPr>
          <p:nvPr>
            <p:ph type="sldNum" sz="quarter" idx="12"/>
          </p:nvPr>
        </p:nvSpPr>
        <p:spPr/>
        <p:txBody>
          <a:bodyPr/>
          <a:lstStyle/>
          <a:p>
            <a:fld id="{11427F7D-D5E8-4209-9DC4-92FC000E467D}"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Big Bang Testing: Conclusion</a:t>
            </a:r>
            <a:endParaRPr lang="en-US" dirty="0"/>
          </a:p>
        </p:txBody>
      </p:sp>
      <p:sp>
        <p:nvSpPr>
          <p:cNvPr id="6" name="Content Placeholder 5"/>
          <p:cNvSpPr>
            <a:spLocks noGrp="1"/>
          </p:cNvSpPr>
          <p:nvPr>
            <p:ph sz="half" idx="1"/>
          </p:nvPr>
        </p:nvSpPr>
        <p:spPr/>
        <p:txBody>
          <a:bodyPr>
            <a:normAutofit/>
          </a:bodyPr>
          <a:lstStyle/>
          <a:p>
            <a:r>
              <a:rPr lang="en-US" dirty="0" smtClean="0"/>
              <a:t>This is </a:t>
            </a:r>
            <a:r>
              <a:rPr lang="en-US" b="1" dirty="0" smtClean="0"/>
              <a:t>not the way </a:t>
            </a:r>
            <a:r>
              <a:rPr lang="en-US" dirty="0" smtClean="0"/>
              <a:t>you should integrate and test software!</a:t>
            </a:r>
          </a:p>
          <a:p>
            <a:endParaRPr lang="en-US" dirty="0"/>
          </a:p>
          <a:p>
            <a:r>
              <a:rPr lang="en-US" dirty="0" smtClean="0"/>
              <a:t>But it might be good with this assumption applied:</a:t>
            </a:r>
          </a:p>
          <a:p>
            <a:pPr lvl="1"/>
            <a:r>
              <a:rPr lang="en-US" dirty="0" smtClean="0"/>
              <a:t>for small systems, </a:t>
            </a:r>
            <a:r>
              <a:rPr lang="en-US" b="1" dirty="0" smtClean="0"/>
              <a:t>but not for enterprise level applications</a:t>
            </a:r>
            <a:r>
              <a:rPr lang="en-US" dirty="0" smtClean="0"/>
              <a:t>.</a:t>
            </a:r>
            <a:endParaRPr lang="en-US" dirty="0"/>
          </a:p>
        </p:txBody>
      </p:sp>
      <p:pic>
        <p:nvPicPr>
          <p:cNvPr id="8" name="Content Placeholder 7" descr="ExDifferentiableFunction_zoom_lens.png"/>
          <p:cNvPicPr>
            <a:picLocks noGrp="1" noChangeAspect="1"/>
          </p:cNvPicPr>
          <p:nvPr>
            <p:ph sz="half" idx="2"/>
          </p:nvPr>
        </p:nvPicPr>
        <p:blipFill>
          <a:blip r:embed="rId3"/>
          <a:stretch>
            <a:fillRect/>
          </a:stretch>
        </p:blipFill>
        <p:spPr>
          <a:xfrm>
            <a:off x="5276850" y="2578780"/>
            <a:ext cx="3657600" cy="2554515"/>
          </a:xfrm>
        </p:spPr>
      </p:pic>
      <p:sp>
        <p:nvSpPr>
          <p:cNvPr id="7" name="Slide Number Placeholder 6"/>
          <p:cNvSpPr>
            <a:spLocks noGrp="1"/>
          </p:cNvSpPr>
          <p:nvPr>
            <p:ph type="sldNum" sz="quarter" idx="12"/>
          </p:nvPr>
        </p:nvSpPr>
        <p:spPr/>
        <p:txBody>
          <a:bodyPr/>
          <a:lstStyle/>
          <a:p>
            <a:fld id="{11427F7D-D5E8-4209-9DC4-92FC000E467D}"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436</TotalTime>
  <Words>1544</Words>
  <Application>Microsoft Office PowerPoint</Application>
  <PresentationFormat>On-screen Show (4:3)</PresentationFormat>
  <Paragraphs>186</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Solstice</vt:lpstr>
      <vt:lpstr>Unit – II Integration testing</vt:lpstr>
      <vt:lpstr>Slide 2</vt:lpstr>
      <vt:lpstr>Definition of Integration Testing</vt:lpstr>
      <vt:lpstr>Why Do You Need Integration Testing?</vt:lpstr>
      <vt:lpstr>Terminology (1)</vt:lpstr>
      <vt:lpstr>Terminology (2)</vt:lpstr>
      <vt:lpstr>What Is Big Bang Testing?</vt:lpstr>
      <vt:lpstr>Disadvantages of Big Bang</vt:lpstr>
      <vt:lpstr>Big Bang Testing: Conclusion</vt:lpstr>
      <vt:lpstr>How To Integrate?</vt:lpstr>
      <vt:lpstr>Bottom-up Integration Testing (1)</vt:lpstr>
      <vt:lpstr>Bottom-up Integration Testing (2)</vt:lpstr>
      <vt:lpstr>Bottom-up Testing Graphical Represenation</vt:lpstr>
      <vt:lpstr>Comments on Graphical Representation</vt:lpstr>
      <vt:lpstr>Advantages of Bottom-up Testing</vt:lpstr>
      <vt:lpstr>Disadvantages of Bottom-up Testing</vt:lpstr>
      <vt:lpstr>Top-down Testing</vt:lpstr>
      <vt:lpstr>Advantages of Top-down Testing</vt:lpstr>
      <vt:lpstr>Disadvantages of Top-down Testing</vt:lpstr>
      <vt:lpstr>Top-down And Bottom-up Testing: Conclusion</vt:lpstr>
      <vt:lpstr>Sandwich Testing Strategy</vt:lpstr>
      <vt:lpstr>Graphical Representation of Sandwich Testing Strategy</vt:lpstr>
      <vt:lpstr>Comments on Graphical Representation</vt:lpstr>
      <vt:lpstr>Sandwich Testing Strategy: Conclusions</vt:lpstr>
      <vt:lpstr>Performance vs. Load vs. Stress testing</vt:lpstr>
      <vt:lpstr>Performance testing</vt:lpstr>
      <vt:lpstr>Load Testing</vt:lpstr>
      <vt:lpstr>Examples of Load Testing</vt:lpstr>
      <vt:lpstr>Stress Testing (1)</vt:lpstr>
      <vt:lpstr>Stress Testing (2)</vt:lpstr>
      <vt:lpstr>Recommendations for Integration Testing</vt:lpstr>
      <vt:lpstr>Steps of Integration Testing (1)</vt:lpstr>
      <vt:lpstr>Steps of Integration Testing (2)</vt:lpstr>
      <vt:lpstr>Main Point: Incremental Integration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testing</dc:title>
  <dc:creator>Ernestas</dc:creator>
  <cp:lastModifiedBy>BANNIGIDAD</cp:lastModifiedBy>
  <cp:revision>231</cp:revision>
  <dcterms:created xsi:type="dcterms:W3CDTF">2011-03-14T18:46:47Z</dcterms:created>
  <dcterms:modified xsi:type="dcterms:W3CDTF">2018-09-24T06:41:46Z</dcterms:modified>
</cp:coreProperties>
</file>