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04" r:id="rId3"/>
    <p:sldId id="305"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06" r:id="rId32"/>
    <p:sldId id="285" r:id="rId33"/>
    <p:sldId id="286" r:id="rId34"/>
    <p:sldId id="307" r:id="rId35"/>
    <p:sldId id="287" r:id="rId36"/>
    <p:sldId id="288" r:id="rId37"/>
    <p:sldId id="289" r:id="rId38"/>
    <p:sldId id="290" r:id="rId39"/>
    <p:sldId id="308" r:id="rId40"/>
    <p:sldId id="309" r:id="rId41"/>
    <p:sldId id="310" r:id="rId42"/>
    <p:sldId id="311" r:id="rId43"/>
    <p:sldId id="312" r:id="rId44"/>
    <p:sldId id="313" r:id="rId45"/>
    <p:sldId id="291" r:id="rId46"/>
    <p:sldId id="314" r:id="rId47"/>
    <p:sldId id="315" r:id="rId48"/>
    <p:sldId id="316" r:id="rId49"/>
    <p:sldId id="317" r:id="rId50"/>
    <p:sldId id="318" r:id="rId51"/>
    <p:sldId id="319" r:id="rId52"/>
    <p:sldId id="294" r:id="rId53"/>
    <p:sldId id="295" r:id="rId54"/>
    <p:sldId id="296" r:id="rId55"/>
    <p:sldId id="292" r:id="rId56"/>
    <p:sldId id="293" r:id="rId57"/>
    <p:sldId id="297" r:id="rId58"/>
    <p:sldId id="298" r:id="rId59"/>
    <p:sldId id="299" r:id="rId60"/>
    <p:sldId id="300" r:id="rId61"/>
    <p:sldId id="301" r:id="rId62"/>
    <p:sldId id="302" r:id="rId63"/>
    <p:sldId id="303" r:id="rId64"/>
  </p:sldIdLst>
  <p:sldSz cx="9118600" cy="6845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6" y="-108"/>
      </p:cViewPr>
      <p:guideLst>
        <p:guide orient="horz" pos="2156"/>
        <p:guide pos="28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26BB8-9BEA-40F9-B1B1-8E0F64F90447}" type="datetimeFigureOut">
              <a:rPr lang="en-US" smtClean="0"/>
              <a:pPr/>
              <a:t>3/9/2019</a:t>
            </a:fld>
            <a:endParaRPr lang="en-US"/>
          </a:p>
        </p:txBody>
      </p:sp>
      <p:sp>
        <p:nvSpPr>
          <p:cNvPr id="4" name="Slide Image Placeholder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5D257-8F17-4E36-BCA8-2F576AF94C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D257-8F17-4E36-BCA8-2F576AF94C28}" type="slidenum">
              <a:rPr lang="en-US" smtClean="0"/>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895" y="2126482"/>
            <a:ext cx="7750810" cy="146730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67790" y="3879004"/>
            <a:ext cx="6383020" cy="17493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91D73-A4B6-40CA-B934-244D7D5EDE60}"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91D73-A4B6-40CA-B934-244D7D5EDE60}"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987" y="274130"/>
            <a:ext cx="2051685" cy="582959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930" y="274130"/>
            <a:ext cx="6003078" cy="5829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91D73-A4B6-40CA-B934-244D7D5EDE60}"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91D73-A4B6-40CA-B934-244D7D5EDE60}"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307" y="4398741"/>
            <a:ext cx="7750810"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0307" y="2901332"/>
            <a:ext cx="7750810" cy="149740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91D73-A4B6-40CA-B934-244D7D5EDE60}"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930" y="1597237"/>
            <a:ext cx="4027382"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288" y="1597237"/>
            <a:ext cx="4027382"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891D73-A4B6-40CA-B934-244D7D5EDE60}"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931" y="1532271"/>
            <a:ext cx="4028965"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5931" y="2170849"/>
            <a:ext cx="4028965"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2124" y="1532271"/>
            <a:ext cx="4030548"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2124" y="2170849"/>
            <a:ext cx="4030548"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891D73-A4B6-40CA-B934-244D7D5EDE60}" type="datetimeFigureOut">
              <a:rPr lang="en-US" smtClean="0"/>
              <a:pPr/>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91D73-A4B6-40CA-B934-244D7D5EDE60}" type="datetimeFigureOut">
              <a:rPr lang="en-US" smtClean="0"/>
              <a:pPr/>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91D73-A4B6-40CA-B934-244D7D5EDE60}" type="datetimeFigureOut">
              <a:rPr lang="en-US" smtClean="0"/>
              <a:pPr/>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933" y="272544"/>
            <a:ext cx="2999957"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65121" y="272545"/>
            <a:ext cx="5097551"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933" y="1432443"/>
            <a:ext cx="2999957" cy="46823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91D73-A4B6-40CA-B934-244D7D5EDE60}"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7309" y="4791710"/>
            <a:ext cx="547116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7309" y="611640"/>
            <a:ext cx="5471160" cy="410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87309" y="5357398"/>
            <a:ext cx="5471160" cy="8033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91D73-A4B6-40CA-B934-244D7D5EDE60}"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FEE39-285B-47A3-99B3-BCBCC9979C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30" y="274131"/>
            <a:ext cx="8206740" cy="114088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5930" y="1597237"/>
            <a:ext cx="8206740" cy="45175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5930" y="6344581"/>
            <a:ext cx="2127673" cy="364449"/>
          </a:xfrm>
          <a:prstGeom prst="rect">
            <a:avLst/>
          </a:prstGeom>
        </p:spPr>
        <p:txBody>
          <a:bodyPr vert="horz" lIns="91440" tIns="45720" rIns="91440" bIns="45720" rtlCol="0" anchor="ctr"/>
          <a:lstStyle>
            <a:lvl1pPr algn="l">
              <a:defRPr sz="1200">
                <a:solidFill>
                  <a:schemeClr val="tx1">
                    <a:tint val="75000"/>
                  </a:schemeClr>
                </a:solidFill>
              </a:defRPr>
            </a:lvl1pPr>
          </a:lstStyle>
          <a:p>
            <a:fld id="{54891D73-A4B6-40CA-B934-244D7D5EDE60}" type="datetimeFigureOut">
              <a:rPr lang="en-US" smtClean="0"/>
              <a:pPr/>
              <a:t>3/9/2019</a:t>
            </a:fld>
            <a:endParaRPr lang="en-US"/>
          </a:p>
        </p:txBody>
      </p:sp>
      <p:sp>
        <p:nvSpPr>
          <p:cNvPr id="5" name="Footer Placeholder 4"/>
          <p:cNvSpPr>
            <a:spLocks noGrp="1"/>
          </p:cNvSpPr>
          <p:nvPr>
            <p:ph type="ftr" sz="quarter" idx="3"/>
          </p:nvPr>
        </p:nvSpPr>
        <p:spPr>
          <a:xfrm>
            <a:off x="3115524" y="6344581"/>
            <a:ext cx="2887557" cy="36444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34999" y="6344581"/>
            <a:ext cx="2127673" cy="364449"/>
          </a:xfrm>
          <a:prstGeom prst="rect">
            <a:avLst/>
          </a:prstGeom>
        </p:spPr>
        <p:txBody>
          <a:bodyPr vert="horz" lIns="91440" tIns="45720" rIns="91440" bIns="45720" rtlCol="0" anchor="ctr"/>
          <a:lstStyle>
            <a:lvl1pPr algn="r">
              <a:defRPr sz="1200">
                <a:solidFill>
                  <a:schemeClr val="tx1">
                    <a:tint val="75000"/>
                  </a:schemeClr>
                </a:solidFill>
              </a:defRPr>
            </a:lvl1pPr>
          </a:lstStyle>
          <a:p>
            <a:fld id="{44DFEE39-285B-47A3-99B3-BCBCC9979C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702" y="2514601"/>
            <a:ext cx="3854517" cy="1927179"/>
          </a:xfrm>
          <a:prstGeom prst="rect">
            <a:avLst/>
          </a:prstGeom>
          <a:noFill/>
        </p:spPr>
        <p:txBody>
          <a:bodyPr vert="horz" wrap="none" lIns="0" tIns="0" rIns="0" bIns="0" rtlCol="0">
            <a:spAutoFit/>
          </a:bodyPr>
          <a:lstStyle/>
          <a:p>
            <a:pPr algn="ctr">
              <a:lnSpc>
                <a:spcPts val="5000"/>
              </a:lnSpc>
            </a:pPr>
            <a:r>
              <a:rPr lang="en-US" sz="4408" dirty="0" smtClean="0">
                <a:solidFill>
                  <a:srgbClr val="000000"/>
                </a:solidFill>
                <a:latin typeface="Calibri"/>
              </a:rPr>
              <a:t>Unit-II</a:t>
            </a:r>
          </a:p>
          <a:p>
            <a:pPr algn="ctr">
              <a:lnSpc>
                <a:spcPts val="5000"/>
              </a:lnSpc>
            </a:pPr>
            <a:r>
              <a:rPr lang="en-US" sz="4408" dirty="0" smtClean="0">
                <a:solidFill>
                  <a:srgbClr val="000000"/>
                </a:solidFill>
                <a:latin typeface="Calibri"/>
              </a:rPr>
              <a:t>Levels of Testing </a:t>
            </a:r>
          </a:p>
          <a:p>
            <a:pPr algn="ctr">
              <a:lnSpc>
                <a:spcPts val="5000"/>
              </a:lnSpc>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3681649"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1.1 Unit Testing </a:t>
            </a:r>
          </a:p>
          <a:p>
            <a:pPr>
              <a:lnSpc>
                <a:spcPts val="5000"/>
              </a:lnSpc>
            </a:pPr>
            <a:endParaRPr lang="en-US"/>
          </a:p>
        </p:txBody>
      </p:sp>
      <p:sp>
        <p:nvSpPr>
          <p:cNvPr id="3" name="TextBox 2"/>
          <p:cNvSpPr txBox="1"/>
          <p:nvPr/>
        </p:nvSpPr>
        <p:spPr>
          <a:xfrm>
            <a:off x="533400" y="1625600"/>
            <a:ext cx="7746544"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Normally in programmers IDE (comfort zone) </a:t>
            </a:r>
          </a:p>
          <a:p>
            <a:pPr>
              <a:lnSpc>
                <a:spcPts val="3700"/>
              </a:lnSpc>
            </a:pPr>
            <a:endParaRPr lang="en-US"/>
          </a:p>
        </p:txBody>
      </p:sp>
      <p:sp>
        <p:nvSpPr>
          <p:cNvPr id="4" name="TextBox 3"/>
          <p:cNvSpPr txBox="1"/>
          <p:nvPr/>
        </p:nvSpPr>
        <p:spPr>
          <a:xfrm>
            <a:off x="533400" y="2209800"/>
            <a:ext cx="2620910"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Find unit bugs </a:t>
            </a:r>
          </a:p>
          <a:p>
            <a:pPr>
              <a:lnSpc>
                <a:spcPts val="3700"/>
              </a:lnSpc>
            </a:pPr>
            <a:endParaRPr lang="en-US"/>
          </a:p>
        </p:txBody>
      </p:sp>
      <p:sp>
        <p:nvSpPr>
          <p:cNvPr id="5" name="TextBox 4"/>
          <p:cNvSpPr txBox="1"/>
          <p:nvPr/>
        </p:nvSpPr>
        <p:spPr>
          <a:xfrm>
            <a:off x="990602" y="2781300"/>
            <a:ext cx="6522363"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Wrong implementation of functional specs </a:t>
            </a:r>
          </a:p>
          <a:p>
            <a:pPr>
              <a:lnSpc>
                <a:spcPts val="3200"/>
              </a:lnSpc>
            </a:pPr>
            <a:endParaRPr lang="en-US" sz="2812">
              <a:solidFill>
                <a:srgbClr val="000000"/>
              </a:solidFill>
              <a:latin typeface="Arial"/>
            </a:endParaRPr>
          </a:p>
        </p:txBody>
      </p:sp>
      <p:sp>
        <p:nvSpPr>
          <p:cNvPr id="6" name="TextBox 5"/>
          <p:cNvSpPr txBox="1"/>
          <p:nvPr/>
        </p:nvSpPr>
        <p:spPr>
          <a:xfrm>
            <a:off x="533402" y="3302000"/>
            <a:ext cx="271458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SATM Example </a:t>
            </a:r>
          </a:p>
          <a:p>
            <a:pPr>
              <a:lnSpc>
                <a:spcPts val="3700"/>
              </a:lnSpc>
            </a:pPr>
            <a:endParaRPr lang="en-US"/>
          </a:p>
        </p:txBody>
      </p:sp>
      <p:sp>
        <p:nvSpPr>
          <p:cNvPr id="7" name="TextBox 6"/>
          <p:cNvSpPr txBox="1"/>
          <p:nvPr/>
        </p:nvSpPr>
        <p:spPr>
          <a:xfrm>
            <a:off x="990600" y="3860800"/>
            <a:ext cx="7523342" cy="1310481"/>
          </a:xfrm>
          <a:prstGeom prst="rect">
            <a:avLst/>
          </a:prstGeom>
          <a:noFill/>
        </p:spPr>
        <p:txBody>
          <a:bodyPr vert="horz" wrap="none" lIns="0" tIns="0" rIns="0" bIns="0" rtlCol="0">
            <a:spAutoFit/>
          </a:bodyPr>
          <a:lstStyle/>
          <a:p>
            <a:pPr>
              <a:lnSpc>
                <a:spcPts val="3400"/>
              </a:lnSpc>
            </a:pPr>
            <a:r>
              <a:rPr lang="en-US" sz="2812" smtClean="0">
                <a:solidFill>
                  <a:srgbClr val="000000"/>
                </a:solidFill>
                <a:latin typeface="Arial"/>
              </a:rPr>
              <a:t>-</a:t>
            </a:r>
            <a:r>
              <a:rPr lang="en-US" sz="2812" smtClean="0">
                <a:solidFill>
                  <a:srgbClr val="000000"/>
                </a:solidFill>
                <a:latin typeface="Calibri"/>
              </a:rPr>
              <a:t> Testing function procedures e.g. the ValidatePIN() </a:t>
            </a:r>
            <a:br>
              <a:rPr lang="en-US" sz="2812" smtClean="0">
                <a:solidFill>
                  <a:srgbClr val="000000"/>
                </a:solidFill>
                <a:latin typeface="Calibri"/>
              </a:rPr>
            </a:br>
            <a:r>
              <a:rPr lang="en-US" sz="2812" smtClean="0">
                <a:solidFill>
                  <a:srgbClr val="000000"/>
                </a:solidFill>
                <a:latin typeface="Calibri"/>
              </a:rPr>
              <a:t>procedure </a:t>
            </a:r>
          </a:p>
          <a:p>
            <a:pPr>
              <a:lnSpc>
                <a:spcPts val="3400"/>
              </a:lnSpc>
            </a:pPr>
            <a:endParaRPr lang="en-US" sz="2812">
              <a:solidFill>
                <a:srgbClr val="000000"/>
              </a:solidFill>
              <a:latin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000000"/>
                </a:solidFill>
                <a:latin typeface="Courier New"/>
              </a:rPr>
              <a:t>o</a:t>
            </a:r>
            <a:r>
              <a:rPr lang="en-US" sz="2410" b="1" smtClean="0">
                <a:solidFill>
                  <a:srgbClr val="000000"/>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5189947"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1.2 Integration testing </a:t>
            </a:r>
          </a:p>
          <a:p>
            <a:pPr>
              <a:lnSpc>
                <a:spcPts val="5000"/>
              </a:lnSpc>
            </a:pPr>
            <a:endParaRPr lang="en-US"/>
          </a:p>
        </p:txBody>
      </p:sp>
      <p:sp>
        <p:nvSpPr>
          <p:cNvPr id="3" name="TextBox 2"/>
          <p:cNvSpPr txBox="1"/>
          <p:nvPr/>
        </p:nvSpPr>
        <p:spPr>
          <a:xfrm>
            <a:off x="533400" y="1625600"/>
            <a:ext cx="7392408" cy="822264"/>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Test for correct interaction between system units </a:t>
            </a:r>
          </a:p>
          <a:p>
            <a:pPr>
              <a:lnSpc>
                <a:spcPts val="3200"/>
              </a:lnSpc>
            </a:pPr>
            <a:endParaRPr lang="en-US"/>
          </a:p>
        </p:txBody>
      </p:sp>
      <p:sp>
        <p:nvSpPr>
          <p:cNvPr id="4" name="TextBox 3"/>
          <p:cNvSpPr txBox="1"/>
          <p:nvPr/>
        </p:nvSpPr>
        <p:spPr>
          <a:xfrm>
            <a:off x="533400" y="2146300"/>
            <a:ext cx="6506974" cy="820738"/>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systems </a:t>
            </a:r>
            <a:r>
              <a:rPr lang="en-US" sz="2812" smtClean="0">
                <a:solidFill>
                  <a:srgbClr val="000000"/>
                </a:solidFill>
                <a:latin typeface="Calibri"/>
                <a:cs typeface="Calibri"/>
              </a:rPr>
              <a:t>‐ built by merging existing libraries </a:t>
            </a:r>
          </a:p>
          <a:p>
            <a:pPr>
              <a:lnSpc>
                <a:spcPts val="3200"/>
              </a:lnSpc>
            </a:pPr>
            <a:endParaRPr lang="en-US" sz="2812">
              <a:solidFill>
                <a:srgbClr val="000000"/>
              </a:solidFill>
              <a:latin typeface="Calibri"/>
            </a:endParaRPr>
          </a:p>
        </p:txBody>
      </p:sp>
      <p:sp>
        <p:nvSpPr>
          <p:cNvPr id="5" name="TextBox 4"/>
          <p:cNvSpPr txBox="1"/>
          <p:nvPr/>
        </p:nvSpPr>
        <p:spPr>
          <a:xfrm>
            <a:off x="533400" y="2654300"/>
            <a:ext cx="5359159" cy="822264"/>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modules coded by different people </a:t>
            </a:r>
          </a:p>
          <a:p>
            <a:pPr>
              <a:lnSpc>
                <a:spcPts val="3200"/>
              </a:lnSpc>
            </a:pPr>
            <a:endParaRPr lang="en-US"/>
          </a:p>
        </p:txBody>
      </p:sp>
      <p:sp>
        <p:nvSpPr>
          <p:cNvPr id="6" name="TextBox 5"/>
          <p:cNvSpPr txBox="1"/>
          <p:nvPr/>
        </p:nvSpPr>
        <p:spPr>
          <a:xfrm>
            <a:off x="533402" y="3162300"/>
            <a:ext cx="6009979" cy="822264"/>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Mainly tests the interfaces among units </a:t>
            </a:r>
          </a:p>
          <a:p>
            <a:pPr>
              <a:lnSpc>
                <a:spcPts val="3200"/>
              </a:lnSpc>
            </a:pPr>
            <a:endParaRPr lang="en-US"/>
          </a:p>
        </p:txBody>
      </p:sp>
      <p:sp>
        <p:nvSpPr>
          <p:cNvPr id="7" name="TextBox 6"/>
          <p:cNvSpPr txBox="1"/>
          <p:nvPr/>
        </p:nvSpPr>
        <p:spPr>
          <a:xfrm>
            <a:off x="533400" y="3683000"/>
            <a:ext cx="4566186" cy="822264"/>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Bottom up integration testing </a:t>
            </a:r>
          </a:p>
          <a:p>
            <a:pPr>
              <a:lnSpc>
                <a:spcPts val="3200"/>
              </a:lnSpc>
            </a:pPr>
            <a:endParaRPr lang="en-US"/>
          </a:p>
        </p:txBody>
      </p:sp>
      <p:sp>
        <p:nvSpPr>
          <p:cNvPr id="8" name="TextBox 7"/>
          <p:cNvSpPr txBox="1"/>
          <p:nvPr/>
        </p:nvSpPr>
        <p:spPr>
          <a:xfrm>
            <a:off x="1447802" y="4178301"/>
            <a:ext cx="1945789"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Use of drivers </a:t>
            </a:r>
          </a:p>
          <a:p>
            <a:pPr>
              <a:lnSpc>
                <a:spcPts val="2700"/>
              </a:lnSpc>
            </a:pPr>
            <a:endParaRPr lang="en-US"/>
          </a:p>
        </p:txBody>
      </p:sp>
      <p:sp>
        <p:nvSpPr>
          <p:cNvPr id="9" name="TextBox 8"/>
          <p:cNvSpPr txBox="1"/>
          <p:nvPr/>
        </p:nvSpPr>
        <p:spPr>
          <a:xfrm>
            <a:off x="533402" y="4635500"/>
            <a:ext cx="4440383" cy="822264"/>
          </a:xfrm>
          <a:prstGeom prst="rect">
            <a:avLst/>
          </a:prstGeom>
          <a:noFill/>
        </p:spPr>
        <p:txBody>
          <a:bodyPr vert="horz" wrap="none" lIns="0" tIns="0" rIns="0" bIns="0" rtlCol="0">
            <a:spAutoFit/>
          </a:bodyPr>
          <a:lstStyle/>
          <a:p>
            <a:pPr>
              <a:lnSpc>
                <a:spcPts val="3200"/>
              </a:lnSpc>
            </a:pPr>
            <a:r>
              <a:rPr lang="en-US" smtClean="0">
                <a:latin typeface="Arial"/>
                <a:cs typeface="Arial"/>
              </a:rPr>
              <a:t>•</a:t>
            </a:r>
            <a:r>
              <a:rPr lang="en-US" sz="2812" smtClean="0">
                <a:solidFill>
                  <a:srgbClr val="000000"/>
                </a:solidFill>
                <a:latin typeface="Calibri"/>
                <a:cs typeface="Arial"/>
              </a:rPr>
              <a:t> Top down integration testing </a:t>
            </a:r>
          </a:p>
          <a:p>
            <a:pPr>
              <a:lnSpc>
                <a:spcPts val="3200"/>
              </a:lnSpc>
            </a:pPr>
            <a:endParaRPr lang="en-US"/>
          </a:p>
        </p:txBody>
      </p:sp>
      <p:sp>
        <p:nvSpPr>
          <p:cNvPr id="10" name="TextBox 9"/>
          <p:cNvSpPr txBox="1"/>
          <p:nvPr/>
        </p:nvSpPr>
        <p:spPr>
          <a:xfrm>
            <a:off x="1447802" y="5130801"/>
            <a:ext cx="1756699"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Use of stubs </a:t>
            </a:r>
          </a:p>
          <a:p>
            <a:pPr>
              <a:lnSpc>
                <a:spcPts val="2700"/>
              </a:lnSpc>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5189947"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1.2 Integration testing </a:t>
            </a:r>
          </a:p>
          <a:p>
            <a:pPr>
              <a:lnSpc>
                <a:spcPts val="5000"/>
              </a:lnSpc>
            </a:pPr>
            <a:endParaRPr lang="en-US"/>
          </a:p>
        </p:txBody>
      </p:sp>
      <p:sp>
        <p:nvSpPr>
          <p:cNvPr id="3" name="TextBox 2"/>
          <p:cNvSpPr txBox="1"/>
          <p:nvPr/>
        </p:nvSpPr>
        <p:spPr>
          <a:xfrm>
            <a:off x="533400" y="1600200"/>
            <a:ext cx="7531742" cy="1503200"/>
          </a:xfrm>
          <a:prstGeom prst="rect">
            <a:avLst/>
          </a:prstGeom>
          <a:noFill/>
        </p:spPr>
        <p:txBody>
          <a:bodyPr vert="horz" wrap="none" lIns="0" tIns="0" rIns="0" bIns="0" rtlCol="0">
            <a:spAutoFit/>
          </a:bodyPr>
          <a:lstStyle/>
          <a:p>
            <a:pPr>
              <a:lnSpc>
                <a:spcPts val="3900"/>
              </a:lnSpc>
            </a:pPr>
            <a:r>
              <a:rPr lang="en-US" smtClean="0">
                <a:latin typeface="Arial"/>
                <a:cs typeface="Arial"/>
              </a:rPr>
              <a:t>•</a:t>
            </a:r>
            <a:r>
              <a:rPr lang="en-US" sz="3208" smtClean="0">
                <a:solidFill>
                  <a:srgbClr val="000000"/>
                </a:solidFill>
                <a:latin typeface="Calibri"/>
                <a:cs typeface="Arial"/>
              </a:rPr>
              <a:t> Who does integration testing and when is it </a:t>
            </a:r>
            <a:br>
              <a:rPr lang="en-US" sz="3208" smtClean="0">
                <a:solidFill>
                  <a:srgbClr val="000000"/>
                </a:solidFill>
                <a:latin typeface="Calibri"/>
                <a:cs typeface="Arial"/>
              </a:rPr>
            </a:br>
            <a:r>
              <a:rPr lang="en-US" sz="3208" smtClean="0">
                <a:solidFill>
                  <a:srgbClr val="000000"/>
                </a:solidFill>
                <a:latin typeface="Calibri"/>
                <a:cs typeface="Arial"/>
              </a:rPr>
              <a:t>done? </a:t>
            </a:r>
          </a:p>
          <a:p>
            <a:pPr>
              <a:lnSpc>
                <a:spcPts val="3900"/>
              </a:lnSpc>
            </a:pPr>
            <a:endParaRPr lang="en-US" sz="3208">
              <a:solidFill>
                <a:srgbClr val="000000"/>
              </a:solidFill>
              <a:latin typeface="Calibri"/>
            </a:endParaRPr>
          </a:p>
        </p:txBody>
      </p:sp>
      <p:sp>
        <p:nvSpPr>
          <p:cNvPr id="4" name="TextBox 3"/>
          <p:cNvSpPr txBox="1"/>
          <p:nvPr/>
        </p:nvSpPr>
        <p:spPr>
          <a:xfrm>
            <a:off x="1447800" y="2679701"/>
            <a:ext cx="3676199"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Done by developers/testers </a:t>
            </a:r>
          </a:p>
          <a:p>
            <a:pPr>
              <a:lnSpc>
                <a:spcPts val="2700"/>
              </a:lnSpc>
            </a:pPr>
            <a:endParaRPr lang="en-US"/>
          </a:p>
        </p:txBody>
      </p:sp>
      <p:sp>
        <p:nvSpPr>
          <p:cNvPr id="5" name="TextBox 4"/>
          <p:cNvSpPr txBox="1"/>
          <p:nvPr/>
        </p:nvSpPr>
        <p:spPr>
          <a:xfrm>
            <a:off x="1447800" y="3111501"/>
            <a:ext cx="6990632"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Test cases written when detailed specification is ready </a:t>
            </a:r>
          </a:p>
          <a:p>
            <a:pPr>
              <a:lnSpc>
                <a:spcPts val="2700"/>
              </a:lnSpc>
            </a:pPr>
            <a:endParaRPr lang="en-US"/>
          </a:p>
        </p:txBody>
      </p:sp>
      <p:sp>
        <p:nvSpPr>
          <p:cNvPr id="6" name="TextBox 5"/>
          <p:cNvSpPr txBox="1"/>
          <p:nvPr/>
        </p:nvSpPr>
        <p:spPr>
          <a:xfrm>
            <a:off x="1447802" y="3556001"/>
            <a:ext cx="4648837"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Test continuous throughout project </a:t>
            </a:r>
          </a:p>
          <a:p>
            <a:pPr>
              <a:lnSpc>
                <a:spcPts val="2700"/>
              </a:lnSpc>
            </a:pPr>
            <a:endParaRPr lang="en-US"/>
          </a:p>
        </p:txBody>
      </p:sp>
      <p:sp>
        <p:nvSpPr>
          <p:cNvPr id="7" name="TextBox 6"/>
          <p:cNvSpPr txBox="1"/>
          <p:nvPr/>
        </p:nvSpPr>
        <p:spPr>
          <a:xfrm>
            <a:off x="533402" y="4013201"/>
            <a:ext cx="3013389" cy="873655"/>
          </a:xfrm>
          <a:prstGeom prst="rect">
            <a:avLst/>
          </a:prstGeom>
          <a:noFill/>
        </p:spPr>
        <p:txBody>
          <a:bodyPr vert="horz" wrap="none" lIns="0" tIns="0" rIns="0" bIns="0" rtlCol="0">
            <a:spAutoFit/>
          </a:bodyPr>
          <a:lstStyle/>
          <a:p>
            <a:pPr>
              <a:lnSpc>
                <a:spcPts val="3400"/>
              </a:lnSpc>
            </a:pPr>
            <a:r>
              <a:rPr lang="en-US" smtClean="0">
                <a:latin typeface="Arial"/>
                <a:cs typeface="Arial"/>
              </a:rPr>
              <a:t>•</a:t>
            </a:r>
            <a:r>
              <a:rPr lang="en-US" sz="3010" smtClean="0">
                <a:solidFill>
                  <a:srgbClr val="000000"/>
                </a:solidFill>
                <a:latin typeface="Calibri"/>
                <a:cs typeface="Arial"/>
              </a:rPr>
              <a:t> Where is it done? </a:t>
            </a:r>
          </a:p>
          <a:p>
            <a:pPr>
              <a:lnSpc>
                <a:spcPts val="3400"/>
              </a:lnSpc>
            </a:pPr>
            <a:endParaRPr lang="en-US"/>
          </a:p>
        </p:txBody>
      </p:sp>
      <p:sp>
        <p:nvSpPr>
          <p:cNvPr id="8" name="TextBox 7"/>
          <p:cNvSpPr txBox="1"/>
          <p:nvPr/>
        </p:nvSpPr>
        <p:spPr>
          <a:xfrm>
            <a:off x="1447800" y="4533901"/>
            <a:ext cx="4570034" cy="692497"/>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done on programmer</a:t>
            </a:r>
            <a:r>
              <a:rPr lang="en-US" sz="2410" smtClean="0">
                <a:solidFill>
                  <a:srgbClr val="000000"/>
                </a:solidFill>
                <a:latin typeface="Calibri"/>
                <a:cs typeface="Calibri"/>
              </a:rPr>
              <a:t>’s workbench </a:t>
            </a:r>
          </a:p>
          <a:p>
            <a:pPr>
              <a:lnSpc>
                <a:spcPts val="2700"/>
              </a:lnSpc>
            </a:pPr>
            <a:endParaRPr lang="en-US" sz="2410">
              <a:solidFill>
                <a:srgbClr val="000000"/>
              </a:solidFill>
              <a:latin typeface="Calibri"/>
            </a:endParaRPr>
          </a:p>
        </p:txBody>
      </p:sp>
      <p:sp>
        <p:nvSpPr>
          <p:cNvPr id="9" name="TextBox 8"/>
          <p:cNvSpPr txBox="1"/>
          <p:nvPr/>
        </p:nvSpPr>
        <p:spPr>
          <a:xfrm>
            <a:off x="533402" y="4991100"/>
            <a:ext cx="2666627" cy="873655"/>
          </a:xfrm>
          <a:prstGeom prst="rect">
            <a:avLst/>
          </a:prstGeom>
          <a:noFill/>
        </p:spPr>
        <p:txBody>
          <a:bodyPr vert="horz" wrap="none" lIns="0" tIns="0" rIns="0" bIns="0" rtlCol="0">
            <a:spAutoFit/>
          </a:bodyPr>
          <a:lstStyle/>
          <a:p>
            <a:pPr>
              <a:lnSpc>
                <a:spcPts val="3400"/>
              </a:lnSpc>
            </a:pPr>
            <a:r>
              <a:rPr lang="en-US" smtClean="0">
                <a:latin typeface="Arial"/>
                <a:cs typeface="Arial"/>
              </a:rPr>
              <a:t>•</a:t>
            </a:r>
            <a:r>
              <a:rPr lang="en-US" sz="3010" smtClean="0">
                <a:solidFill>
                  <a:srgbClr val="000000"/>
                </a:solidFill>
                <a:latin typeface="Calibri"/>
                <a:cs typeface="Arial"/>
              </a:rPr>
              <a:t> Why is it done? </a:t>
            </a:r>
          </a:p>
          <a:p>
            <a:pPr>
              <a:lnSpc>
                <a:spcPts val="3400"/>
              </a:lnSpc>
            </a:pPr>
            <a:endParaRPr lang="en-US"/>
          </a:p>
        </p:txBody>
      </p:sp>
      <p:sp>
        <p:nvSpPr>
          <p:cNvPr id="10" name="TextBox 9"/>
          <p:cNvSpPr txBox="1"/>
          <p:nvPr/>
        </p:nvSpPr>
        <p:spPr>
          <a:xfrm>
            <a:off x="1447800" y="5524501"/>
            <a:ext cx="6787820"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Discover inconsistencies in the combination of units. </a:t>
            </a:r>
          </a:p>
          <a:p>
            <a:pPr>
              <a:lnSpc>
                <a:spcPts val="2700"/>
              </a:lnSpc>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420.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533402" y="241300"/>
            <a:ext cx="4920963" cy="1182003"/>
          </a:xfrm>
          <a:prstGeom prst="rect">
            <a:avLst/>
          </a:prstGeom>
          <a:noFill/>
        </p:spPr>
        <p:txBody>
          <a:bodyPr vert="horz" wrap="none" lIns="0" tIns="0" rIns="0" bIns="0" rtlCol="0">
            <a:spAutoFit/>
          </a:bodyPr>
          <a:lstStyle/>
          <a:p>
            <a:pPr>
              <a:lnSpc>
                <a:spcPts val="4600"/>
              </a:lnSpc>
            </a:pPr>
            <a:r>
              <a:rPr lang="en-US" sz="4012" smtClean="0">
                <a:solidFill>
                  <a:srgbClr val="943735"/>
                </a:solidFill>
                <a:latin typeface="Calibri"/>
              </a:rPr>
              <a:t>1.2.1 Stubs and Drivers </a:t>
            </a:r>
          </a:p>
          <a:p>
            <a:pPr>
              <a:lnSpc>
                <a:spcPts val="4600"/>
              </a:lnSpc>
            </a:pPr>
            <a:endParaRPr lang="en-US"/>
          </a:p>
        </p:txBody>
      </p:sp>
      <p:sp>
        <p:nvSpPr>
          <p:cNvPr id="4" name="TextBox 3"/>
          <p:cNvSpPr txBox="1"/>
          <p:nvPr/>
        </p:nvSpPr>
        <p:spPr>
          <a:xfrm>
            <a:off x="3175002" y="1092200"/>
            <a:ext cx="129753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SATM system </a:t>
            </a:r>
          </a:p>
          <a:p>
            <a:pPr>
              <a:lnSpc>
                <a:spcPts val="2100"/>
              </a:lnSpc>
            </a:pPr>
            <a:endParaRPr lang="en-US"/>
          </a:p>
        </p:txBody>
      </p:sp>
      <p:sp>
        <p:nvSpPr>
          <p:cNvPr id="5" name="TextBox 4"/>
          <p:cNvSpPr txBox="1"/>
          <p:nvPr/>
        </p:nvSpPr>
        <p:spPr>
          <a:xfrm>
            <a:off x="1244602" y="1892301"/>
            <a:ext cx="862737"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Terminal </a:t>
            </a:r>
          </a:p>
          <a:p>
            <a:pPr>
              <a:lnSpc>
                <a:spcPts val="2100"/>
              </a:lnSpc>
            </a:pPr>
            <a:endParaRPr lang="en-US"/>
          </a:p>
        </p:txBody>
      </p:sp>
      <p:sp>
        <p:nvSpPr>
          <p:cNvPr id="6" name="TextBox 5"/>
          <p:cNvSpPr txBox="1"/>
          <p:nvPr/>
        </p:nvSpPr>
        <p:spPr>
          <a:xfrm>
            <a:off x="1511302" y="2159001"/>
            <a:ext cx="352661"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I/O </a:t>
            </a:r>
          </a:p>
          <a:p>
            <a:pPr>
              <a:lnSpc>
                <a:spcPts val="2100"/>
              </a:lnSpc>
            </a:pPr>
            <a:endParaRPr lang="en-US"/>
          </a:p>
        </p:txBody>
      </p:sp>
      <p:sp>
        <p:nvSpPr>
          <p:cNvPr id="7" name="TextBox 6"/>
          <p:cNvSpPr txBox="1"/>
          <p:nvPr/>
        </p:nvSpPr>
        <p:spPr>
          <a:xfrm>
            <a:off x="736602" y="3060700"/>
            <a:ext cx="2050241" cy="807913"/>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r>
              <a:rPr lang="en-US" sz="1810" smtClean="0">
                <a:solidFill>
                  <a:srgbClr val="FFFFFF"/>
                </a:solidFill>
                <a:latin typeface="Calibri"/>
              </a:rPr>
              <a:t>Screen 	Key </a:t>
            </a:r>
            <a:br>
              <a:rPr lang="en-US" sz="1810" smtClean="0">
                <a:solidFill>
                  <a:srgbClr val="FFFFFF"/>
                </a:solidFill>
                <a:latin typeface="Calibri"/>
              </a:rPr>
            </a:br>
            <a:r>
              <a:rPr lang="en-US" sz="1810" smtClean="0">
                <a:solidFill>
                  <a:srgbClr val="FFFFFF"/>
                </a:solidFill>
                <a:latin typeface="Calibri"/>
              </a:rPr>
              <a:t>Driver 	Sensor </a:t>
            </a:r>
          </a:p>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endParaRPr lang="en-US" sz="1810">
              <a:solidFill>
                <a:srgbClr val="FFFFFF"/>
              </a:solidFill>
              <a:latin typeface="Calibri"/>
            </a:endParaRPr>
          </a:p>
        </p:txBody>
      </p:sp>
      <p:sp>
        <p:nvSpPr>
          <p:cNvPr id="8" name="TextBox 7"/>
          <p:cNvSpPr txBox="1"/>
          <p:nvPr/>
        </p:nvSpPr>
        <p:spPr>
          <a:xfrm>
            <a:off x="2959100" y="4102101"/>
            <a:ext cx="1293880"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Card </a:t>
            </a:r>
          </a:p>
          <a:p>
            <a:pPr>
              <a:lnSpc>
                <a:spcPts val="2100"/>
              </a:lnSpc>
            </a:pPr>
            <a:endParaRPr lang="en-US"/>
          </a:p>
        </p:txBody>
      </p:sp>
      <p:sp>
        <p:nvSpPr>
          <p:cNvPr id="9" name="TextBox 8"/>
          <p:cNvSpPr txBox="1"/>
          <p:nvPr/>
        </p:nvSpPr>
        <p:spPr>
          <a:xfrm>
            <a:off x="4876800" y="2844801"/>
            <a:ext cx="846386" cy="807913"/>
          </a:xfrm>
          <a:prstGeom prst="rect">
            <a:avLst/>
          </a:prstGeom>
          <a:noFill/>
        </p:spPr>
        <p:txBody>
          <a:bodyPr vert="horz" wrap="none" lIns="0" tIns="0" rIns="0" bIns="0" rtlCol="0">
            <a:spAutoFit/>
          </a:bodyPr>
          <a:lstStyle/>
          <a:p>
            <a:pPr indent="11430">
              <a:lnSpc>
                <a:spcPts val="2100"/>
              </a:lnSpc>
            </a:pPr>
            <a:r>
              <a:rPr lang="en-US" sz="1810" smtClean="0">
                <a:solidFill>
                  <a:srgbClr val="FFFFFF"/>
                </a:solidFill>
                <a:latin typeface="Calibri"/>
              </a:rPr>
              <a:t>Manage </a:t>
            </a:r>
            <a:br>
              <a:rPr lang="en-US" sz="1810" smtClean="0">
                <a:solidFill>
                  <a:srgbClr val="FFFFFF"/>
                </a:solidFill>
                <a:latin typeface="Calibri"/>
              </a:rPr>
            </a:br>
            <a:r>
              <a:rPr lang="en-US" sz="1810" smtClean="0">
                <a:solidFill>
                  <a:srgbClr val="FFFFFF"/>
                </a:solidFill>
                <a:latin typeface="Calibri"/>
              </a:rPr>
              <a:t>Sessions </a:t>
            </a:r>
          </a:p>
          <a:p>
            <a:pPr indent="11430">
              <a:lnSpc>
                <a:spcPts val="2100"/>
              </a:lnSpc>
            </a:pPr>
            <a:endParaRPr lang="en-US" sz="1810">
              <a:solidFill>
                <a:srgbClr val="FFFFFF"/>
              </a:solidFill>
              <a:latin typeface="Calibri"/>
            </a:endParaRPr>
          </a:p>
        </p:txBody>
      </p:sp>
      <p:sp>
        <p:nvSpPr>
          <p:cNvPr id="10" name="TextBox 9"/>
          <p:cNvSpPr txBox="1"/>
          <p:nvPr/>
        </p:nvSpPr>
        <p:spPr>
          <a:xfrm>
            <a:off x="4305302" y="4813300"/>
            <a:ext cx="118641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PIN </a:t>
            </a:r>
          </a:p>
          <a:p>
            <a:pPr>
              <a:lnSpc>
                <a:spcPts val="2100"/>
              </a:lnSpc>
            </a:pPr>
            <a:endParaRPr lang="en-US"/>
          </a:p>
        </p:txBody>
      </p:sp>
      <p:sp>
        <p:nvSpPr>
          <p:cNvPr id="11" name="TextBox 10"/>
          <p:cNvSpPr txBox="1"/>
          <p:nvPr/>
        </p:nvSpPr>
        <p:spPr>
          <a:xfrm>
            <a:off x="4432300" y="5842001"/>
            <a:ext cx="877228"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Get Digit </a:t>
            </a:r>
          </a:p>
          <a:p>
            <a:pPr>
              <a:lnSpc>
                <a:spcPts val="2100"/>
              </a:lnSpc>
            </a:pPr>
            <a:endParaRPr lang="en-US"/>
          </a:p>
        </p:txBody>
      </p:sp>
      <p:sp>
        <p:nvSpPr>
          <p:cNvPr id="12" name="TextBox 11"/>
          <p:cNvSpPr txBox="1"/>
          <p:nvPr/>
        </p:nvSpPr>
        <p:spPr>
          <a:xfrm>
            <a:off x="6477002" y="2197100"/>
            <a:ext cx="1546001" cy="807913"/>
          </a:xfrm>
          <a:prstGeom prst="rect">
            <a:avLst/>
          </a:prstGeom>
          <a:noFill/>
        </p:spPr>
        <p:txBody>
          <a:bodyPr vert="horz" wrap="none" lIns="0" tIns="0" rIns="0" bIns="0" rtlCol="0">
            <a:spAutoFit/>
          </a:bodyPr>
          <a:lstStyle/>
          <a:p>
            <a:pPr indent="146303">
              <a:lnSpc>
                <a:spcPts val="2100"/>
              </a:lnSpc>
            </a:pPr>
            <a:r>
              <a:rPr lang="en-US" sz="1810" smtClean="0">
                <a:solidFill>
                  <a:srgbClr val="FFFFFF"/>
                </a:solidFill>
                <a:latin typeface="Calibri"/>
              </a:rPr>
              <a:t>Central Bank </a:t>
            </a:r>
            <a:br>
              <a:rPr lang="en-US" sz="1810" smtClean="0">
                <a:solidFill>
                  <a:srgbClr val="FFFFFF"/>
                </a:solidFill>
                <a:latin typeface="Calibri"/>
              </a:rPr>
            </a:br>
            <a:r>
              <a:rPr lang="en-US" sz="1810" smtClean="0">
                <a:solidFill>
                  <a:srgbClr val="FFFFFF"/>
                </a:solidFill>
                <a:latin typeface="Calibri"/>
              </a:rPr>
              <a:t>Communication </a:t>
            </a:r>
          </a:p>
          <a:p>
            <a:pPr indent="146303">
              <a:lnSpc>
                <a:spcPts val="2100"/>
              </a:lnSpc>
            </a:pPr>
            <a:endParaRPr lang="en-US" sz="1810">
              <a:solidFill>
                <a:srgbClr val="FFFFFF"/>
              </a:solidFill>
              <a:latin typeface="Calibri"/>
            </a:endParaRPr>
          </a:p>
        </p:txBody>
      </p:sp>
      <p:sp>
        <p:nvSpPr>
          <p:cNvPr id="13" name="TextBox 12"/>
          <p:cNvSpPr txBox="1"/>
          <p:nvPr/>
        </p:nvSpPr>
        <p:spPr>
          <a:xfrm>
            <a:off x="7556502" y="3886200"/>
            <a:ext cx="556243"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Close </a:t>
            </a:r>
          </a:p>
          <a:p>
            <a:pPr>
              <a:lnSpc>
                <a:spcPts val="2100"/>
              </a:lnSpc>
            </a:pPr>
            <a:endParaRPr lang="en-US"/>
          </a:p>
        </p:txBody>
      </p:sp>
      <p:sp>
        <p:nvSpPr>
          <p:cNvPr id="14" name="TextBox 13"/>
          <p:cNvSpPr txBox="1"/>
          <p:nvPr/>
        </p:nvSpPr>
        <p:spPr>
          <a:xfrm>
            <a:off x="5867400" y="4165600"/>
            <a:ext cx="2358018" cy="807913"/>
          </a:xfrm>
          <a:prstGeom prst="rect">
            <a:avLst/>
          </a:prstGeom>
          <a:noFill/>
        </p:spPr>
        <p:txBody>
          <a:bodyPr vert="horz" wrap="none" lIns="0" tIns="0" rIns="0" bIns="0" rtlCol="0">
            <a:spAutoFit/>
          </a:bodyPr>
          <a:lstStyle/>
          <a:p>
            <a:pPr marL="0" marR="0" lvl="0" indent="163906" defTabSz="914400" eaLnBrk="1" fontAlgn="auto" latinLnBrk="0" hangingPunct="1">
              <a:lnSpc>
                <a:spcPts val="2100"/>
              </a:lnSpc>
              <a:spcBef>
                <a:spcPts val="0"/>
              </a:spcBef>
              <a:spcAft>
                <a:spcPts val="0"/>
              </a:spcAft>
              <a:buClrTx/>
              <a:buSzTx/>
              <a:buNone/>
              <a:tabLst>
                <a:tab pos="1587500" algn="l"/>
              </a:tabLst>
              <a:defRPr/>
            </a:pPr>
            <a:r>
              <a:rPr lang="en-US" sz="1810" smtClean="0">
                <a:solidFill>
                  <a:srgbClr val="FFFFFF"/>
                </a:solidFill>
                <a:latin typeface="Calibri"/>
              </a:rPr>
              <a:t>Manage 	Session </a:t>
            </a:r>
            <a:br>
              <a:rPr lang="en-US" sz="1810" smtClean="0">
                <a:solidFill>
                  <a:srgbClr val="FFFFFF"/>
                </a:solidFill>
                <a:latin typeface="Calibri"/>
              </a:rPr>
            </a:br>
            <a:r>
              <a:rPr lang="en-US" sz="1810" smtClean="0">
                <a:solidFill>
                  <a:srgbClr val="FFFFFF"/>
                </a:solidFill>
                <a:latin typeface="Calibri"/>
              </a:rPr>
              <a:t>Transaction </a:t>
            </a:r>
          </a:p>
          <a:p>
            <a:pPr marL="0" marR="0" lvl="0" indent="163906" defTabSz="914400" eaLnBrk="1" fontAlgn="auto" latinLnBrk="0" hangingPunct="1">
              <a:lnSpc>
                <a:spcPts val="2100"/>
              </a:lnSpc>
              <a:spcBef>
                <a:spcPts val="0"/>
              </a:spcBef>
              <a:spcAft>
                <a:spcPts val="0"/>
              </a:spcAft>
              <a:buClrTx/>
              <a:buSzTx/>
              <a:buNone/>
              <a:tabLst>
                <a:tab pos="1587500" algn="l"/>
              </a:tabLst>
              <a:defRPr/>
            </a:pPr>
            <a:endParaRPr lang="en-US" sz="1810">
              <a:solidFill>
                <a:srgbClr val="FFFFFF"/>
              </a:solidFill>
              <a:latin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000000"/>
                </a:solidFill>
                <a:latin typeface="Courier New"/>
              </a:rPr>
              <a:t/>
            </a:r>
            <a:br>
              <a:rPr lang="en-US" sz="2410" smtClean="0">
                <a:solidFill>
                  <a:srgbClr val="000000"/>
                </a:solidFill>
                <a:latin typeface="Courier New"/>
              </a:rPr>
            </a:br>
            <a:r>
              <a:rPr lang="en-US" sz="2410" smtClean="0">
                <a:solidFill>
                  <a:srgbClr val="000000"/>
                </a:solidFill>
                <a:latin typeface="Courier New"/>
              </a:rPr>
              <a:t>o</a:t>
            </a:r>
            <a:r>
              <a:rPr lang="en-US" sz="2410" b="1" smtClean="0">
                <a:solidFill>
                  <a:srgbClr val="000000"/>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4338304"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1.3 System Testing </a:t>
            </a:r>
          </a:p>
          <a:p>
            <a:pPr>
              <a:lnSpc>
                <a:spcPts val="5000"/>
              </a:lnSpc>
            </a:pPr>
            <a:endParaRPr lang="en-US"/>
          </a:p>
        </p:txBody>
      </p:sp>
      <p:sp>
        <p:nvSpPr>
          <p:cNvPr id="3" name="TextBox 2"/>
          <p:cNvSpPr txBox="1"/>
          <p:nvPr/>
        </p:nvSpPr>
        <p:spPr>
          <a:xfrm>
            <a:off x="533402" y="1625600"/>
            <a:ext cx="709719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Test of overall interaction of components </a:t>
            </a:r>
          </a:p>
          <a:p>
            <a:pPr>
              <a:lnSpc>
                <a:spcPts val="3700"/>
              </a:lnSpc>
            </a:pPr>
            <a:endParaRPr lang="en-US"/>
          </a:p>
        </p:txBody>
      </p:sp>
      <p:sp>
        <p:nvSpPr>
          <p:cNvPr id="4" name="TextBox 3"/>
          <p:cNvSpPr txBox="1"/>
          <p:nvPr/>
        </p:nvSpPr>
        <p:spPr>
          <a:xfrm>
            <a:off x="533400" y="2184400"/>
            <a:ext cx="7855484" cy="1503200"/>
          </a:xfrm>
          <a:prstGeom prst="rect">
            <a:avLst/>
          </a:prstGeom>
          <a:noFill/>
        </p:spPr>
        <p:txBody>
          <a:bodyPr vert="horz" wrap="none" lIns="0" tIns="0" rIns="0" bIns="0" rtlCol="0">
            <a:spAutoFit/>
          </a:bodyPr>
          <a:lstStyle/>
          <a:p>
            <a:pPr>
              <a:lnSpc>
                <a:spcPts val="3900"/>
              </a:lnSpc>
            </a:pPr>
            <a:r>
              <a:rPr lang="en-US" smtClean="0">
                <a:latin typeface="Arial"/>
                <a:cs typeface="Arial"/>
              </a:rPr>
              <a:t>•</a:t>
            </a:r>
            <a:r>
              <a:rPr lang="en-US" sz="3208" smtClean="0">
                <a:solidFill>
                  <a:srgbClr val="000000"/>
                </a:solidFill>
                <a:latin typeface="Calibri"/>
                <a:cs typeface="Arial"/>
              </a:rPr>
              <a:t> Find disparities between implementation and </a:t>
            </a:r>
            <a:br>
              <a:rPr lang="en-US" sz="3208" smtClean="0">
                <a:solidFill>
                  <a:srgbClr val="000000"/>
                </a:solidFill>
                <a:latin typeface="Calibri"/>
                <a:cs typeface="Arial"/>
              </a:rPr>
            </a:br>
            <a:r>
              <a:rPr lang="en-US" sz="3208" smtClean="0">
                <a:solidFill>
                  <a:srgbClr val="000000"/>
                </a:solidFill>
                <a:latin typeface="Calibri"/>
                <a:cs typeface="Arial"/>
              </a:rPr>
              <a:t>specification </a:t>
            </a:r>
          </a:p>
          <a:p>
            <a:pPr>
              <a:lnSpc>
                <a:spcPts val="3900"/>
              </a:lnSpc>
            </a:pPr>
            <a:endParaRPr lang="en-US" sz="3208">
              <a:solidFill>
                <a:srgbClr val="000000"/>
              </a:solidFill>
              <a:latin typeface="Calibri"/>
            </a:endParaRPr>
          </a:p>
        </p:txBody>
      </p:sp>
      <p:sp>
        <p:nvSpPr>
          <p:cNvPr id="5" name="TextBox 4"/>
          <p:cNvSpPr txBox="1"/>
          <p:nvPr/>
        </p:nvSpPr>
        <p:spPr>
          <a:xfrm>
            <a:off x="533402" y="3276600"/>
            <a:ext cx="6210483"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Usually where most resources go to </a:t>
            </a:r>
          </a:p>
          <a:p>
            <a:pPr>
              <a:lnSpc>
                <a:spcPts val="3700"/>
              </a:lnSpc>
            </a:pPr>
            <a:endParaRPr lang="en-US"/>
          </a:p>
        </p:txBody>
      </p:sp>
      <p:sp>
        <p:nvSpPr>
          <p:cNvPr id="6" name="TextBox 5"/>
          <p:cNvSpPr txBox="1"/>
          <p:nvPr/>
        </p:nvSpPr>
        <p:spPr>
          <a:xfrm>
            <a:off x="533400" y="3848101"/>
            <a:ext cx="7486024" cy="1461939"/>
          </a:xfrm>
          <a:prstGeom prst="rect">
            <a:avLst/>
          </a:prstGeom>
          <a:noFill/>
        </p:spPr>
        <p:txBody>
          <a:bodyPr vert="horz" wrap="none" lIns="0" tIns="0" rIns="0" bIns="0" rtlCol="0">
            <a:spAutoFit/>
          </a:bodyPr>
          <a:lstStyle/>
          <a:p>
            <a:pPr>
              <a:lnSpc>
                <a:spcPts val="3800"/>
              </a:lnSpc>
            </a:pPr>
            <a:r>
              <a:rPr lang="en-US" smtClean="0">
                <a:latin typeface="Arial"/>
                <a:cs typeface="Arial"/>
              </a:rPr>
              <a:t>•</a:t>
            </a:r>
            <a:r>
              <a:rPr lang="en-US" sz="3208" smtClean="0">
                <a:solidFill>
                  <a:srgbClr val="000000"/>
                </a:solidFill>
                <a:latin typeface="Calibri"/>
                <a:cs typeface="Arial"/>
              </a:rPr>
              <a:t> Involves - load, performance, reliability and </a:t>
            </a:r>
            <a:br>
              <a:rPr lang="en-US" sz="3208" smtClean="0">
                <a:solidFill>
                  <a:srgbClr val="000000"/>
                </a:solidFill>
                <a:latin typeface="Calibri"/>
                <a:cs typeface="Arial"/>
              </a:rPr>
            </a:br>
            <a:r>
              <a:rPr lang="en-US" sz="3208" smtClean="0">
                <a:solidFill>
                  <a:srgbClr val="000000"/>
                </a:solidFill>
                <a:latin typeface="Calibri"/>
                <a:cs typeface="Arial"/>
              </a:rPr>
              <a:t>security testing </a:t>
            </a:r>
          </a:p>
          <a:p>
            <a:pPr>
              <a:lnSpc>
                <a:spcPts val="3800"/>
              </a:lnSpc>
            </a:pPr>
            <a:endParaRPr lang="en-US" sz="3208">
              <a:solidFill>
                <a:srgbClr val="000000"/>
              </a:solidFill>
              <a:latin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4338304"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1.3 System Testing </a:t>
            </a:r>
          </a:p>
          <a:p>
            <a:pPr>
              <a:lnSpc>
                <a:spcPts val="5000"/>
              </a:lnSpc>
            </a:pPr>
            <a:endParaRPr lang="en-US"/>
          </a:p>
        </p:txBody>
      </p:sp>
      <p:sp>
        <p:nvSpPr>
          <p:cNvPr id="3" name="TextBox 2"/>
          <p:cNvSpPr txBox="1"/>
          <p:nvPr/>
        </p:nvSpPr>
        <p:spPr>
          <a:xfrm>
            <a:off x="533400" y="1600200"/>
            <a:ext cx="7587462" cy="1503200"/>
          </a:xfrm>
          <a:prstGeom prst="rect">
            <a:avLst/>
          </a:prstGeom>
          <a:noFill/>
        </p:spPr>
        <p:txBody>
          <a:bodyPr vert="horz" wrap="none" lIns="0" tIns="0" rIns="0" bIns="0" rtlCol="0">
            <a:spAutoFit/>
          </a:bodyPr>
          <a:lstStyle/>
          <a:p>
            <a:pPr>
              <a:lnSpc>
                <a:spcPts val="3900"/>
              </a:lnSpc>
            </a:pPr>
            <a:r>
              <a:rPr lang="en-US" smtClean="0">
                <a:latin typeface="Arial"/>
                <a:cs typeface="Arial"/>
              </a:rPr>
              <a:t>•</a:t>
            </a:r>
            <a:r>
              <a:rPr lang="en-US" sz="3208" smtClean="0">
                <a:solidFill>
                  <a:srgbClr val="000000"/>
                </a:solidFill>
                <a:latin typeface="Calibri"/>
                <a:cs typeface="Arial"/>
              </a:rPr>
              <a:t> Who performs system testing and when is it </a:t>
            </a:r>
            <a:br>
              <a:rPr lang="en-US" sz="3208" smtClean="0">
                <a:solidFill>
                  <a:srgbClr val="000000"/>
                </a:solidFill>
                <a:latin typeface="Calibri"/>
                <a:cs typeface="Arial"/>
              </a:rPr>
            </a:br>
            <a:r>
              <a:rPr lang="en-US" sz="3208" smtClean="0">
                <a:solidFill>
                  <a:srgbClr val="000000"/>
                </a:solidFill>
                <a:latin typeface="Calibri"/>
                <a:cs typeface="Arial"/>
              </a:rPr>
              <a:t>done? </a:t>
            </a:r>
          </a:p>
          <a:p>
            <a:pPr>
              <a:lnSpc>
                <a:spcPts val="3900"/>
              </a:lnSpc>
            </a:pPr>
            <a:endParaRPr lang="en-US" sz="3208">
              <a:solidFill>
                <a:srgbClr val="000000"/>
              </a:solidFill>
              <a:latin typeface="Calibri"/>
            </a:endParaRPr>
          </a:p>
        </p:txBody>
      </p:sp>
      <p:sp>
        <p:nvSpPr>
          <p:cNvPr id="4" name="TextBox 3"/>
          <p:cNvSpPr txBox="1"/>
          <p:nvPr/>
        </p:nvSpPr>
        <p:spPr>
          <a:xfrm>
            <a:off x="990602" y="2692401"/>
            <a:ext cx="3541995"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Done by the test team </a:t>
            </a:r>
          </a:p>
          <a:p>
            <a:pPr>
              <a:lnSpc>
                <a:spcPts val="3200"/>
              </a:lnSpc>
            </a:pPr>
            <a:endParaRPr lang="en-US" sz="2812">
              <a:solidFill>
                <a:srgbClr val="000000"/>
              </a:solidFill>
              <a:latin typeface="Arial"/>
            </a:endParaRPr>
          </a:p>
        </p:txBody>
      </p:sp>
      <p:sp>
        <p:nvSpPr>
          <p:cNvPr id="5" name="TextBox 4"/>
          <p:cNvSpPr txBox="1"/>
          <p:nvPr/>
        </p:nvSpPr>
        <p:spPr>
          <a:xfrm>
            <a:off x="990600" y="3187701"/>
            <a:ext cx="7339702" cy="1269578"/>
          </a:xfrm>
          <a:prstGeom prst="rect">
            <a:avLst/>
          </a:prstGeom>
          <a:noFill/>
        </p:spPr>
        <p:txBody>
          <a:bodyPr vert="horz" wrap="none" lIns="0" tIns="0" rIns="0" bIns="0" rtlCol="0">
            <a:spAutoFit/>
          </a:bodyPr>
          <a:lstStyle/>
          <a:p>
            <a:pPr>
              <a:lnSpc>
                <a:spcPts val="3300"/>
              </a:lnSpc>
            </a:pPr>
            <a:r>
              <a:rPr lang="en-US" sz="2812" smtClean="0">
                <a:solidFill>
                  <a:srgbClr val="000000"/>
                </a:solidFill>
                <a:latin typeface="Arial"/>
              </a:rPr>
              <a:t>-</a:t>
            </a:r>
            <a:r>
              <a:rPr lang="en-US" sz="2812" smtClean="0">
                <a:solidFill>
                  <a:srgbClr val="000000"/>
                </a:solidFill>
                <a:latin typeface="Calibri"/>
              </a:rPr>
              <a:t> Test cases written when high level design spec is </a:t>
            </a:r>
            <a:br>
              <a:rPr lang="en-US" sz="2812" smtClean="0">
                <a:solidFill>
                  <a:srgbClr val="000000"/>
                </a:solidFill>
                <a:latin typeface="Calibri"/>
              </a:rPr>
            </a:br>
            <a:r>
              <a:rPr lang="en-US" sz="2812" smtClean="0">
                <a:solidFill>
                  <a:srgbClr val="000000"/>
                </a:solidFill>
                <a:latin typeface="Calibri"/>
              </a:rPr>
              <a:t>ready </a:t>
            </a:r>
          </a:p>
          <a:p>
            <a:pPr>
              <a:lnSpc>
                <a:spcPts val="3300"/>
              </a:lnSpc>
            </a:pPr>
            <a:endParaRPr lang="en-US" sz="2812">
              <a:solidFill>
                <a:srgbClr val="000000"/>
              </a:solidFill>
              <a:latin typeface="Calibri"/>
            </a:endParaRPr>
          </a:p>
        </p:txBody>
      </p:sp>
      <p:sp>
        <p:nvSpPr>
          <p:cNvPr id="6" name="TextBox 5"/>
          <p:cNvSpPr txBox="1"/>
          <p:nvPr/>
        </p:nvSpPr>
        <p:spPr>
          <a:xfrm>
            <a:off x="533400" y="4152900"/>
            <a:ext cx="3206968"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Where is it done? </a:t>
            </a:r>
          </a:p>
          <a:p>
            <a:pPr>
              <a:lnSpc>
                <a:spcPts val="3700"/>
              </a:lnSpc>
            </a:pPr>
            <a:endParaRPr lang="en-US"/>
          </a:p>
        </p:txBody>
      </p:sp>
      <p:sp>
        <p:nvSpPr>
          <p:cNvPr id="7" name="TextBox 6"/>
          <p:cNvSpPr txBox="1"/>
          <p:nvPr/>
        </p:nvSpPr>
        <p:spPr>
          <a:xfrm>
            <a:off x="990602" y="4724400"/>
            <a:ext cx="4850687"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Done on a system test machine </a:t>
            </a:r>
          </a:p>
          <a:p>
            <a:pPr>
              <a:lnSpc>
                <a:spcPts val="3200"/>
              </a:lnSpc>
            </a:pPr>
            <a:endParaRPr lang="en-US" sz="2812">
              <a:solidFill>
                <a:srgbClr val="000000"/>
              </a:solidFill>
              <a:latin typeface="Arial"/>
            </a:endParaRPr>
          </a:p>
        </p:txBody>
      </p:sp>
      <p:sp>
        <p:nvSpPr>
          <p:cNvPr id="8" name="TextBox 7"/>
          <p:cNvSpPr txBox="1"/>
          <p:nvPr/>
        </p:nvSpPr>
        <p:spPr>
          <a:xfrm>
            <a:off x="990602" y="5232401"/>
            <a:ext cx="7320081"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Usually in a simulated environment e.g. vmware </a:t>
            </a:r>
          </a:p>
          <a:p>
            <a:pPr>
              <a:lnSpc>
                <a:spcPts val="3200"/>
              </a:lnSpc>
            </a:pPr>
            <a:endParaRPr lang="en-US" sz="2812">
              <a:solidFill>
                <a:srgbClr val="000000"/>
              </a:solid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8126777" cy="1284786"/>
          </a:xfrm>
          <a:prstGeom prst="rect">
            <a:avLst/>
          </a:prstGeom>
          <a:noFill/>
        </p:spPr>
        <p:txBody>
          <a:bodyPr vert="horz" wrap="none" lIns="0" tIns="0" rIns="0" bIns="0" rtlCol="0">
            <a:spAutoFit/>
          </a:bodyPr>
          <a:lstStyle/>
          <a:p>
            <a:pPr>
              <a:lnSpc>
                <a:spcPts val="5000"/>
              </a:lnSpc>
            </a:pPr>
            <a:r>
              <a:rPr lang="sv-SE" sz="4408" smtClean="0">
                <a:solidFill>
                  <a:srgbClr val="943735"/>
                </a:solidFill>
                <a:latin typeface="Calibri"/>
              </a:rPr>
              <a:t>1.3.1 System vs. Integration testing </a:t>
            </a:r>
          </a:p>
          <a:p>
            <a:pPr>
              <a:lnSpc>
                <a:spcPts val="5000"/>
              </a:lnSpc>
            </a:pPr>
            <a:endParaRPr lang="en-US"/>
          </a:p>
        </p:txBody>
      </p:sp>
      <p:sp>
        <p:nvSpPr>
          <p:cNvPr id="3" name="TextBox 2"/>
          <p:cNvSpPr txBox="1"/>
          <p:nvPr/>
        </p:nvSpPr>
        <p:spPr>
          <a:xfrm>
            <a:off x="533400" y="1625600"/>
            <a:ext cx="2578398"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What vs. How </a:t>
            </a:r>
          </a:p>
          <a:p>
            <a:pPr>
              <a:lnSpc>
                <a:spcPts val="3700"/>
              </a:lnSpc>
            </a:pPr>
            <a:endParaRPr lang="en-US"/>
          </a:p>
        </p:txBody>
      </p:sp>
      <p:sp>
        <p:nvSpPr>
          <p:cNvPr id="4" name="TextBox 3"/>
          <p:cNvSpPr txBox="1"/>
          <p:nvPr/>
        </p:nvSpPr>
        <p:spPr>
          <a:xfrm>
            <a:off x="533400" y="2209800"/>
            <a:ext cx="4556184"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Requirement spec</a:t>
            </a:r>
            <a:r>
              <a:rPr lang="en-US" sz="3208" smtClean="0">
                <a:solidFill>
                  <a:srgbClr val="000000"/>
                </a:solidFill>
                <a:latin typeface="Calibri"/>
                <a:cs typeface="Calibri"/>
              </a:rPr>
              <a:t>‐&gt; what </a:t>
            </a:r>
          </a:p>
          <a:p>
            <a:pPr>
              <a:lnSpc>
                <a:spcPts val="3700"/>
              </a:lnSpc>
            </a:pPr>
            <a:endParaRPr lang="en-US" sz="3208">
              <a:solidFill>
                <a:srgbClr val="000000"/>
              </a:solidFill>
              <a:latin typeface="Calibri"/>
            </a:endParaRPr>
          </a:p>
        </p:txBody>
      </p:sp>
      <p:sp>
        <p:nvSpPr>
          <p:cNvPr id="5" name="TextBox 4"/>
          <p:cNvSpPr txBox="1"/>
          <p:nvPr/>
        </p:nvSpPr>
        <p:spPr>
          <a:xfrm>
            <a:off x="533402" y="2794001"/>
            <a:ext cx="4712059"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detailed design spec</a:t>
            </a:r>
            <a:r>
              <a:rPr lang="en-US" sz="3208" smtClean="0">
                <a:solidFill>
                  <a:srgbClr val="000000"/>
                </a:solidFill>
                <a:latin typeface="Calibri"/>
                <a:cs typeface="Calibri"/>
              </a:rPr>
              <a:t>‐&gt;how </a:t>
            </a:r>
          </a:p>
          <a:p>
            <a:pPr>
              <a:lnSpc>
                <a:spcPts val="3700"/>
              </a:lnSpc>
            </a:pPr>
            <a:endParaRPr lang="en-US" sz="3208">
              <a:solidFill>
                <a:srgbClr val="000000"/>
              </a:solidFill>
              <a:latin typeface="Calibri"/>
            </a:endParaRPr>
          </a:p>
        </p:txBody>
      </p:sp>
      <p:sp>
        <p:nvSpPr>
          <p:cNvPr id="6" name="TextBox 5"/>
          <p:cNvSpPr txBox="1"/>
          <p:nvPr/>
        </p:nvSpPr>
        <p:spPr>
          <a:xfrm>
            <a:off x="533402" y="3378200"/>
            <a:ext cx="6832063"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System testing functional not structural </a:t>
            </a:r>
          </a:p>
          <a:p>
            <a:pPr>
              <a:lnSpc>
                <a:spcPts val="3700"/>
              </a:lnSpc>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9BC.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495302" y="317500"/>
            <a:ext cx="7086363" cy="950742"/>
          </a:xfrm>
          <a:prstGeom prst="rect">
            <a:avLst/>
          </a:prstGeom>
          <a:noFill/>
        </p:spPr>
        <p:txBody>
          <a:bodyPr vert="horz" wrap="none" lIns="0" tIns="0" rIns="0" bIns="0" rtlCol="0">
            <a:spAutoFit/>
          </a:bodyPr>
          <a:lstStyle/>
          <a:p>
            <a:pPr>
              <a:lnSpc>
                <a:spcPts val="3700"/>
              </a:lnSpc>
            </a:pPr>
            <a:r>
              <a:rPr lang="en-US" sz="3208" smtClean="0">
                <a:solidFill>
                  <a:srgbClr val="943735"/>
                </a:solidFill>
                <a:latin typeface="Calibri"/>
              </a:rPr>
              <a:t>1.3.2 Example: System/Integration Testing </a:t>
            </a:r>
          </a:p>
          <a:p>
            <a:pPr>
              <a:lnSpc>
                <a:spcPts val="3700"/>
              </a:lnSpc>
            </a:pPr>
            <a:endParaRPr lang="en-US"/>
          </a:p>
        </p:txBody>
      </p:sp>
      <p:sp>
        <p:nvSpPr>
          <p:cNvPr id="4" name="TextBox 3"/>
          <p:cNvSpPr txBox="1"/>
          <p:nvPr/>
        </p:nvSpPr>
        <p:spPr>
          <a:xfrm>
            <a:off x="3175002" y="1092200"/>
            <a:ext cx="129753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SATM system </a:t>
            </a:r>
          </a:p>
          <a:p>
            <a:pPr>
              <a:lnSpc>
                <a:spcPts val="2100"/>
              </a:lnSpc>
            </a:pPr>
            <a:endParaRPr lang="en-US"/>
          </a:p>
        </p:txBody>
      </p:sp>
      <p:sp>
        <p:nvSpPr>
          <p:cNvPr id="5" name="TextBox 4"/>
          <p:cNvSpPr txBox="1"/>
          <p:nvPr/>
        </p:nvSpPr>
        <p:spPr>
          <a:xfrm>
            <a:off x="1244602" y="1892301"/>
            <a:ext cx="862737"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Terminal </a:t>
            </a:r>
          </a:p>
          <a:p>
            <a:pPr>
              <a:lnSpc>
                <a:spcPts val="2100"/>
              </a:lnSpc>
            </a:pPr>
            <a:endParaRPr lang="en-US"/>
          </a:p>
        </p:txBody>
      </p:sp>
      <p:sp>
        <p:nvSpPr>
          <p:cNvPr id="6" name="TextBox 5"/>
          <p:cNvSpPr txBox="1"/>
          <p:nvPr/>
        </p:nvSpPr>
        <p:spPr>
          <a:xfrm>
            <a:off x="1511302" y="2159001"/>
            <a:ext cx="352661"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I/O </a:t>
            </a:r>
          </a:p>
          <a:p>
            <a:pPr>
              <a:lnSpc>
                <a:spcPts val="2100"/>
              </a:lnSpc>
            </a:pPr>
            <a:endParaRPr lang="en-US"/>
          </a:p>
        </p:txBody>
      </p:sp>
      <p:sp>
        <p:nvSpPr>
          <p:cNvPr id="7" name="TextBox 6"/>
          <p:cNvSpPr txBox="1"/>
          <p:nvPr/>
        </p:nvSpPr>
        <p:spPr>
          <a:xfrm>
            <a:off x="736602" y="3060700"/>
            <a:ext cx="2050241" cy="807913"/>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r>
              <a:rPr lang="en-US" sz="1810" smtClean="0">
                <a:solidFill>
                  <a:srgbClr val="FFFFFF"/>
                </a:solidFill>
                <a:latin typeface="Calibri"/>
              </a:rPr>
              <a:t>Screen 	Key </a:t>
            </a:r>
            <a:br>
              <a:rPr lang="en-US" sz="1810" smtClean="0">
                <a:solidFill>
                  <a:srgbClr val="FFFFFF"/>
                </a:solidFill>
                <a:latin typeface="Calibri"/>
              </a:rPr>
            </a:br>
            <a:r>
              <a:rPr lang="en-US" sz="1810" smtClean="0">
                <a:solidFill>
                  <a:srgbClr val="FFFFFF"/>
                </a:solidFill>
                <a:latin typeface="Calibri"/>
              </a:rPr>
              <a:t>Driver 	Sensor </a:t>
            </a:r>
          </a:p>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endParaRPr lang="en-US" sz="1810">
              <a:solidFill>
                <a:srgbClr val="FFFFFF"/>
              </a:solidFill>
              <a:latin typeface="Calibri"/>
            </a:endParaRPr>
          </a:p>
        </p:txBody>
      </p:sp>
      <p:sp>
        <p:nvSpPr>
          <p:cNvPr id="8" name="TextBox 7"/>
          <p:cNvSpPr txBox="1"/>
          <p:nvPr/>
        </p:nvSpPr>
        <p:spPr>
          <a:xfrm>
            <a:off x="2959100" y="4102101"/>
            <a:ext cx="1293880"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Card </a:t>
            </a:r>
          </a:p>
          <a:p>
            <a:pPr>
              <a:lnSpc>
                <a:spcPts val="2100"/>
              </a:lnSpc>
            </a:pPr>
            <a:endParaRPr lang="en-US"/>
          </a:p>
        </p:txBody>
      </p:sp>
      <p:sp>
        <p:nvSpPr>
          <p:cNvPr id="9" name="TextBox 8"/>
          <p:cNvSpPr txBox="1"/>
          <p:nvPr/>
        </p:nvSpPr>
        <p:spPr>
          <a:xfrm>
            <a:off x="4876800" y="2844801"/>
            <a:ext cx="846386" cy="807913"/>
          </a:xfrm>
          <a:prstGeom prst="rect">
            <a:avLst/>
          </a:prstGeom>
          <a:noFill/>
        </p:spPr>
        <p:txBody>
          <a:bodyPr vert="horz" wrap="none" lIns="0" tIns="0" rIns="0" bIns="0" rtlCol="0">
            <a:spAutoFit/>
          </a:bodyPr>
          <a:lstStyle/>
          <a:p>
            <a:pPr indent="11430">
              <a:lnSpc>
                <a:spcPts val="2100"/>
              </a:lnSpc>
            </a:pPr>
            <a:r>
              <a:rPr lang="en-US" sz="1810" smtClean="0">
                <a:solidFill>
                  <a:srgbClr val="FFFFFF"/>
                </a:solidFill>
                <a:latin typeface="Calibri"/>
              </a:rPr>
              <a:t>Manage </a:t>
            </a:r>
            <a:br>
              <a:rPr lang="en-US" sz="1810" smtClean="0">
                <a:solidFill>
                  <a:srgbClr val="FFFFFF"/>
                </a:solidFill>
                <a:latin typeface="Calibri"/>
              </a:rPr>
            </a:br>
            <a:r>
              <a:rPr lang="en-US" sz="1810" smtClean="0">
                <a:solidFill>
                  <a:srgbClr val="FFFFFF"/>
                </a:solidFill>
                <a:latin typeface="Calibri"/>
              </a:rPr>
              <a:t>Sessions </a:t>
            </a:r>
          </a:p>
          <a:p>
            <a:pPr indent="11430">
              <a:lnSpc>
                <a:spcPts val="2100"/>
              </a:lnSpc>
            </a:pPr>
            <a:endParaRPr lang="en-US" sz="1810">
              <a:solidFill>
                <a:srgbClr val="FFFFFF"/>
              </a:solidFill>
              <a:latin typeface="Calibri"/>
            </a:endParaRPr>
          </a:p>
        </p:txBody>
      </p:sp>
      <p:sp>
        <p:nvSpPr>
          <p:cNvPr id="10" name="TextBox 9"/>
          <p:cNvSpPr txBox="1"/>
          <p:nvPr/>
        </p:nvSpPr>
        <p:spPr>
          <a:xfrm>
            <a:off x="4305302" y="4813300"/>
            <a:ext cx="118641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PIN </a:t>
            </a:r>
          </a:p>
          <a:p>
            <a:pPr>
              <a:lnSpc>
                <a:spcPts val="2100"/>
              </a:lnSpc>
            </a:pPr>
            <a:endParaRPr lang="en-US"/>
          </a:p>
        </p:txBody>
      </p:sp>
      <p:sp>
        <p:nvSpPr>
          <p:cNvPr id="11" name="TextBox 10"/>
          <p:cNvSpPr txBox="1"/>
          <p:nvPr/>
        </p:nvSpPr>
        <p:spPr>
          <a:xfrm>
            <a:off x="4432300" y="5842001"/>
            <a:ext cx="877228"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Get Digit </a:t>
            </a:r>
          </a:p>
          <a:p>
            <a:pPr>
              <a:lnSpc>
                <a:spcPts val="2100"/>
              </a:lnSpc>
            </a:pPr>
            <a:endParaRPr lang="en-US"/>
          </a:p>
        </p:txBody>
      </p:sp>
      <p:sp>
        <p:nvSpPr>
          <p:cNvPr id="12" name="TextBox 11"/>
          <p:cNvSpPr txBox="1"/>
          <p:nvPr/>
        </p:nvSpPr>
        <p:spPr>
          <a:xfrm>
            <a:off x="6477002" y="2197100"/>
            <a:ext cx="1546001" cy="807913"/>
          </a:xfrm>
          <a:prstGeom prst="rect">
            <a:avLst/>
          </a:prstGeom>
          <a:noFill/>
        </p:spPr>
        <p:txBody>
          <a:bodyPr vert="horz" wrap="none" lIns="0" tIns="0" rIns="0" bIns="0" rtlCol="0">
            <a:spAutoFit/>
          </a:bodyPr>
          <a:lstStyle/>
          <a:p>
            <a:pPr indent="146303">
              <a:lnSpc>
                <a:spcPts val="2100"/>
              </a:lnSpc>
            </a:pPr>
            <a:r>
              <a:rPr lang="en-US" sz="1810" smtClean="0">
                <a:solidFill>
                  <a:srgbClr val="FFFFFF"/>
                </a:solidFill>
                <a:latin typeface="Calibri"/>
              </a:rPr>
              <a:t>Central Bank </a:t>
            </a:r>
            <a:br>
              <a:rPr lang="en-US" sz="1810" smtClean="0">
                <a:solidFill>
                  <a:srgbClr val="FFFFFF"/>
                </a:solidFill>
                <a:latin typeface="Calibri"/>
              </a:rPr>
            </a:br>
            <a:r>
              <a:rPr lang="en-US" sz="1810" smtClean="0">
                <a:solidFill>
                  <a:srgbClr val="FFFFFF"/>
                </a:solidFill>
                <a:latin typeface="Calibri"/>
              </a:rPr>
              <a:t>Communication </a:t>
            </a:r>
          </a:p>
          <a:p>
            <a:pPr indent="146303">
              <a:lnSpc>
                <a:spcPts val="2100"/>
              </a:lnSpc>
            </a:pPr>
            <a:endParaRPr lang="en-US" sz="1810">
              <a:solidFill>
                <a:srgbClr val="FFFFFF"/>
              </a:solidFill>
              <a:latin typeface="Calibri"/>
            </a:endParaRPr>
          </a:p>
        </p:txBody>
      </p:sp>
      <p:sp>
        <p:nvSpPr>
          <p:cNvPr id="13" name="TextBox 12"/>
          <p:cNvSpPr txBox="1"/>
          <p:nvPr/>
        </p:nvSpPr>
        <p:spPr>
          <a:xfrm>
            <a:off x="7556502" y="3886200"/>
            <a:ext cx="556243"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Close </a:t>
            </a:r>
          </a:p>
          <a:p>
            <a:pPr>
              <a:lnSpc>
                <a:spcPts val="2100"/>
              </a:lnSpc>
            </a:pPr>
            <a:endParaRPr lang="en-US"/>
          </a:p>
        </p:txBody>
      </p:sp>
      <p:sp>
        <p:nvSpPr>
          <p:cNvPr id="14" name="TextBox 13"/>
          <p:cNvSpPr txBox="1"/>
          <p:nvPr/>
        </p:nvSpPr>
        <p:spPr>
          <a:xfrm>
            <a:off x="5867400" y="4165600"/>
            <a:ext cx="2358018" cy="807913"/>
          </a:xfrm>
          <a:prstGeom prst="rect">
            <a:avLst/>
          </a:prstGeom>
          <a:noFill/>
        </p:spPr>
        <p:txBody>
          <a:bodyPr vert="horz" wrap="none" lIns="0" tIns="0" rIns="0" bIns="0" rtlCol="0">
            <a:spAutoFit/>
          </a:bodyPr>
          <a:lstStyle/>
          <a:p>
            <a:pPr marL="0" marR="0" lvl="0" indent="163906" defTabSz="914400" eaLnBrk="1" fontAlgn="auto" latinLnBrk="0" hangingPunct="1">
              <a:lnSpc>
                <a:spcPts val="2100"/>
              </a:lnSpc>
              <a:spcBef>
                <a:spcPts val="0"/>
              </a:spcBef>
              <a:spcAft>
                <a:spcPts val="0"/>
              </a:spcAft>
              <a:buClrTx/>
              <a:buSzTx/>
              <a:buNone/>
              <a:tabLst>
                <a:tab pos="1587500" algn="l"/>
              </a:tabLst>
              <a:defRPr/>
            </a:pPr>
            <a:r>
              <a:rPr lang="en-US" sz="1810" smtClean="0">
                <a:solidFill>
                  <a:srgbClr val="FFFFFF"/>
                </a:solidFill>
                <a:latin typeface="Calibri"/>
              </a:rPr>
              <a:t>Manage 	Session </a:t>
            </a:r>
            <a:br>
              <a:rPr lang="en-US" sz="1810" smtClean="0">
                <a:solidFill>
                  <a:srgbClr val="FFFFFF"/>
                </a:solidFill>
                <a:latin typeface="Calibri"/>
              </a:rPr>
            </a:br>
            <a:r>
              <a:rPr lang="en-US" sz="1810" smtClean="0">
                <a:solidFill>
                  <a:srgbClr val="FFFFFF"/>
                </a:solidFill>
                <a:latin typeface="Calibri"/>
              </a:rPr>
              <a:t>Transaction </a:t>
            </a:r>
          </a:p>
          <a:p>
            <a:pPr marL="0" marR="0" lvl="0" indent="163906" defTabSz="914400" eaLnBrk="1" fontAlgn="auto" latinLnBrk="0" hangingPunct="1">
              <a:lnSpc>
                <a:spcPts val="2100"/>
              </a:lnSpc>
              <a:spcBef>
                <a:spcPts val="0"/>
              </a:spcBef>
              <a:spcAft>
                <a:spcPts val="0"/>
              </a:spcAft>
              <a:buClrTx/>
              <a:buSzTx/>
              <a:buNone/>
              <a:tabLst>
                <a:tab pos="1587500" algn="l"/>
              </a:tabLst>
              <a:defRPr/>
            </a:pPr>
            <a:endParaRPr lang="en-US" sz="1810">
              <a:solidFill>
                <a:srgbClr val="FFFFFF"/>
              </a:solid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815" t="25955" r="25720" b="10503"/>
          <a:stretch>
            <a:fillRect/>
          </a:stretch>
        </p:blipFill>
        <p:spPr bwMode="auto">
          <a:xfrm>
            <a:off x="1130300" y="603250"/>
            <a:ext cx="7086600" cy="4648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0" y="1803401"/>
            <a:ext cx="2836546"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000000"/>
                </a:solidFill>
                <a:latin typeface="Courier New"/>
              </a:rPr>
              <a:t/>
            </a:r>
            <a:br>
              <a:rPr lang="en-US" sz="2410" smtClean="0">
                <a:solidFill>
                  <a:srgbClr val="000000"/>
                </a:solidFill>
                <a:latin typeface="Courier New"/>
              </a:rPr>
            </a:br>
            <a:r>
              <a:rPr lang="en-US" sz="2410" smtClean="0">
                <a:solidFill>
                  <a:srgbClr val="000000"/>
                </a:solidFill>
                <a:latin typeface="Courier New"/>
              </a:rPr>
              <a:t>o</a:t>
            </a:r>
            <a:r>
              <a:rPr lang="en-US" sz="2410" b="1" smtClean="0">
                <a:solidFill>
                  <a:srgbClr val="000000"/>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5352171"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1.4 Acceptance Testing </a:t>
            </a:r>
          </a:p>
          <a:p>
            <a:pPr>
              <a:lnSpc>
                <a:spcPts val="5000"/>
              </a:lnSpc>
            </a:pPr>
            <a:endParaRPr lang="en-US"/>
          </a:p>
        </p:txBody>
      </p:sp>
      <p:sp>
        <p:nvSpPr>
          <p:cNvPr id="3" name="TextBox 2"/>
          <p:cNvSpPr txBox="1"/>
          <p:nvPr/>
        </p:nvSpPr>
        <p:spPr>
          <a:xfrm>
            <a:off x="533402" y="1625600"/>
            <a:ext cx="5847563"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Demonstrates satisfaction of user </a:t>
            </a:r>
          </a:p>
          <a:p>
            <a:pPr>
              <a:lnSpc>
                <a:spcPts val="3700"/>
              </a:lnSpc>
            </a:pPr>
            <a:endParaRPr lang="en-US"/>
          </a:p>
        </p:txBody>
      </p:sp>
      <p:sp>
        <p:nvSpPr>
          <p:cNvPr id="4" name="TextBox 3"/>
          <p:cNvSpPr txBox="1"/>
          <p:nvPr/>
        </p:nvSpPr>
        <p:spPr>
          <a:xfrm>
            <a:off x="533400" y="2209800"/>
            <a:ext cx="5969070" cy="950742"/>
          </a:xfrm>
          <a:prstGeom prst="rect">
            <a:avLst/>
          </a:prstGeom>
          <a:noFill/>
        </p:spPr>
        <p:txBody>
          <a:bodyPr vert="horz" wrap="none" lIns="0" tIns="0" rIns="0" bIns="0" rtlCol="0">
            <a:spAutoFit/>
          </a:bodyPr>
          <a:lstStyle/>
          <a:p>
            <a:pPr>
              <a:lnSpc>
                <a:spcPts val="3700"/>
              </a:lnSpc>
            </a:pPr>
            <a:r>
              <a:rPr lang="en-US" dirty="0" smtClean="0">
                <a:latin typeface="Arial"/>
                <a:cs typeface="Arial"/>
              </a:rPr>
              <a:t>•</a:t>
            </a:r>
            <a:r>
              <a:rPr lang="en-US" sz="3208" dirty="0" smtClean="0">
                <a:solidFill>
                  <a:srgbClr val="000000"/>
                </a:solidFill>
                <a:latin typeface="Calibri"/>
                <a:cs typeface="Arial"/>
              </a:rPr>
              <a:t> Users are essential part of process </a:t>
            </a:r>
          </a:p>
          <a:p>
            <a:pPr>
              <a:lnSpc>
                <a:spcPts val="3700"/>
              </a:lnSpc>
            </a:pPr>
            <a:endParaRPr lang="en-US" dirty="0"/>
          </a:p>
        </p:txBody>
      </p:sp>
      <p:sp>
        <p:nvSpPr>
          <p:cNvPr id="5" name="TextBox 4"/>
          <p:cNvSpPr txBox="1"/>
          <p:nvPr/>
        </p:nvSpPr>
        <p:spPr>
          <a:xfrm>
            <a:off x="533402" y="2794001"/>
            <a:ext cx="623330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Usually merged with System Testing </a:t>
            </a:r>
          </a:p>
          <a:p>
            <a:pPr>
              <a:lnSpc>
                <a:spcPts val="3700"/>
              </a:lnSpc>
            </a:pPr>
            <a:endParaRPr lang="en-US"/>
          </a:p>
        </p:txBody>
      </p:sp>
      <p:sp>
        <p:nvSpPr>
          <p:cNvPr id="6" name="TextBox 5"/>
          <p:cNvSpPr txBox="1"/>
          <p:nvPr/>
        </p:nvSpPr>
        <p:spPr>
          <a:xfrm>
            <a:off x="533400" y="3378200"/>
            <a:ext cx="5722657" cy="950742"/>
          </a:xfrm>
          <a:prstGeom prst="rect">
            <a:avLst/>
          </a:prstGeom>
          <a:noFill/>
        </p:spPr>
        <p:txBody>
          <a:bodyPr vert="horz" wrap="none" lIns="0" tIns="0" rIns="0" bIns="0" rtlCol="0">
            <a:spAutoFit/>
          </a:bodyPr>
          <a:lstStyle/>
          <a:p>
            <a:pPr>
              <a:lnSpc>
                <a:spcPts val="3700"/>
              </a:lnSpc>
            </a:pPr>
            <a:r>
              <a:rPr lang="en-US" dirty="0" smtClean="0">
                <a:latin typeface="Arial"/>
                <a:cs typeface="Arial"/>
              </a:rPr>
              <a:t>•</a:t>
            </a:r>
            <a:r>
              <a:rPr lang="en-US" sz="3208" dirty="0" smtClean="0">
                <a:solidFill>
                  <a:srgbClr val="000000"/>
                </a:solidFill>
                <a:latin typeface="Calibri"/>
                <a:cs typeface="Arial"/>
              </a:rPr>
              <a:t> Done by test team and customer </a:t>
            </a:r>
          </a:p>
          <a:p>
            <a:pPr>
              <a:lnSpc>
                <a:spcPts val="3700"/>
              </a:lnSpc>
            </a:pPr>
            <a:endParaRPr lang="en-US" dirty="0"/>
          </a:p>
        </p:txBody>
      </p:sp>
      <p:sp>
        <p:nvSpPr>
          <p:cNvPr id="7" name="TextBox 6"/>
          <p:cNvSpPr txBox="1"/>
          <p:nvPr/>
        </p:nvSpPr>
        <p:spPr>
          <a:xfrm>
            <a:off x="533402" y="3937001"/>
            <a:ext cx="6331285" cy="1503200"/>
          </a:xfrm>
          <a:prstGeom prst="rect">
            <a:avLst/>
          </a:prstGeom>
          <a:noFill/>
        </p:spPr>
        <p:txBody>
          <a:bodyPr vert="horz" wrap="none" lIns="0" tIns="0" rIns="0" bIns="0" rtlCol="0">
            <a:spAutoFit/>
          </a:bodyPr>
          <a:lstStyle/>
          <a:p>
            <a:pPr>
              <a:lnSpc>
                <a:spcPts val="3900"/>
              </a:lnSpc>
            </a:pPr>
            <a:r>
              <a:rPr lang="en-US" smtClean="0">
                <a:latin typeface="Arial"/>
                <a:cs typeface="Arial"/>
              </a:rPr>
              <a:t>•</a:t>
            </a:r>
            <a:r>
              <a:rPr lang="en-US" sz="3208" smtClean="0">
                <a:solidFill>
                  <a:srgbClr val="000000"/>
                </a:solidFill>
                <a:latin typeface="Calibri"/>
                <a:cs typeface="Arial"/>
              </a:rPr>
              <a:t> Done in simulated environment/real </a:t>
            </a:r>
            <a:br>
              <a:rPr lang="en-US" sz="3208" smtClean="0">
                <a:solidFill>
                  <a:srgbClr val="000000"/>
                </a:solidFill>
                <a:latin typeface="Calibri"/>
                <a:cs typeface="Arial"/>
              </a:rPr>
            </a:br>
            <a:r>
              <a:rPr lang="en-US" sz="3208" smtClean="0">
                <a:solidFill>
                  <a:srgbClr val="000000"/>
                </a:solidFill>
                <a:latin typeface="Calibri"/>
                <a:cs typeface="Arial"/>
              </a:rPr>
              <a:t>environment </a:t>
            </a:r>
          </a:p>
          <a:p>
            <a:pPr>
              <a:lnSpc>
                <a:spcPts val="3900"/>
              </a:lnSpc>
            </a:pPr>
            <a:endParaRPr lang="en-US" sz="3208">
              <a:solidFill>
                <a:srgbClr val="000000"/>
              </a:solidFill>
              <a:latin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000000"/>
                </a:solidFill>
                <a:latin typeface="Courier New"/>
              </a:rPr>
              <a:t/>
            </a:r>
            <a:br>
              <a:rPr lang="en-US" sz="2410" smtClean="0">
                <a:solidFill>
                  <a:srgbClr val="000000"/>
                </a:solidFill>
                <a:latin typeface="Courier New"/>
              </a:rPr>
            </a:br>
            <a:r>
              <a:rPr lang="en-US" sz="2410" smtClean="0">
                <a:solidFill>
                  <a:srgbClr val="000000"/>
                </a:solidFill>
                <a:latin typeface="Courier New"/>
              </a:rPr>
              <a:t>o</a:t>
            </a:r>
            <a:r>
              <a:rPr lang="en-US" sz="2410" b="1" smtClean="0">
                <a:solidFill>
                  <a:srgbClr val="000000"/>
                </a:solidFill>
                <a:latin typeface="Calibri"/>
              </a:rPr>
              <a:t>  Regression Testing </a:t>
            </a:r>
          </a:p>
          <a:p>
            <a:pPr>
              <a:lnSpc>
                <a:spcPts val="3400"/>
              </a:lnSpc>
            </a:pPr>
            <a:endParaRPr lang="en-US" sz="2410">
              <a:solidFill>
                <a:srgbClr val="000000"/>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5183920"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1.5 Regression Testing </a:t>
            </a:r>
          </a:p>
          <a:p>
            <a:pPr>
              <a:lnSpc>
                <a:spcPts val="5000"/>
              </a:lnSpc>
            </a:pPr>
            <a:endParaRPr lang="en-US"/>
          </a:p>
        </p:txBody>
      </p:sp>
      <p:sp>
        <p:nvSpPr>
          <p:cNvPr id="3" name="TextBox 2"/>
          <p:cNvSpPr txBox="1"/>
          <p:nvPr/>
        </p:nvSpPr>
        <p:spPr>
          <a:xfrm>
            <a:off x="533400" y="1625600"/>
            <a:ext cx="7782130"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On going process throughout testing lifecycle </a:t>
            </a:r>
          </a:p>
          <a:p>
            <a:pPr>
              <a:lnSpc>
                <a:spcPts val="3700"/>
              </a:lnSpc>
            </a:pPr>
            <a:endParaRPr lang="en-US"/>
          </a:p>
        </p:txBody>
      </p:sp>
      <p:sp>
        <p:nvSpPr>
          <p:cNvPr id="4" name="TextBox 3"/>
          <p:cNvSpPr txBox="1"/>
          <p:nvPr/>
        </p:nvSpPr>
        <p:spPr>
          <a:xfrm>
            <a:off x="533402" y="2209800"/>
            <a:ext cx="7517571"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New bug</a:t>
            </a:r>
            <a:r>
              <a:rPr lang="en-US" sz="3208" smtClean="0">
                <a:solidFill>
                  <a:srgbClr val="000000"/>
                </a:solidFill>
                <a:latin typeface="Calibri"/>
                <a:cs typeface="Calibri"/>
              </a:rPr>
              <a:t>‐fix breaks previously tested units? </a:t>
            </a:r>
          </a:p>
          <a:p>
            <a:pPr>
              <a:lnSpc>
                <a:spcPts val="3700"/>
              </a:lnSpc>
            </a:pPr>
            <a:endParaRPr lang="en-US" sz="3208">
              <a:solidFill>
                <a:srgbClr val="000000"/>
              </a:solidFill>
              <a:latin typeface="Calibri"/>
            </a:endParaRPr>
          </a:p>
        </p:txBody>
      </p:sp>
      <p:sp>
        <p:nvSpPr>
          <p:cNvPr id="5" name="TextBox 4"/>
          <p:cNvSpPr txBox="1"/>
          <p:nvPr/>
        </p:nvSpPr>
        <p:spPr>
          <a:xfrm>
            <a:off x="533400" y="2768600"/>
            <a:ext cx="7440948" cy="1503200"/>
          </a:xfrm>
          <a:prstGeom prst="rect">
            <a:avLst/>
          </a:prstGeom>
          <a:noFill/>
        </p:spPr>
        <p:txBody>
          <a:bodyPr vert="horz" wrap="none" lIns="0" tIns="0" rIns="0" bIns="0" rtlCol="0">
            <a:spAutoFit/>
          </a:bodyPr>
          <a:lstStyle/>
          <a:p>
            <a:pPr>
              <a:lnSpc>
                <a:spcPts val="3900"/>
              </a:lnSpc>
            </a:pPr>
            <a:r>
              <a:rPr lang="en-US" dirty="0" smtClean="0">
                <a:latin typeface="Arial"/>
                <a:cs typeface="Arial"/>
              </a:rPr>
              <a:t>•</a:t>
            </a:r>
            <a:r>
              <a:rPr lang="en-US" sz="3208" dirty="0" smtClean="0">
                <a:solidFill>
                  <a:srgbClr val="000000"/>
                </a:solidFill>
                <a:latin typeface="Calibri"/>
                <a:cs typeface="Arial"/>
              </a:rPr>
              <a:t> Perform regression test whenever program </a:t>
            </a:r>
            <a:br>
              <a:rPr lang="en-US" sz="3208" dirty="0" smtClean="0">
                <a:solidFill>
                  <a:srgbClr val="000000"/>
                </a:solidFill>
                <a:latin typeface="Calibri"/>
                <a:cs typeface="Arial"/>
              </a:rPr>
            </a:br>
            <a:r>
              <a:rPr lang="en-US" sz="3208" dirty="0" smtClean="0">
                <a:solidFill>
                  <a:srgbClr val="000000"/>
                </a:solidFill>
                <a:latin typeface="Calibri"/>
                <a:cs typeface="Arial"/>
              </a:rPr>
              <a:t>changes </a:t>
            </a:r>
          </a:p>
          <a:p>
            <a:pPr>
              <a:lnSpc>
                <a:spcPts val="3900"/>
              </a:lnSpc>
            </a:pPr>
            <a:endParaRPr lang="en-US" sz="3208" dirty="0">
              <a:solidFill>
                <a:srgbClr val="000000"/>
              </a:solidFill>
              <a:latin typeface="Calibri"/>
            </a:endParaRPr>
          </a:p>
        </p:txBody>
      </p:sp>
      <p:sp>
        <p:nvSpPr>
          <p:cNvPr id="6" name="Rectangle 5"/>
          <p:cNvSpPr/>
          <p:nvPr/>
        </p:nvSpPr>
        <p:spPr>
          <a:xfrm>
            <a:off x="673100" y="3956051"/>
            <a:ext cx="7543800" cy="2308324"/>
          </a:xfrm>
          <a:prstGeom prst="rect">
            <a:avLst/>
          </a:prstGeom>
        </p:spPr>
        <p:txBody>
          <a:bodyPr wrap="square">
            <a:spAutoFit/>
          </a:bodyPr>
          <a:lstStyle/>
          <a:p>
            <a:pPr algn="just"/>
            <a:r>
              <a:rPr lang="en-US" sz="2400" b="1" dirty="0" smtClean="0"/>
              <a:t>Regression testing</a:t>
            </a:r>
            <a:r>
              <a:rPr lang="en-US" sz="2400" dirty="0" smtClean="0"/>
              <a:t> is the process of </a:t>
            </a:r>
            <a:r>
              <a:rPr lang="en-US" sz="2400" b="1" dirty="0" smtClean="0"/>
              <a:t>testing</a:t>
            </a:r>
            <a:r>
              <a:rPr lang="en-US" sz="2400" dirty="0" smtClean="0"/>
              <a:t> changes to computer programs to make sure that the older programming still works with the new changes. </a:t>
            </a:r>
            <a:r>
              <a:rPr lang="en-US" sz="2400" b="1" dirty="0" smtClean="0"/>
              <a:t>Regression testing</a:t>
            </a:r>
            <a:r>
              <a:rPr lang="en-US" sz="2400" dirty="0" smtClean="0"/>
              <a:t> is a normal part of the program development process and, in larger companies, is done by code </a:t>
            </a:r>
            <a:r>
              <a:rPr lang="en-US" sz="2400" b="1" dirty="0" smtClean="0"/>
              <a:t>testing</a:t>
            </a:r>
            <a:r>
              <a:rPr lang="en-US" sz="2400" dirty="0" smtClean="0"/>
              <a:t> specialists.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457986" cy="950742"/>
          </a:xfrm>
          <a:prstGeom prst="rect">
            <a:avLst/>
          </a:prstGeom>
          <a:noFill/>
        </p:spPr>
        <p:txBody>
          <a:bodyPr vert="horz" wrap="none" lIns="0" tIns="0" rIns="0" bIns="0" rtlCol="0">
            <a:spAutoFit/>
          </a:bodyPr>
          <a:lstStyle/>
          <a:p>
            <a:pPr>
              <a:lnSpc>
                <a:spcPts val="3700"/>
              </a:lnSpc>
            </a:pPr>
            <a:r>
              <a:rPr lang="en-US" sz="3208" b="1" smtClean="0">
                <a:solidFill>
                  <a:srgbClr val="000000"/>
                </a:solidFill>
                <a:latin typeface="Calibri"/>
              </a:rPr>
              <a:t>2. Important factors on testing levels. </a:t>
            </a:r>
          </a:p>
          <a:p>
            <a:pPr>
              <a:lnSpc>
                <a:spcPts val="3700"/>
              </a:lnSpc>
            </a:pPr>
            <a:endParaRPr lang="en-US"/>
          </a:p>
        </p:txBody>
      </p:sp>
      <p:sp>
        <p:nvSpPr>
          <p:cNvPr id="7" name="TextBox 6"/>
          <p:cNvSpPr txBox="1"/>
          <p:nvPr/>
        </p:nvSpPr>
        <p:spPr>
          <a:xfrm>
            <a:off x="1333500" y="4216401"/>
            <a:ext cx="4164538" cy="698653"/>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Courier New"/>
              </a:rPr>
              <a:t>o</a:t>
            </a:r>
            <a:r>
              <a:rPr lang="en-US" sz="2410" b="1" smtClean="0">
                <a:solidFill>
                  <a:srgbClr val="000000"/>
                </a:solidFill>
                <a:latin typeface="Calibri"/>
              </a:rPr>
              <a:t>  Factors influencing test scope </a:t>
            </a:r>
          </a:p>
          <a:p>
            <a:pPr>
              <a:lnSpc>
                <a:spcPts val="2700"/>
              </a:lnSpc>
            </a:pPr>
            <a:endParaRPr lang="en-US" sz="2410">
              <a:solidFill>
                <a:srgbClr val="000000"/>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7859972"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2.1  Factors influencing test scope </a:t>
            </a:r>
          </a:p>
          <a:p>
            <a:pPr>
              <a:lnSpc>
                <a:spcPts val="5000"/>
              </a:lnSpc>
            </a:pPr>
            <a:endParaRPr lang="en-US"/>
          </a:p>
        </p:txBody>
      </p:sp>
      <p:sp>
        <p:nvSpPr>
          <p:cNvPr id="3" name="TextBox 2"/>
          <p:cNvSpPr txBox="1"/>
          <p:nvPr/>
        </p:nvSpPr>
        <p:spPr>
          <a:xfrm>
            <a:off x="533400" y="1625600"/>
            <a:ext cx="2619500"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Size of project </a:t>
            </a:r>
          </a:p>
          <a:p>
            <a:pPr>
              <a:lnSpc>
                <a:spcPts val="3700"/>
              </a:lnSpc>
            </a:pPr>
            <a:endParaRPr lang="en-US"/>
          </a:p>
        </p:txBody>
      </p:sp>
      <p:sp>
        <p:nvSpPr>
          <p:cNvPr id="4" name="TextBox 3"/>
          <p:cNvSpPr txBox="1"/>
          <p:nvPr/>
        </p:nvSpPr>
        <p:spPr>
          <a:xfrm>
            <a:off x="533402" y="2209800"/>
            <a:ext cx="3848811"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Complexity of project </a:t>
            </a:r>
          </a:p>
          <a:p>
            <a:pPr>
              <a:lnSpc>
                <a:spcPts val="3700"/>
              </a:lnSpc>
            </a:pPr>
            <a:endParaRPr lang="en-US"/>
          </a:p>
        </p:txBody>
      </p:sp>
      <p:sp>
        <p:nvSpPr>
          <p:cNvPr id="5" name="TextBox 4"/>
          <p:cNvSpPr txBox="1"/>
          <p:nvPr/>
        </p:nvSpPr>
        <p:spPr>
          <a:xfrm>
            <a:off x="533400" y="2794001"/>
            <a:ext cx="3300584"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Budget for project </a:t>
            </a:r>
          </a:p>
          <a:p>
            <a:pPr>
              <a:lnSpc>
                <a:spcPts val="3700"/>
              </a:lnSpc>
            </a:pPr>
            <a:endParaRPr lang="en-US"/>
          </a:p>
        </p:txBody>
      </p:sp>
      <p:sp>
        <p:nvSpPr>
          <p:cNvPr id="6" name="TextBox 5"/>
          <p:cNvSpPr txBox="1"/>
          <p:nvPr/>
        </p:nvSpPr>
        <p:spPr>
          <a:xfrm>
            <a:off x="533402" y="3378200"/>
            <a:ext cx="4003275"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Time scope for project </a:t>
            </a:r>
          </a:p>
          <a:p>
            <a:pPr>
              <a:lnSpc>
                <a:spcPts val="3700"/>
              </a:lnSpc>
            </a:pPr>
            <a:endParaRPr lang="en-US"/>
          </a:p>
        </p:txBody>
      </p:sp>
      <p:sp>
        <p:nvSpPr>
          <p:cNvPr id="7" name="TextBox 6"/>
          <p:cNvSpPr txBox="1"/>
          <p:nvPr/>
        </p:nvSpPr>
        <p:spPr>
          <a:xfrm>
            <a:off x="533400" y="3962400"/>
            <a:ext cx="2898166"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Number of staff </a:t>
            </a:r>
          </a:p>
          <a:p>
            <a:pPr>
              <a:lnSpc>
                <a:spcPts val="3700"/>
              </a:lnSpc>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7127079"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2.2 Why test at different levels </a:t>
            </a:r>
          </a:p>
          <a:p>
            <a:pPr>
              <a:lnSpc>
                <a:spcPts val="5000"/>
              </a:lnSpc>
            </a:pPr>
            <a:endParaRPr lang="en-US"/>
          </a:p>
        </p:txBody>
      </p:sp>
      <p:sp>
        <p:nvSpPr>
          <p:cNvPr id="3" name="TextBox 2"/>
          <p:cNvSpPr txBox="1"/>
          <p:nvPr/>
        </p:nvSpPr>
        <p:spPr>
          <a:xfrm>
            <a:off x="533400" y="1600200"/>
            <a:ext cx="6877460" cy="1503200"/>
          </a:xfrm>
          <a:prstGeom prst="rect">
            <a:avLst/>
          </a:prstGeom>
          <a:noFill/>
        </p:spPr>
        <p:txBody>
          <a:bodyPr vert="horz" wrap="none" lIns="0" tIns="0" rIns="0" bIns="0" rtlCol="0">
            <a:spAutoFit/>
          </a:bodyPr>
          <a:lstStyle/>
          <a:p>
            <a:pPr>
              <a:lnSpc>
                <a:spcPts val="3900"/>
              </a:lnSpc>
            </a:pPr>
            <a:r>
              <a:rPr lang="en-US" smtClean="0">
                <a:latin typeface="Arial"/>
                <a:cs typeface="Arial"/>
              </a:rPr>
              <a:t>•</a:t>
            </a:r>
            <a:r>
              <a:rPr lang="en-US" sz="3208" smtClean="0">
                <a:solidFill>
                  <a:srgbClr val="000000"/>
                </a:solidFill>
                <a:latin typeface="Calibri"/>
                <a:cs typeface="Arial"/>
              </a:rPr>
              <a:t> Software development naturally split to </a:t>
            </a:r>
            <a:br>
              <a:rPr lang="en-US" sz="3208" smtClean="0">
                <a:solidFill>
                  <a:srgbClr val="000000"/>
                </a:solidFill>
                <a:latin typeface="Calibri"/>
                <a:cs typeface="Arial"/>
              </a:rPr>
            </a:br>
            <a:r>
              <a:rPr lang="en-US" sz="3208" smtClean="0">
                <a:solidFill>
                  <a:srgbClr val="000000"/>
                </a:solidFill>
                <a:latin typeface="Calibri"/>
                <a:cs typeface="Arial"/>
              </a:rPr>
              <a:t>phases </a:t>
            </a:r>
          </a:p>
          <a:p>
            <a:pPr>
              <a:lnSpc>
                <a:spcPts val="3900"/>
              </a:lnSpc>
            </a:pPr>
            <a:endParaRPr lang="en-US" sz="3208">
              <a:solidFill>
                <a:srgbClr val="000000"/>
              </a:solidFill>
              <a:latin typeface="Calibri"/>
            </a:endParaRPr>
          </a:p>
        </p:txBody>
      </p:sp>
      <p:sp>
        <p:nvSpPr>
          <p:cNvPr id="4" name="TextBox 3"/>
          <p:cNvSpPr txBox="1"/>
          <p:nvPr/>
        </p:nvSpPr>
        <p:spPr>
          <a:xfrm>
            <a:off x="533400" y="2692400"/>
            <a:ext cx="2996718"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Easily track bugs </a:t>
            </a:r>
          </a:p>
          <a:p>
            <a:pPr>
              <a:lnSpc>
                <a:spcPts val="3700"/>
              </a:lnSpc>
            </a:pPr>
            <a:endParaRPr lang="en-US"/>
          </a:p>
        </p:txBody>
      </p:sp>
      <p:sp>
        <p:nvSpPr>
          <p:cNvPr id="5" name="TextBox 4"/>
          <p:cNvSpPr txBox="1"/>
          <p:nvPr/>
        </p:nvSpPr>
        <p:spPr>
          <a:xfrm>
            <a:off x="533402" y="3263901"/>
            <a:ext cx="7459991" cy="1461939"/>
          </a:xfrm>
          <a:prstGeom prst="rect">
            <a:avLst/>
          </a:prstGeom>
          <a:noFill/>
        </p:spPr>
        <p:txBody>
          <a:bodyPr vert="horz" wrap="none" lIns="0" tIns="0" rIns="0" bIns="0" rtlCol="0">
            <a:spAutoFit/>
          </a:bodyPr>
          <a:lstStyle/>
          <a:p>
            <a:pPr>
              <a:lnSpc>
                <a:spcPts val="3800"/>
              </a:lnSpc>
            </a:pPr>
            <a:r>
              <a:rPr lang="en-US" smtClean="0">
                <a:latin typeface="Arial"/>
                <a:cs typeface="Arial"/>
              </a:rPr>
              <a:t>•</a:t>
            </a:r>
            <a:r>
              <a:rPr lang="en-US" sz="3208" smtClean="0">
                <a:solidFill>
                  <a:srgbClr val="000000"/>
                </a:solidFill>
                <a:latin typeface="Calibri"/>
                <a:cs typeface="Arial"/>
              </a:rPr>
              <a:t> Ensures a working subsystem/ component/ </a:t>
            </a:r>
            <a:br>
              <a:rPr lang="en-US" sz="3208" smtClean="0">
                <a:solidFill>
                  <a:srgbClr val="000000"/>
                </a:solidFill>
                <a:latin typeface="Calibri"/>
                <a:cs typeface="Arial"/>
              </a:rPr>
            </a:br>
            <a:r>
              <a:rPr lang="en-US" sz="3208" smtClean="0">
                <a:solidFill>
                  <a:srgbClr val="000000"/>
                </a:solidFill>
                <a:latin typeface="Calibri"/>
                <a:cs typeface="Arial"/>
              </a:rPr>
              <a:t>library </a:t>
            </a:r>
          </a:p>
          <a:p>
            <a:pPr>
              <a:lnSpc>
                <a:spcPts val="3800"/>
              </a:lnSpc>
            </a:pPr>
            <a:endParaRPr lang="en-US" sz="3208">
              <a:solidFill>
                <a:srgbClr val="000000"/>
              </a:solidFill>
              <a:latin typeface="Calibri"/>
            </a:endParaRPr>
          </a:p>
        </p:txBody>
      </p:sp>
      <p:sp>
        <p:nvSpPr>
          <p:cNvPr id="6" name="TextBox 5"/>
          <p:cNvSpPr txBox="1"/>
          <p:nvPr/>
        </p:nvSpPr>
        <p:spPr>
          <a:xfrm>
            <a:off x="533400" y="4356100"/>
            <a:ext cx="5271508"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Software reuse more practical </a:t>
            </a:r>
          </a:p>
          <a:p>
            <a:pPr>
              <a:lnSpc>
                <a:spcPts val="3700"/>
              </a:lnSpc>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0" y="1447801"/>
            <a:ext cx="1879874"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Unit Testing </a:t>
            </a:r>
          </a:p>
          <a:p>
            <a:pPr>
              <a:lnSpc>
                <a:spcPts val="2700"/>
              </a:lnSpc>
            </a:pPr>
            <a:endParaRPr lang="en-US" sz="2410">
              <a:solidFill>
                <a:srgbClr val="BFBFBF"/>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2" y="5118101"/>
            <a:ext cx="7628499" cy="948978"/>
          </a:xfrm>
          <a:prstGeom prst="rect">
            <a:avLst/>
          </a:prstGeom>
          <a:noFill/>
        </p:spPr>
        <p:txBody>
          <a:bodyPr vert="horz" wrap="none" lIns="0" tIns="0" rIns="0" bIns="0" rtlCol="0">
            <a:spAutoFit/>
          </a:bodyPr>
          <a:lstStyle/>
          <a:p>
            <a:pPr>
              <a:lnSpc>
                <a:spcPts val="3700"/>
              </a:lnSpc>
            </a:pPr>
            <a:r>
              <a:rPr lang="en-US" sz="3208" b="1" smtClean="0">
                <a:solidFill>
                  <a:srgbClr val="000000"/>
                </a:solidFill>
                <a:latin typeface="Calibri"/>
              </a:rPr>
              <a:t>3. Test levels and software life</a:t>
            </a:r>
            <a:r>
              <a:rPr lang="en-US" sz="3208" b="1" smtClean="0">
                <a:solidFill>
                  <a:srgbClr val="000000"/>
                </a:solidFill>
                <a:latin typeface="Calibri"/>
                <a:cs typeface="Calibri"/>
              </a:rPr>
              <a:t>‐cycle models. </a:t>
            </a:r>
          </a:p>
          <a:p>
            <a:pPr>
              <a:lnSpc>
                <a:spcPts val="3700"/>
              </a:lnSpc>
            </a:pPr>
            <a:endParaRPr lang="en-US" sz="3208" b="1">
              <a:solidFill>
                <a:srgbClr val="000000"/>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000000"/>
                </a:solidFill>
                <a:latin typeface="Courier New"/>
              </a:rPr>
              <a:t>o</a:t>
            </a:r>
            <a:endParaRPr lang="en-US" sz="2410">
              <a:solidFill>
                <a:srgbClr val="000000"/>
              </a:solidFill>
              <a:latin typeface="Courier New"/>
            </a:endParaRPr>
          </a:p>
        </p:txBody>
      </p:sp>
      <p:sp>
        <p:nvSpPr>
          <p:cNvPr id="11" name="TextBox 10"/>
          <p:cNvSpPr txBox="1"/>
          <p:nvPr/>
        </p:nvSpPr>
        <p:spPr>
          <a:xfrm>
            <a:off x="1841502" y="5664201"/>
            <a:ext cx="1323119" cy="370871"/>
          </a:xfrm>
          <a:prstGeom prst="rect">
            <a:avLst/>
          </a:prstGeom>
          <a:noFill/>
        </p:spPr>
        <p:txBody>
          <a:bodyPr vert="horz" wrap="none" lIns="0" tIns="0" rIns="0" bIns="0" rtlCol="0">
            <a:spAutoFit/>
          </a:bodyPr>
          <a:lstStyle/>
          <a:p>
            <a:r>
              <a:rPr lang="en-US" smtClean="0">
                <a:latin typeface="Calibri"/>
                <a:cs typeface="Calibri"/>
              </a:rPr>
              <a:t>“</a:t>
            </a:r>
            <a:r>
              <a:rPr lang="en-US" sz="2410" b="1" smtClean="0">
                <a:solidFill>
                  <a:srgbClr val="000000"/>
                </a:solidFill>
                <a:latin typeface="Calibri"/>
                <a:cs typeface="Calibri"/>
              </a:rPr>
              <a:t>V” Model</a:t>
            </a:r>
            <a:endParaRPr lang="en-US" sz="2410" b="1">
              <a:solidFill>
                <a:srgbClr val="000000"/>
              </a:solidFill>
              <a:latin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961C.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774702" y="495301"/>
            <a:ext cx="7769499" cy="1282402"/>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3.1 The </a:t>
            </a:r>
            <a:r>
              <a:rPr lang="en-US" sz="4408" smtClean="0">
                <a:solidFill>
                  <a:srgbClr val="943735"/>
                </a:solidFill>
                <a:latin typeface="Calibri"/>
                <a:cs typeface="Calibri"/>
              </a:rPr>
              <a:t>“V” model and test levels </a:t>
            </a:r>
          </a:p>
          <a:p>
            <a:pPr>
              <a:lnSpc>
                <a:spcPts val="5000"/>
              </a:lnSpc>
            </a:pPr>
            <a:endParaRPr lang="en-US" sz="4408">
              <a:solidFill>
                <a:srgbClr val="943735"/>
              </a:solidFill>
              <a:latin typeface="Calibri"/>
            </a:endParaRPr>
          </a:p>
        </p:txBody>
      </p:sp>
      <p:sp>
        <p:nvSpPr>
          <p:cNvPr id="4" name="TextBox 3"/>
          <p:cNvSpPr txBox="1"/>
          <p:nvPr/>
        </p:nvSpPr>
        <p:spPr>
          <a:xfrm>
            <a:off x="863600" y="5740400"/>
            <a:ext cx="2181238" cy="538609"/>
          </a:xfrm>
          <a:prstGeom prst="rect">
            <a:avLst/>
          </a:prstGeom>
          <a:noFill/>
        </p:spPr>
        <p:txBody>
          <a:bodyPr vert="horz" wrap="none" lIns="0" tIns="0" rIns="0" bIns="0" rtlCol="0">
            <a:spAutoFit/>
          </a:bodyPr>
          <a:lstStyle/>
          <a:p>
            <a:pPr>
              <a:lnSpc>
                <a:spcPts val="2100"/>
              </a:lnSpc>
            </a:pPr>
            <a:r>
              <a:rPr lang="en-US" sz="1810" smtClean="0">
                <a:solidFill>
                  <a:srgbClr val="000000"/>
                </a:solidFill>
                <a:latin typeface="Calibri"/>
              </a:rPr>
              <a:t>Fig 3.1 levels of testing </a:t>
            </a:r>
          </a:p>
          <a:p>
            <a:pPr>
              <a:lnSpc>
                <a:spcPts val="2100"/>
              </a:lnSpc>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5300"/>
            <a:ext cx="2315890"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Summary </a:t>
            </a:r>
          </a:p>
          <a:p>
            <a:pPr>
              <a:lnSpc>
                <a:spcPts val="5000"/>
              </a:lnSpc>
            </a:pPr>
            <a:endParaRPr lang="en-US"/>
          </a:p>
        </p:txBody>
      </p:sp>
      <p:sp>
        <p:nvSpPr>
          <p:cNvPr id="3" name="TextBox 2"/>
          <p:cNvSpPr txBox="1"/>
          <p:nvPr/>
        </p:nvSpPr>
        <p:spPr>
          <a:xfrm>
            <a:off x="533402" y="1308100"/>
            <a:ext cx="393998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Different levels of test </a:t>
            </a:r>
          </a:p>
          <a:p>
            <a:pPr>
              <a:lnSpc>
                <a:spcPts val="3700"/>
              </a:lnSpc>
            </a:pPr>
            <a:endParaRPr lang="en-US"/>
          </a:p>
        </p:txBody>
      </p:sp>
      <p:sp>
        <p:nvSpPr>
          <p:cNvPr id="4" name="TextBox 3"/>
          <p:cNvSpPr txBox="1"/>
          <p:nvPr/>
        </p:nvSpPr>
        <p:spPr>
          <a:xfrm>
            <a:off x="1447800" y="1879601"/>
            <a:ext cx="1681166"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Unit testing </a:t>
            </a:r>
          </a:p>
          <a:p>
            <a:pPr>
              <a:lnSpc>
                <a:spcPts val="2700"/>
              </a:lnSpc>
            </a:pPr>
            <a:endParaRPr lang="en-US"/>
          </a:p>
        </p:txBody>
      </p:sp>
      <p:sp>
        <p:nvSpPr>
          <p:cNvPr id="5" name="TextBox 4"/>
          <p:cNvSpPr txBox="1"/>
          <p:nvPr/>
        </p:nvSpPr>
        <p:spPr>
          <a:xfrm>
            <a:off x="1447802" y="2311401"/>
            <a:ext cx="2529731"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Integration testing </a:t>
            </a:r>
          </a:p>
          <a:p>
            <a:pPr>
              <a:lnSpc>
                <a:spcPts val="2700"/>
              </a:lnSpc>
            </a:pPr>
            <a:endParaRPr lang="en-US"/>
          </a:p>
        </p:txBody>
      </p:sp>
      <p:sp>
        <p:nvSpPr>
          <p:cNvPr id="6" name="TextBox 5"/>
          <p:cNvSpPr txBox="1"/>
          <p:nvPr/>
        </p:nvSpPr>
        <p:spPr>
          <a:xfrm>
            <a:off x="1447800" y="2755901"/>
            <a:ext cx="2039597"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System testing </a:t>
            </a:r>
          </a:p>
          <a:p>
            <a:pPr>
              <a:lnSpc>
                <a:spcPts val="2700"/>
              </a:lnSpc>
            </a:pPr>
            <a:endParaRPr lang="en-US"/>
          </a:p>
        </p:txBody>
      </p:sp>
      <p:sp>
        <p:nvSpPr>
          <p:cNvPr id="7" name="TextBox 6"/>
          <p:cNvSpPr txBox="1"/>
          <p:nvPr/>
        </p:nvSpPr>
        <p:spPr>
          <a:xfrm>
            <a:off x="1447800" y="3187701"/>
            <a:ext cx="2597762"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Acceptance testing </a:t>
            </a:r>
          </a:p>
          <a:p>
            <a:pPr>
              <a:lnSpc>
                <a:spcPts val="2700"/>
              </a:lnSpc>
            </a:pPr>
            <a:endParaRPr lang="en-US"/>
          </a:p>
        </p:txBody>
      </p:sp>
      <p:sp>
        <p:nvSpPr>
          <p:cNvPr id="8" name="TextBox 7"/>
          <p:cNvSpPr txBox="1"/>
          <p:nvPr/>
        </p:nvSpPr>
        <p:spPr>
          <a:xfrm>
            <a:off x="1447802" y="3632201"/>
            <a:ext cx="2501967"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Regression testing </a:t>
            </a:r>
          </a:p>
          <a:p>
            <a:pPr>
              <a:lnSpc>
                <a:spcPts val="2700"/>
              </a:lnSpc>
            </a:pPr>
            <a:endParaRPr lang="en-US"/>
          </a:p>
        </p:txBody>
      </p:sp>
      <p:sp>
        <p:nvSpPr>
          <p:cNvPr id="9" name="TextBox 8"/>
          <p:cNvSpPr txBox="1"/>
          <p:nvPr/>
        </p:nvSpPr>
        <p:spPr>
          <a:xfrm>
            <a:off x="533402" y="4089400"/>
            <a:ext cx="4796185"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Factors affecting test scope </a:t>
            </a:r>
          </a:p>
          <a:p>
            <a:pPr>
              <a:lnSpc>
                <a:spcPts val="3700"/>
              </a:lnSpc>
            </a:pPr>
            <a:endParaRPr lang="en-US"/>
          </a:p>
        </p:txBody>
      </p:sp>
      <p:sp>
        <p:nvSpPr>
          <p:cNvPr id="10" name="TextBox 9"/>
          <p:cNvSpPr txBox="1"/>
          <p:nvPr/>
        </p:nvSpPr>
        <p:spPr>
          <a:xfrm>
            <a:off x="533402" y="4673600"/>
            <a:ext cx="4746043"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Why test at different levels </a:t>
            </a:r>
          </a:p>
          <a:p>
            <a:pPr>
              <a:lnSpc>
                <a:spcPts val="3700"/>
              </a:lnSpc>
            </a:pPr>
            <a:endParaRPr lang="en-US"/>
          </a:p>
        </p:txBody>
      </p:sp>
      <p:sp>
        <p:nvSpPr>
          <p:cNvPr id="11" name="TextBox 10"/>
          <p:cNvSpPr txBox="1"/>
          <p:nvPr/>
        </p:nvSpPr>
        <p:spPr>
          <a:xfrm>
            <a:off x="533402" y="5257800"/>
            <a:ext cx="4687181"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The </a:t>
            </a:r>
            <a:r>
              <a:rPr lang="en-US" sz="3208" smtClean="0">
                <a:solidFill>
                  <a:srgbClr val="000000"/>
                </a:solidFill>
                <a:latin typeface="Calibri"/>
                <a:cs typeface="Calibri"/>
              </a:rPr>
              <a:t>“V” model and testing </a:t>
            </a:r>
          </a:p>
          <a:p>
            <a:pPr>
              <a:lnSpc>
                <a:spcPts val="3700"/>
              </a:lnSpc>
            </a:pPr>
            <a:endParaRPr lang="en-US" sz="3208">
              <a:solidFill>
                <a:srgbClr val="000000"/>
              </a:solidFill>
              <a:latin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467996"/>
            <a:ext cx="7848600" cy="5078313"/>
          </a:xfrm>
          <a:prstGeom prst="rect">
            <a:avLst/>
          </a:prstGeom>
        </p:spPr>
        <p:txBody>
          <a:bodyPr wrap="square">
            <a:spAutoFit/>
          </a:bodyPr>
          <a:lstStyle/>
          <a:p>
            <a:pPr algn="just"/>
            <a:r>
              <a:rPr lang="en-US" dirty="0" smtClean="0"/>
              <a:t>Execution-based software testing, especially for large systems, is usually carried out at different levels. In most cases there will be 3–4 levels, or major phases of testing: unit test, integration test, system test, and some type of acceptance test as shown in Figure 6.1.</a:t>
            </a:r>
          </a:p>
          <a:p>
            <a:pPr algn="just"/>
            <a:endParaRPr lang="en-US" dirty="0" smtClean="0"/>
          </a:p>
          <a:p>
            <a:pPr algn="just"/>
            <a:r>
              <a:rPr lang="en-US" dirty="0" smtClean="0"/>
              <a:t>Each of these may consist of one or more sublevels or phases. At each level there are specific testing goals. </a:t>
            </a:r>
          </a:p>
          <a:p>
            <a:pPr algn="just"/>
            <a:endParaRPr lang="en-US" dirty="0" smtClean="0"/>
          </a:p>
          <a:p>
            <a:pPr algn="just"/>
            <a:r>
              <a:rPr lang="en-US" dirty="0" smtClean="0"/>
              <a:t>For example</a:t>
            </a:r>
          </a:p>
          <a:p>
            <a:pPr algn="just"/>
            <a:endParaRPr lang="en-US" dirty="0" smtClean="0"/>
          </a:p>
          <a:p>
            <a:pPr algn="just"/>
            <a:r>
              <a:rPr lang="en-US" dirty="0" smtClean="0"/>
              <a:t>At unit test a single component is tested. </a:t>
            </a:r>
            <a:r>
              <a:rPr lang="en-US" i="1" dirty="0" smtClean="0"/>
              <a:t>A principal goal is to detect functional and structural defects in the unit. </a:t>
            </a:r>
          </a:p>
          <a:p>
            <a:pPr algn="just"/>
            <a:endParaRPr lang="en-US" dirty="0" smtClean="0"/>
          </a:p>
          <a:p>
            <a:pPr algn="just"/>
            <a:r>
              <a:rPr lang="en-US" dirty="0" smtClean="0"/>
              <a:t>At the integration level several components </a:t>
            </a:r>
            <a:r>
              <a:rPr lang="en-US" i="1" dirty="0" smtClean="0"/>
              <a:t>are tested as a group, and the tester</a:t>
            </a:r>
          </a:p>
          <a:p>
            <a:pPr algn="just"/>
            <a:r>
              <a:rPr lang="en-US" i="1" dirty="0" smtClean="0"/>
              <a:t>investigates component interactions. </a:t>
            </a:r>
          </a:p>
          <a:p>
            <a:pPr algn="just"/>
            <a:endParaRPr lang="en-US" dirty="0" smtClean="0"/>
          </a:p>
          <a:p>
            <a:pPr algn="just"/>
            <a:r>
              <a:rPr lang="en-US" dirty="0" smtClean="0"/>
              <a:t>At the system level the system as a whole is </a:t>
            </a:r>
            <a:r>
              <a:rPr lang="en-US" i="1" dirty="0" smtClean="0"/>
              <a:t>tested and a principle goal is to evaluate attributes such as usability, reliability, and performance.</a:t>
            </a: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4700" y="1832630"/>
            <a:ext cx="4953000" cy="523220"/>
          </a:xfrm>
          <a:prstGeom prst="rect">
            <a:avLst/>
          </a:prstGeom>
          <a:noFill/>
        </p:spPr>
        <p:txBody>
          <a:bodyPr wrap="square" rtlCol="0">
            <a:spAutoFit/>
          </a:bodyPr>
          <a:lstStyle/>
          <a:p>
            <a:pPr algn="ctr"/>
            <a:r>
              <a:rPr lang="en-US" sz="2800" b="1" dirty="0" smtClean="0">
                <a:solidFill>
                  <a:srgbClr val="FF0000"/>
                </a:solidFill>
              </a:rPr>
              <a:t>Life Cycle Models</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374651"/>
            <a:ext cx="7315200" cy="5262979"/>
          </a:xfrm>
          <a:prstGeom prst="rect">
            <a:avLst/>
          </a:prstGeom>
        </p:spPr>
        <p:txBody>
          <a:bodyPr wrap="square">
            <a:spAutoFit/>
          </a:bodyPr>
          <a:lstStyle/>
          <a:p>
            <a:pPr algn="just"/>
            <a:r>
              <a:rPr lang="en-US" sz="2800" b="1" dirty="0" smtClean="0"/>
              <a:t>Definition</a:t>
            </a:r>
            <a:r>
              <a:rPr lang="en-US" sz="2800" dirty="0" smtClean="0"/>
              <a:t>. A (software/system) lifecycle model is a description of the sequence of activities carried out in an SE project, and the relative order of these activities</a:t>
            </a:r>
          </a:p>
          <a:p>
            <a:pPr algn="just"/>
            <a:endParaRPr lang="en-US" sz="2800" dirty="0" smtClean="0"/>
          </a:p>
          <a:p>
            <a:pPr algn="just"/>
            <a:r>
              <a:rPr lang="en-US" sz="2800" dirty="0" smtClean="0"/>
              <a:t>It provides a fixed generic framework that can be tailored to a specific project. </a:t>
            </a:r>
          </a:p>
          <a:p>
            <a:pPr algn="just"/>
            <a:endParaRPr lang="en-US" sz="2800" dirty="0" smtClean="0"/>
          </a:p>
          <a:p>
            <a:pPr algn="just"/>
            <a:r>
              <a:rPr lang="en-US" sz="2800" dirty="0" smtClean="0"/>
              <a:t>Project specific parameters will include: </a:t>
            </a:r>
          </a:p>
          <a:p>
            <a:pPr algn="just"/>
            <a:r>
              <a:rPr lang="en-US" sz="2800" dirty="0" smtClean="0"/>
              <a:t>• Size, (person-years) </a:t>
            </a:r>
          </a:p>
          <a:p>
            <a:pPr algn="just"/>
            <a:r>
              <a:rPr lang="en-US" sz="2800" dirty="0" smtClean="0"/>
              <a:t>• Budget, </a:t>
            </a:r>
          </a:p>
          <a:p>
            <a:pPr algn="just"/>
            <a:r>
              <a:rPr lang="en-US" sz="2800" dirty="0" smtClean="0"/>
              <a:t>• Duration.</a:t>
            </a:r>
            <a:endParaRPr lang="en-US" sz="2800" dirty="0"/>
          </a:p>
        </p:txBody>
      </p:sp>
      <p:sp>
        <p:nvSpPr>
          <p:cNvPr id="3" name="Rectangle 2"/>
          <p:cNvSpPr/>
          <p:nvPr/>
        </p:nvSpPr>
        <p:spPr>
          <a:xfrm>
            <a:off x="368300" y="5872718"/>
            <a:ext cx="8305800" cy="461665"/>
          </a:xfrm>
          <a:prstGeom prst="rect">
            <a:avLst/>
          </a:prstGeom>
        </p:spPr>
        <p:txBody>
          <a:bodyPr wrap="square">
            <a:spAutoFit/>
          </a:bodyPr>
          <a:lstStyle/>
          <a:p>
            <a:r>
              <a:rPr lang="en-US" sz="2400" b="1" dirty="0" smtClean="0"/>
              <a:t>project plan = lifecycle model + project parameters</a:t>
            </a:r>
            <a:endParaRPr lang="en-US"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33938" y="374650"/>
            <a:ext cx="8087762" cy="6050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374651"/>
            <a:ext cx="8001000" cy="3508653"/>
          </a:xfrm>
          <a:prstGeom prst="rect">
            <a:avLst/>
          </a:prstGeom>
        </p:spPr>
        <p:txBody>
          <a:bodyPr wrap="square">
            <a:spAutoFit/>
          </a:bodyPr>
          <a:lstStyle/>
          <a:p>
            <a:pPr algn="just"/>
            <a:r>
              <a:rPr lang="en-US" sz="2400" b="1" dirty="0" smtClean="0"/>
              <a:t>Testing in the waterfall model: </a:t>
            </a:r>
          </a:p>
          <a:p>
            <a:pPr algn="just"/>
            <a:endParaRPr lang="en-US" b="1" dirty="0" smtClean="0"/>
          </a:p>
          <a:p>
            <a:pPr marL="342900" indent="-342900" algn="just">
              <a:buFont typeface="Wingdings" pitchFamily="2" charset="2"/>
              <a:buChar char="Ø"/>
            </a:pPr>
            <a:r>
              <a:rPr lang="en-US" dirty="0" smtClean="0"/>
              <a:t>The waterfall model is one of the earliest and least used, software life cycle. </a:t>
            </a:r>
          </a:p>
          <a:p>
            <a:pPr marL="342900" indent="-342900" algn="just">
              <a:buFont typeface="Wingdings" pitchFamily="2" charset="2"/>
              <a:buChar char="Ø"/>
            </a:pPr>
            <a:r>
              <a:rPr lang="en-US" dirty="0" smtClean="0"/>
              <a:t>Figure 1.23 shows different phases in a development process based on the waterfall model. While verification and validation of documents produced in each phase is an essential activity, static as well as dynamic testing occurs toward the end of the process. </a:t>
            </a:r>
          </a:p>
          <a:p>
            <a:pPr marL="342900" indent="-342900" algn="just">
              <a:buFont typeface="Wingdings" pitchFamily="2" charset="2"/>
              <a:buChar char="Ø"/>
            </a:pPr>
            <a:r>
              <a:rPr lang="en-US" dirty="0" smtClean="0"/>
              <a:t>Waterfall model requires adherence to an inherently sequential process, defects introduced in the early phases and discovered in the later phases could be costly to correct. </a:t>
            </a:r>
          </a:p>
          <a:p>
            <a:pPr marL="342900" indent="-342900" algn="just">
              <a:buFont typeface="Wingdings" pitchFamily="2" charset="2"/>
              <a:buChar char="Ø"/>
            </a:pPr>
            <a:r>
              <a:rPr lang="en-US" dirty="0" smtClean="0"/>
              <a:t>There is a very little iterative or incremental development when using the waterfall model. </a:t>
            </a:r>
          </a:p>
        </p:txBody>
      </p:sp>
      <p:sp>
        <p:nvSpPr>
          <p:cNvPr id="3" name="Rectangle 2"/>
          <p:cNvSpPr/>
          <p:nvPr/>
        </p:nvSpPr>
        <p:spPr>
          <a:xfrm>
            <a:off x="749300" y="3989328"/>
            <a:ext cx="7848600" cy="2585323"/>
          </a:xfrm>
          <a:prstGeom prst="rect">
            <a:avLst/>
          </a:prstGeom>
        </p:spPr>
        <p:txBody>
          <a:bodyPr wrap="square">
            <a:spAutoFit/>
          </a:bodyPr>
          <a:lstStyle/>
          <a:p>
            <a:r>
              <a:rPr lang="en-US" b="1" dirty="0" smtClean="0"/>
              <a:t>Advantages</a:t>
            </a:r>
          </a:p>
          <a:p>
            <a:endParaRPr lang="en-US" dirty="0" smtClean="0"/>
          </a:p>
          <a:p>
            <a:r>
              <a:rPr lang="en-US" dirty="0" smtClean="0"/>
              <a:t>1. Easy to understand and implement.</a:t>
            </a:r>
          </a:p>
          <a:p>
            <a:r>
              <a:rPr lang="en-US" dirty="0" smtClean="0"/>
              <a:t>2. Widely used and known (in theory!)</a:t>
            </a:r>
          </a:p>
          <a:p>
            <a:r>
              <a:rPr lang="en-US" dirty="0" smtClean="0"/>
              <a:t>3. Reinforces good habits: define-before-design, design-before-code</a:t>
            </a:r>
          </a:p>
          <a:p>
            <a:r>
              <a:rPr lang="en-US" dirty="0" smtClean="0"/>
              <a:t>4. Identifies deliverables and milestones</a:t>
            </a:r>
          </a:p>
          <a:p>
            <a:r>
              <a:rPr lang="fr-FR" dirty="0" smtClean="0"/>
              <a:t>5. Document </a:t>
            </a:r>
            <a:r>
              <a:rPr lang="fr-FR" dirty="0" err="1" smtClean="0"/>
              <a:t>driven</a:t>
            </a:r>
            <a:r>
              <a:rPr lang="fr-FR" dirty="0" smtClean="0"/>
              <a:t>, URD, SRD, … etc. </a:t>
            </a:r>
            <a:r>
              <a:rPr lang="fr-FR" dirty="0" err="1" smtClean="0"/>
              <a:t>Published</a:t>
            </a:r>
            <a:r>
              <a:rPr lang="fr-FR" dirty="0" smtClean="0"/>
              <a:t> documentation standards, </a:t>
            </a:r>
            <a:r>
              <a:rPr lang="fr-FR" dirty="0" err="1" smtClean="0"/>
              <a:t>e.g</a:t>
            </a:r>
            <a:r>
              <a:rPr lang="fr-FR" dirty="0" smtClean="0"/>
              <a:t>. PSS-05.</a:t>
            </a:r>
          </a:p>
          <a:p>
            <a:r>
              <a:rPr lang="en-US" dirty="0" smtClean="0"/>
              <a:t>6.Works well on mature products and weak teams.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 y="146050"/>
            <a:ext cx="7924800" cy="2862322"/>
          </a:xfrm>
          <a:prstGeom prst="rect">
            <a:avLst/>
          </a:prstGeom>
        </p:spPr>
        <p:txBody>
          <a:bodyPr wrap="square">
            <a:spAutoFit/>
          </a:bodyPr>
          <a:lstStyle/>
          <a:p>
            <a:endParaRPr lang="en-US" dirty="0" smtClean="0"/>
          </a:p>
          <a:p>
            <a:r>
              <a:rPr lang="en-US" b="1" dirty="0" smtClean="0"/>
              <a:t>Disadvantages: </a:t>
            </a:r>
          </a:p>
          <a:p>
            <a:endParaRPr lang="en-US" dirty="0" smtClean="0"/>
          </a:p>
          <a:p>
            <a:r>
              <a:rPr lang="en-US" dirty="0" smtClean="0"/>
              <a:t>1.Idealised, doesn’t match reality well.</a:t>
            </a:r>
          </a:p>
          <a:p>
            <a:r>
              <a:rPr lang="en-US" dirty="0" smtClean="0"/>
              <a:t>2.Doesn’t reflect iterative nature of exploratory development.</a:t>
            </a:r>
          </a:p>
          <a:p>
            <a:r>
              <a:rPr lang="en-US" dirty="0" smtClean="0"/>
              <a:t>3.Unrealistic to expect accurate requirements so early in project</a:t>
            </a:r>
          </a:p>
          <a:p>
            <a:r>
              <a:rPr lang="en-US" dirty="0" smtClean="0"/>
              <a:t>4.Software is delivered late in project, delays discovery of serious errors.</a:t>
            </a:r>
          </a:p>
          <a:p>
            <a:r>
              <a:rPr lang="en-US" dirty="0" smtClean="0"/>
              <a:t>5. Difficult to integrate risk management</a:t>
            </a:r>
          </a:p>
          <a:p>
            <a:r>
              <a:rPr lang="en-US" dirty="0" smtClean="0"/>
              <a:t>6.Difficultand expensive to make changes to documents, ”swimming upstream”.</a:t>
            </a:r>
          </a:p>
          <a:p>
            <a:r>
              <a:rPr lang="en-US" dirty="0" smtClean="0"/>
              <a:t>7.Significant administrative overhead, costly for small teams and projects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26648" y="450851"/>
            <a:ext cx="7178178"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044702" y="1898650"/>
            <a:ext cx="5512015" cy="4367212"/>
          </a:xfrm>
          <a:prstGeom prst="rect">
            <a:avLst/>
          </a:prstGeom>
          <a:noFill/>
          <a:ln w="9525">
            <a:noFill/>
            <a:miter lim="800000"/>
            <a:headEnd/>
            <a:tailEnd/>
          </a:ln>
          <a:effectLst/>
        </p:spPr>
      </p:pic>
      <p:sp>
        <p:nvSpPr>
          <p:cNvPr id="3" name="Rectangle 2"/>
          <p:cNvSpPr/>
          <p:nvPr/>
        </p:nvSpPr>
        <p:spPr>
          <a:xfrm>
            <a:off x="368300" y="298450"/>
            <a:ext cx="8305800" cy="1231106"/>
          </a:xfrm>
          <a:prstGeom prst="rect">
            <a:avLst/>
          </a:prstGeom>
        </p:spPr>
        <p:txBody>
          <a:bodyPr wrap="square">
            <a:spAutoFit/>
          </a:bodyPr>
          <a:lstStyle/>
          <a:p>
            <a:pPr algn="just"/>
            <a:r>
              <a:rPr lang="en-US" sz="2000" b="1" dirty="0" smtClean="0"/>
              <a:t>Testing in the V-model</a:t>
            </a:r>
            <a:r>
              <a:rPr lang="en-US" b="1" dirty="0" smtClean="0"/>
              <a:t>: The v-model, as shown in the fig, explicitly specifies testing activities associated with each phase of the development cycle. These activities begin from the start and continue until the end of life cycle. The testing activities are carried out parallel with the development activities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606495"/>
            <a:ext cx="8077200" cy="4062651"/>
          </a:xfrm>
          <a:prstGeom prst="rect">
            <a:avLst/>
          </a:prstGeom>
        </p:spPr>
        <p:txBody>
          <a:bodyPr wrap="square">
            <a:spAutoFit/>
          </a:bodyPr>
          <a:lstStyle/>
          <a:p>
            <a:r>
              <a:rPr lang="en-US" sz="2400" b="1" dirty="0" smtClean="0"/>
              <a:t>Spiral testing: </a:t>
            </a:r>
          </a:p>
          <a:p>
            <a:endParaRPr lang="en-US" b="1" dirty="0" smtClean="0"/>
          </a:p>
          <a:p>
            <a:pPr marL="344488" indent="-344488" algn="just">
              <a:buFont typeface="Arial" pitchFamily="34" charset="0"/>
              <a:buChar char="•"/>
            </a:pPr>
            <a:r>
              <a:rPr lang="en-US" dirty="0" smtClean="0"/>
              <a:t>The term spiral testing is not to be confused with spiral model, through they both are similar in that both can be visually represented as a spiral of activities. </a:t>
            </a:r>
          </a:p>
          <a:p>
            <a:pPr marL="344488" indent="-344488" algn="just">
              <a:buFont typeface="Arial" pitchFamily="34" charset="0"/>
              <a:buChar char="•"/>
            </a:pPr>
            <a:r>
              <a:rPr lang="en-US" dirty="0" smtClean="0"/>
              <a:t>In the spiral testing, the sophisticated of testing of test activities increases with the stages of an evolving prototype. </a:t>
            </a:r>
          </a:p>
          <a:p>
            <a:pPr marL="344488" indent="-344488" algn="just">
              <a:buFont typeface="Arial" pitchFamily="34" charset="0"/>
              <a:buChar char="•"/>
            </a:pPr>
            <a:r>
              <a:rPr lang="en-US" dirty="0" smtClean="0"/>
              <a:t>In the early stages, when a prototype is used to evaluate how an application must evolve, one focuses on test planning. The focus at this stage is on how testing will be performed in the remainder of the project. </a:t>
            </a:r>
          </a:p>
          <a:p>
            <a:pPr marL="344488" indent="-344488" algn="just">
              <a:buFont typeface="Arial" pitchFamily="34" charset="0"/>
              <a:buChar char="•"/>
            </a:pPr>
            <a:r>
              <a:rPr lang="en-US" dirty="0" smtClean="0"/>
              <a:t>Subsequent iterations refine the prototype based on more precise set of requirements. </a:t>
            </a:r>
          </a:p>
          <a:p>
            <a:pPr marL="344488" indent="-344488" algn="just">
              <a:buFont typeface="Arial" pitchFamily="34" charset="0"/>
              <a:buChar char="•"/>
            </a:pPr>
            <a:r>
              <a:rPr lang="en-US" dirty="0" smtClean="0"/>
              <a:t>Further test planning takes place and unit &amp; integration tests are performed. </a:t>
            </a:r>
          </a:p>
          <a:p>
            <a:pPr marL="344488" indent="-344488" algn="just">
              <a:buFont typeface="Arial" pitchFamily="34" charset="0"/>
              <a:buChar char="•"/>
            </a:pPr>
            <a:r>
              <a:rPr lang="en-US" dirty="0" smtClean="0"/>
              <a:t>In the final stage ,when the requirements are well defined, testers focus on system and acceptance testing.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102807" y="603251"/>
            <a:ext cx="7458634" cy="457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298450"/>
            <a:ext cx="7543800" cy="5355312"/>
          </a:xfrm>
          <a:prstGeom prst="rect">
            <a:avLst/>
          </a:prstGeom>
        </p:spPr>
        <p:txBody>
          <a:bodyPr wrap="square">
            <a:spAutoFit/>
          </a:bodyPr>
          <a:lstStyle/>
          <a:p>
            <a:endParaRPr lang="en-US" dirty="0" smtClean="0"/>
          </a:p>
          <a:p>
            <a:r>
              <a:rPr lang="en-US" b="1" dirty="0" smtClean="0"/>
              <a:t>Advantages</a:t>
            </a:r>
          </a:p>
          <a:p>
            <a:endParaRPr lang="en-US" dirty="0" smtClean="0"/>
          </a:p>
          <a:p>
            <a:r>
              <a:rPr lang="en-US" dirty="0" smtClean="0"/>
              <a:t>1.Realism: the model accurately reflects the iterative nature of software development on projects  with unclear requirements</a:t>
            </a:r>
          </a:p>
          <a:p>
            <a:r>
              <a:rPr lang="en-US" dirty="0" smtClean="0"/>
              <a:t>2.Flexible: </a:t>
            </a:r>
            <a:r>
              <a:rPr lang="en-US" dirty="0" err="1" smtClean="0"/>
              <a:t>incoporates</a:t>
            </a:r>
            <a:r>
              <a:rPr lang="en-US" dirty="0" smtClean="0"/>
              <a:t> the advantages of the water fall and rapid prototyping methods</a:t>
            </a:r>
          </a:p>
          <a:p>
            <a:r>
              <a:rPr lang="en-US" dirty="0" smtClean="0"/>
              <a:t>3.Comprehensive model decreases risk</a:t>
            </a:r>
          </a:p>
          <a:p>
            <a:r>
              <a:rPr lang="en-US" dirty="0" smtClean="0"/>
              <a:t>4.Good project visibility</a:t>
            </a:r>
          </a:p>
          <a:p>
            <a:endParaRPr lang="en-US" dirty="0" smtClean="0"/>
          </a:p>
          <a:p>
            <a:endParaRPr lang="en-US" dirty="0" smtClean="0"/>
          </a:p>
          <a:p>
            <a:r>
              <a:rPr lang="en-US" b="1" dirty="0" smtClean="0"/>
              <a:t>Disadvantages</a:t>
            </a:r>
          </a:p>
          <a:p>
            <a:endParaRPr lang="en-US" dirty="0" smtClean="0"/>
          </a:p>
          <a:p>
            <a:r>
              <a:rPr lang="en-US" dirty="0" smtClean="0"/>
              <a:t>•Needs technical expertise in risk analysis to really work</a:t>
            </a:r>
          </a:p>
          <a:p>
            <a:r>
              <a:rPr lang="en-US" dirty="0" smtClean="0"/>
              <a:t>•Model is poorly understood by non-technical management, hence not so widely used</a:t>
            </a:r>
          </a:p>
          <a:p>
            <a:r>
              <a:rPr lang="en-US" dirty="0" smtClean="0"/>
              <a:t>•Complicated model, needs competent professional management. High administrative overhead</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19100"/>
            <a:ext cx="2184316"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Contents </a:t>
            </a:r>
          </a:p>
          <a:p>
            <a:pPr>
              <a:lnSpc>
                <a:spcPts val="5000"/>
              </a:lnSpc>
            </a:pPr>
            <a:endParaRPr lang="en-US"/>
          </a:p>
        </p:txBody>
      </p:sp>
      <p:sp>
        <p:nvSpPr>
          <p:cNvPr id="3" name="TextBox 2"/>
          <p:cNvSpPr txBox="1"/>
          <p:nvPr/>
        </p:nvSpPr>
        <p:spPr>
          <a:xfrm>
            <a:off x="533402" y="1460501"/>
            <a:ext cx="4781565" cy="950742"/>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Calibri"/>
              </a:rPr>
              <a:t>1. Different levels of testing. </a:t>
            </a:r>
          </a:p>
          <a:p>
            <a:pPr>
              <a:lnSpc>
                <a:spcPts val="3700"/>
              </a:lnSpc>
            </a:pPr>
            <a:endParaRPr lang="en-US"/>
          </a:p>
        </p:txBody>
      </p:sp>
      <p:sp>
        <p:nvSpPr>
          <p:cNvPr id="4" name="TextBox 3"/>
          <p:cNvSpPr txBox="1"/>
          <p:nvPr/>
        </p:nvSpPr>
        <p:spPr>
          <a:xfrm>
            <a:off x="533400" y="2044700"/>
            <a:ext cx="6308074" cy="950742"/>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Calibri"/>
              </a:rPr>
              <a:t>2. Important factors on testing levels. </a:t>
            </a:r>
          </a:p>
          <a:p>
            <a:pPr>
              <a:lnSpc>
                <a:spcPts val="3700"/>
              </a:lnSpc>
            </a:pPr>
            <a:endParaRPr lang="en-US"/>
          </a:p>
        </p:txBody>
      </p:sp>
      <p:sp>
        <p:nvSpPr>
          <p:cNvPr id="5" name="TextBox 4"/>
          <p:cNvSpPr txBox="1"/>
          <p:nvPr/>
        </p:nvSpPr>
        <p:spPr>
          <a:xfrm>
            <a:off x="1333502" y="2603501"/>
            <a:ext cx="4096827" cy="698653"/>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Courier New"/>
              </a:rPr>
              <a:t>o</a:t>
            </a:r>
            <a:r>
              <a:rPr lang="en-US" sz="2410" smtClean="0">
                <a:solidFill>
                  <a:srgbClr val="000000"/>
                </a:solidFill>
                <a:latin typeface="Calibri"/>
              </a:rPr>
              <a:t>  Factors influencing test scope </a:t>
            </a:r>
          </a:p>
          <a:p>
            <a:pPr>
              <a:lnSpc>
                <a:spcPts val="2700"/>
              </a:lnSpc>
            </a:pPr>
            <a:endParaRPr lang="en-US" sz="2410">
              <a:solidFill>
                <a:srgbClr val="000000"/>
              </a:solidFill>
              <a:latin typeface="Courier New"/>
            </a:endParaRPr>
          </a:p>
        </p:txBody>
      </p:sp>
      <p:sp>
        <p:nvSpPr>
          <p:cNvPr id="6" name="TextBox 5"/>
          <p:cNvSpPr txBox="1"/>
          <p:nvPr/>
        </p:nvSpPr>
        <p:spPr>
          <a:xfrm>
            <a:off x="1333500" y="3035301"/>
            <a:ext cx="3907352" cy="698653"/>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Courier New"/>
              </a:rPr>
              <a:t>o</a:t>
            </a:r>
            <a:r>
              <a:rPr lang="en-US" sz="2410" smtClean="0">
                <a:solidFill>
                  <a:srgbClr val="000000"/>
                </a:solidFill>
                <a:latin typeface="Calibri"/>
              </a:rPr>
              <a:t>  Why test at different levels? </a:t>
            </a:r>
          </a:p>
          <a:p>
            <a:pPr>
              <a:lnSpc>
                <a:spcPts val="2700"/>
              </a:lnSpc>
            </a:pPr>
            <a:endParaRPr lang="en-US" sz="2410">
              <a:solidFill>
                <a:srgbClr val="000000"/>
              </a:solidFill>
              <a:latin typeface="Courier New"/>
            </a:endParaRPr>
          </a:p>
        </p:txBody>
      </p:sp>
      <p:sp>
        <p:nvSpPr>
          <p:cNvPr id="7" name="TextBox 6"/>
          <p:cNvSpPr txBox="1"/>
          <p:nvPr/>
        </p:nvSpPr>
        <p:spPr>
          <a:xfrm>
            <a:off x="533400" y="3505200"/>
            <a:ext cx="7454990"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Calibri"/>
              </a:rPr>
              <a:t>3. Test levels and software life</a:t>
            </a:r>
            <a:r>
              <a:rPr lang="en-US" sz="3208" smtClean="0">
                <a:solidFill>
                  <a:srgbClr val="000000"/>
                </a:solidFill>
                <a:latin typeface="Calibri"/>
                <a:cs typeface="Calibri"/>
              </a:rPr>
              <a:t>‐cycle models. </a:t>
            </a:r>
          </a:p>
          <a:p>
            <a:pPr>
              <a:lnSpc>
                <a:spcPts val="3700"/>
              </a:lnSpc>
            </a:pPr>
            <a:endParaRPr lang="en-US" sz="3208">
              <a:solidFill>
                <a:srgbClr val="000000"/>
              </a:solidFill>
              <a:latin typeface="Calibri"/>
            </a:endParaRPr>
          </a:p>
        </p:txBody>
      </p:sp>
      <p:sp>
        <p:nvSpPr>
          <p:cNvPr id="8" name="TextBox 7"/>
          <p:cNvSpPr txBox="1"/>
          <p:nvPr/>
        </p:nvSpPr>
        <p:spPr>
          <a:xfrm>
            <a:off x="1333500" y="4051301"/>
            <a:ext cx="185948" cy="370871"/>
          </a:xfrm>
          <a:prstGeom prst="rect">
            <a:avLst/>
          </a:prstGeom>
          <a:noFill/>
        </p:spPr>
        <p:txBody>
          <a:bodyPr vert="horz" wrap="none" lIns="0" tIns="0" rIns="0" bIns="0" rtlCol="0">
            <a:spAutoFit/>
          </a:bodyPr>
          <a:lstStyle/>
          <a:p>
            <a:r>
              <a:rPr lang="en-US" sz="2410" smtClean="0">
                <a:solidFill>
                  <a:srgbClr val="000000"/>
                </a:solidFill>
                <a:latin typeface="Courier New"/>
              </a:rPr>
              <a:t>o</a:t>
            </a:r>
            <a:endParaRPr lang="en-US" sz="2410">
              <a:solidFill>
                <a:srgbClr val="000000"/>
              </a:solidFill>
              <a:latin typeface="Courier New"/>
            </a:endParaRPr>
          </a:p>
        </p:txBody>
      </p:sp>
      <p:sp>
        <p:nvSpPr>
          <p:cNvPr id="9" name="TextBox 8"/>
          <p:cNvSpPr txBox="1"/>
          <p:nvPr/>
        </p:nvSpPr>
        <p:spPr>
          <a:xfrm>
            <a:off x="1841500" y="40513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000000"/>
                </a:solidFill>
                <a:latin typeface="Calibri"/>
                <a:cs typeface="Calibri"/>
              </a:rPr>
              <a:t>V” Model</a:t>
            </a:r>
            <a:endParaRPr lang="en-US" sz="2410">
              <a:solidFill>
                <a:srgbClr val="000000"/>
              </a:solidFill>
              <a:latin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464.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444500" y="527050"/>
            <a:ext cx="6030704" cy="1282402"/>
          </a:xfrm>
          <a:prstGeom prst="rect">
            <a:avLst/>
          </a:prstGeom>
          <a:noFill/>
        </p:spPr>
        <p:txBody>
          <a:bodyPr vert="horz" wrap="square" lIns="0" tIns="0" rIns="0" bIns="0" rtlCol="0">
            <a:spAutoFit/>
          </a:bodyPr>
          <a:lstStyle/>
          <a:p>
            <a:pPr>
              <a:lnSpc>
                <a:spcPts val="5000"/>
              </a:lnSpc>
            </a:pPr>
            <a:r>
              <a:rPr lang="en-US" sz="3600" b="1" dirty="0" smtClean="0">
                <a:solidFill>
                  <a:srgbClr val="000000"/>
                </a:solidFill>
                <a:latin typeface="Times New Roman"/>
              </a:rPr>
              <a:t>Rapid Prototyping </a:t>
            </a:r>
          </a:p>
          <a:p>
            <a:pPr>
              <a:lnSpc>
                <a:spcPts val="5000"/>
              </a:lnSpc>
            </a:pPr>
            <a:endParaRPr lang="en-US" sz="1200" dirty="0"/>
          </a:p>
        </p:txBody>
      </p:sp>
      <p:sp>
        <p:nvSpPr>
          <p:cNvPr id="4" name="TextBox 3"/>
          <p:cNvSpPr txBox="1"/>
          <p:nvPr/>
        </p:nvSpPr>
        <p:spPr>
          <a:xfrm>
            <a:off x="762003" y="2033936"/>
            <a:ext cx="7541103" cy="1769715"/>
          </a:xfrm>
          <a:prstGeom prst="rect">
            <a:avLst/>
          </a:prstGeom>
          <a:noFill/>
        </p:spPr>
        <p:txBody>
          <a:bodyPr vert="horz" wrap="none" lIns="0" tIns="0" rIns="0" bIns="0" rtlCol="0">
            <a:spAutoFit/>
          </a:bodyPr>
          <a:lstStyle/>
          <a:p>
            <a:pPr>
              <a:lnSpc>
                <a:spcPts val="4600"/>
              </a:lnSpc>
            </a:pPr>
            <a:r>
              <a:rPr lang="en-US" sz="3208" b="1" dirty="0" smtClean="0">
                <a:solidFill>
                  <a:srgbClr val="000000"/>
                </a:solidFill>
                <a:latin typeface="Times New Roman"/>
              </a:rPr>
              <a:t>Key idea</a:t>
            </a:r>
            <a:r>
              <a:rPr lang="en-US" sz="3208" dirty="0" smtClean="0">
                <a:solidFill>
                  <a:srgbClr val="000000"/>
                </a:solidFill>
                <a:latin typeface="Times New Roman"/>
              </a:rPr>
              <a:t>: Customers are non-technical and </a:t>
            </a:r>
            <a:br>
              <a:rPr lang="en-US" sz="3208" dirty="0" smtClean="0">
                <a:solidFill>
                  <a:srgbClr val="000000"/>
                </a:solidFill>
                <a:latin typeface="Times New Roman"/>
              </a:rPr>
            </a:br>
            <a:r>
              <a:rPr lang="en-US" sz="3208" dirty="0" smtClean="0">
                <a:solidFill>
                  <a:srgbClr val="000000"/>
                </a:solidFill>
                <a:latin typeface="Times New Roman"/>
              </a:rPr>
              <a:t>usually don</a:t>
            </a:r>
            <a:r>
              <a:rPr lang="en-US" sz="3208" dirty="0" smtClean="0">
                <a:solidFill>
                  <a:srgbClr val="000000"/>
                </a:solidFill>
                <a:latin typeface="Times New Roman"/>
                <a:cs typeface="Times New Roman"/>
              </a:rPr>
              <a:t>’t know what they want/can have. </a:t>
            </a:r>
          </a:p>
          <a:p>
            <a:pPr>
              <a:lnSpc>
                <a:spcPts val="4600"/>
              </a:lnSpc>
            </a:pPr>
            <a:endParaRPr lang="en-US" sz="3208" dirty="0">
              <a:solidFill>
                <a:srgbClr val="000000"/>
              </a:solidFill>
              <a:latin typeface="Times New Roman"/>
            </a:endParaRPr>
          </a:p>
        </p:txBody>
      </p:sp>
      <p:sp>
        <p:nvSpPr>
          <p:cNvPr id="5" name="TextBox 4"/>
          <p:cNvSpPr txBox="1"/>
          <p:nvPr/>
        </p:nvSpPr>
        <p:spPr>
          <a:xfrm>
            <a:off x="762003" y="3677122"/>
            <a:ext cx="7324121" cy="1769715"/>
          </a:xfrm>
          <a:prstGeom prst="rect">
            <a:avLst/>
          </a:prstGeom>
          <a:noFill/>
        </p:spPr>
        <p:txBody>
          <a:bodyPr vert="horz" wrap="none" lIns="0" tIns="0" rIns="0" bIns="0" rtlCol="0">
            <a:spAutoFit/>
          </a:bodyPr>
          <a:lstStyle/>
          <a:p>
            <a:pPr>
              <a:lnSpc>
                <a:spcPts val="4600"/>
              </a:lnSpc>
            </a:pPr>
            <a:r>
              <a:rPr lang="en-US" sz="3208" smtClean="0">
                <a:solidFill>
                  <a:srgbClr val="000000"/>
                </a:solidFill>
                <a:latin typeface="Times New Roman"/>
              </a:rPr>
              <a:t>Rapid prototyping emphasises requirements </a:t>
            </a:r>
            <a:br>
              <a:rPr lang="en-US" sz="3208" smtClean="0">
                <a:solidFill>
                  <a:srgbClr val="000000"/>
                </a:solidFill>
                <a:latin typeface="Times New Roman"/>
              </a:rPr>
            </a:br>
            <a:r>
              <a:rPr lang="en-US" sz="3208" smtClean="0">
                <a:solidFill>
                  <a:srgbClr val="000000"/>
                </a:solidFill>
                <a:latin typeface="Times New Roman"/>
              </a:rPr>
              <a:t>analysis and validation, also called: </a:t>
            </a:r>
          </a:p>
          <a:p>
            <a:pPr>
              <a:lnSpc>
                <a:spcPts val="4600"/>
              </a:lnSpc>
            </a:pPr>
            <a:endParaRPr lang="en-US" sz="3208">
              <a:solidFill>
                <a:srgbClr val="000000"/>
              </a:solidFill>
              <a:latin typeface="Times New Roman"/>
            </a:endParaRPr>
          </a:p>
        </p:txBody>
      </p:sp>
      <p:sp>
        <p:nvSpPr>
          <p:cNvPr id="6" name="TextBox 5"/>
          <p:cNvSpPr txBox="1"/>
          <p:nvPr/>
        </p:nvSpPr>
        <p:spPr>
          <a:xfrm>
            <a:off x="762000" y="4949483"/>
            <a:ext cx="5665012" cy="950742"/>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b="1" i="1" smtClean="0">
                <a:solidFill>
                  <a:srgbClr val="000000"/>
                </a:solidFill>
                <a:latin typeface="Times New Roman"/>
                <a:cs typeface="Times New Roman"/>
              </a:rPr>
              <a:t> customer oriented development</a:t>
            </a:r>
            <a:r>
              <a:rPr lang="en-US" sz="3208" i="1" smtClean="0">
                <a:solidFill>
                  <a:srgbClr val="000000"/>
                </a:solidFill>
                <a:latin typeface="Times New Roman"/>
                <a:cs typeface="Times New Roman"/>
              </a:rPr>
              <a:t>, </a:t>
            </a:r>
          </a:p>
          <a:p>
            <a:pPr>
              <a:lnSpc>
                <a:spcPts val="3700"/>
              </a:lnSpc>
            </a:pPr>
            <a:endParaRPr lang="en-US" sz="3208" b="1" i="1">
              <a:solidFill>
                <a:srgbClr val="000000"/>
              </a:solidFill>
              <a:latin typeface="Times New Roman"/>
            </a:endParaRPr>
          </a:p>
        </p:txBody>
      </p:sp>
      <p:sp>
        <p:nvSpPr>
          <p:cNvPr id="7" name="TextBox 6"/>
          <p:cNvSpPr txBox="1"/>
          <p:nvPr/>
        </p:nvSpPr>
        <p:spPr>
          <a:xfrm>
            <a:off x="762000" y="5534769"/>
            <a:ext cx="4451540"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b="1" i="1" smtClean="0">
                <a:solidFill>
                  <a:srgbClr val="000000"/>
                </a:solidFill>
                <a:latin typeface="Times New Roman"/>
                <a:cs typeface="Times New Roman"/>
              </a:rPr>
              <a:t> evolutionary prototyping </a:t>
            </a:r>
          </a:p>
          <a:p>
            <a:pPr>
              <a:lnSpc>
                <a:spcPts val="3700"/>
              </a:lnSpc>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53F.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533402" y="407156"/>
            <a:ext cx="2851743" cy="692497"/>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Requirements Capture </a:t>
            </a:r>
          </a:p>
          <a:p>
            <a:pPr>
              <a:lnSpc>
                <a:spcPts val="2700"/>
              </a:lnSpc>
            </a:pPr>
            <a:endParaRPr lang="en-US"/>
          </a:p>
        </p:txBody>
      </p:sp>
      <p:sp>
        <p:nvSpPr>
          <p:cNvPr id="4" name="TextBox 3"/>
          <p:cNvSpPr txBox="1"/>
          <p:nvPr/>
        </p:nvSpPr>
        <p:spPr>
          <a:xfrm>
            <a:off x="1371603" y="1475939"/>
            <a:ext cx="1784143" cy="692497"/>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Quick Design </a:t>
            </a:r>
          </a:p>
          <a:p>
            <a:pPr>
              <a:lnSpc>
                <a:spcPts val="2700"/>
              </a:lnSpc>
            </a:pPr>
            <a:endParaRPr lang="en-US"/>
          </a:p>
        </p:txBody>
      </p:sp>
      <p:sp>
        <p:nvSpPr>
          <p:cNvPr id="5" name="TextBox 4"/>
          <p:cNvSpPr txBox="1"/>
          <p:nvPr/>
        </p:nvSpPr>
        <p:spPr>
          <a:xfrm>
            <a:off x="2743201" y="2544722"/>
            <a:ext cx="2042226" cy="692497"/>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Build Prototype </a:t>
            </a:r>
          </a:p>
          <a:p>
            <a:pPr>
              <a:lnSpc>
                <a:spcPts val="2700"/>
              </a:lnSpc>
            </a:pPr>
            <a:endParaRPr lang="en-US"/>
          </a:p>
        </p:txBody>
      </p:sp>
      <p:sp>
        <p:nvSpPr>
          <p:cNvPr id="6" name="TextBox 5"/>
          <p:cNvSpPr txBox="1"/>
          <p:nvPr/>
        </p:nvSpPr>
        <p:spPr>
          <a:xfrm>
            <a:off x="6083301" y="1297810"/>
            <a:ext cx="920124" cy="692497"/>
          </a:xfrm>
          <a:prstGeom prst="rect">
            <a:avLst/>
          </a:prstGeom>
          <a:noFill/>
        </p:spPr>
        <p:txBody>
          <a:bodyPr vert="horz" wrap="none" lIns="0" tIns="0" rIns="0" bIns="0" rtlCol="0">
            <a:spAutoFit/>
          </a:bodyPr>
          <a:lstStyle/>
          <a:p>
            <a:pPr>
              <a:lnSpc>
                <a:spcPts val="2700"/>
              </a:lnSpc>
            </a:pPr>
            <a:r>
              <a:rPr lang="en-US" sz="2410" b="1" i="1" smtClean="0">
                <a:solidFill>
                  <a:srgbClr val="000000"/>
                </a:solidFill>
                <a:latin typeface="Times New Roman"/>
              </a:rPr>
              <a:t>Iterate </a:t>
            </a:r>
          </a:p>
          <a:p>
            <a:pPr>
              <a:lnSpc>
                <a:spcPts val="2700"/>
              </a:lnSpc>
            </a:pPr>
            <a:endParaRPr lang="en-US"/>
          </a:p>
        </p:txBody>
      </p:sp>
      <p:sp>
        <p:nvSpPr>
          <p:cNvPr id="7" name="TextBox 6"/>
          <p:cNvSpPr txBox="1"/>
          <p:nvPr/>
        </p:nvSpPr>
        <p:spPr>
          <a:xfrm>
            <a:off x="3810000" y="3448097"/>
            <a:ext cx="3029676" cy="1115690"/>
          </a:xfrm>
          <a:prstGeom prst="rect">
            <a:avLst/>
          </a:prstGeom>
          <a:noFill/>
        </p:spPr>
        <p:txBody>
          <a:bodyPr vert="horz" wrap="none" lIns="0" tIns="0" rIns="0" bIns="0" rtlCol="0">
            <a:spAutoFit/>
          </a:bodyPr>
          <a:lstStyle/>
          <a:p>
            <a:pPr>
              <a:lnSpc>
                <a:spcPts val="2900"/>
              </a:lnSpc>
            </a:pPr>
            <a:r>
              <a:rPr lang="en-US" sz="2410" smtClean="0">
                <a:solidFill>
                  <a:srgbClr val="000000"/>
                </a:solidFill>
                <a:latin typeface="Times New Roman"/>
              </a:rPr>
              <a:t>Customer Evaluation of </a:t>
            </a:r>
            <a:br>
              <a:rPr lang="en-US" sz="2410" smtClean="0">
                <a:solidFill>
                  <a:srgbClr val="000000"/>
                </a:solidFill>
                <a:latin typeface="Times New Roman"/>
              </a:rPr>
            </a:br>
            <a:r>
              <a:rPr lang="en-US" sz="2410" smtClean="0">
                <a:solidFill>
                  <a:srgbClr val="000000"/>
                </a:solidFill>
                <a:latin typeface="Times New Roman"/>
              </a:rPr>
              <a:t>Prototype </a:t>
            </a:r>
          </a:p>
          <a:p>
            <a:pPr>
              <a:lnSpc>
                <a:spcPts val="2900"/>
              </a:lnSpc>
            </a:pPr>
            <a:endParaRPr lang="en-US" sz="2410">
              <a:solidFill>
                <a:srgbClr val="000000"/>
              </a:solidFill>
              <a:latin typeface="Times New Roman"/>
            </a:endParaRPr>
          </a:p>
        </p:txBody>
      </p:sp>
      <p:sp>
        <p:nvSpPr>
          <p:cNvPr id="8" name="TextBox 7"/>
          <p:cNvSpPr txBox="1"/>
          <p:nvPr/>
        </p:nvSpPr>
        <p:spPr>
          <a:xfrm>
            <a:off x="596900" y="4695011"/>
            <a:ext cx="3682996" cy="1464656"/>
          </a:xfrm>
          <a:prstGeom prst="rect">
            <a:avLst/>
          </a:prstGeom>
          <a:noFill/>
        </p:spPr>
        <p:txBody>
          <a:bodyPr vert="horz" wrap="none" lIns="0" tIns="0" rIns="0" bIns="0" rtlCol="0">
            <a:spAutoFit/>
          </a:bodyPr>
          <a:lstStyle/>
          <a:p>
            <a:pPr>
              <a:lnSpc>
                <a:spcPts val="3800"/>
              </a:lnSpc>
            </a:pPr>
            <a:r>
              <a:rPr lang="en-US" sz="3208" b="1" smtClean="0">
                <a:solidFill>
                  <a:srgbClr val="000000"/>
                </a:solidFill>
                <a:latin typeface="Times New Roman"/>
              </a:rPr>
              <a:t>The Rapid </a:t>
            </a:r>
            <a:br>
              <a:rPr lang="en-US" sz="3208" b="1" smtClean="0">
                <a:solidFill>
                  <a:srgbClr val="000000"/>
                </a:solidFill>
                <a:latin typeface="Times New Roman"/>
              </a:rPr>
            </a:br>
            <a:r>
              <a:rPr lang="en-US" sz="3208" b="1" smtClean="0">
                <a:solidFill>
                  <a:srgbClr val="000000"/>
                </a:solidFill>
                <a:latin typeface="Times New Roman"/>
              </a:rPr>
              <a:t>Prototype Workflow </a:t>
            </a:r>
          </a:p>
          <a:p>
            <a:pPr>
              <a:lnSpc>
                <a:spcPts val="3800"/>
              </a:lnSpc>
            </a:pPr>
            <a:endParaRPr lang="en-US" sz="3208" b="1">
              <a:solidFill>
                <a:srgbClr val="000000"/>
              </a:solidFill>
              <a:latin typeface="Times New Roman"/>
            </a:endParaRPr>
          </a:p>
        </p:txBody>
      </p:sp>
      <p:sp>
        <p:nvSpPr>
          <p:cNvPr id="9" name="TextBox 8"/>
          <p:cNvSpPr txBox="1"/>
          <p:nvPr/>
        </p:nvSpPr>
        <p:spPr>
          <a:xfrm>
            <a:off x="4800603" y="4758628"/>
            <a:ext cx="1905971" cy="1115690"/>
          </a:xfrm>
          <a:prstGeom prst="rect">
            <a:avLst/>
          </a:prstGeom>
          <a:noFill/>
        </p:spPr>
        <p:txBody>
          <a:bodyPr vert="horz" wrap="none" lIns="0" tIns="0" rIns="0" bIns="0" rtlCol="0">
            <a:spAutoFit/>
          </a:bodyPr>
          <a:lstStyle/>
          <a:p>
            <a:pPr>
              <a:lnSpc>
                <a:spcPts val="2900"/>
              </a:lnSpc>
            </a:pPr>
            <a:r>
              <a:rPr lang="en-US" sz="2410" smtClean="0">
                <a:solidFill>
                  <a:srgbClr val="000000"/>
                </a:solidFill>
                <a:latin typeface="Times New Roman"/>
              </a:rPr>
              <a:t>Engineer Final </a:t>
            </a:r>
            <a:br>
              <a:rPr lang="en-US" sz="2410" smtClean="0">
                <a:solidFill>
                  <a:srgbClr val="000000"/>
                </a:solidFill>
                <a:latin typeface="Times New Roman"/>
              </a:rPr>
            </a:br>
            <a:r>
              <a:rPr lang="en-US" sz="2410" smtClean="0">
                <a:solidFill>
                  <a:srgbClr val="000000"/>
                </a:solidFill>
                <a:latin typeface="Times New Roman"/>
              </a:rPr>
              <a:t>Product </a:t>
            </a:r>
          </a:p>
          <a:p>
            <a:pPr>
              <a:lnSpc>
                <a:spcPts val="2900"/>
              </a:lnSpc>
            </a:pPr>
            <a:endParaRPr lang="en-US" sz="2410">
              <a:solidFill>
                <a:srgbClr val="000000"/>
              </a:solidFill>
              <a:latin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62A.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3149603" y="839759"/>
            <a:ext cx="2965555" cy="1282402"/>
          </a:xfrm>
          <a:prstGeom prst="rect">
            <a:avLst/>
          </a:prstGeom>
          <a:noFill/>
        </p:spPr>
        <p:txBody>
          <a:bodyPr vert="horz" wrap="none" lIns="0" tIns="0" rIns="0" bIns="0" rtlCol="0">
            <a:spAutoFit/>
          </a:bodyPr>
          <a:lstStyle/>
          <a:p>
            <a:pPr>
              <a:lnSpc>
                <a:spcPts val="5000"/>
              </a:lnSpc>
            </a:pPr>
            <a:r>
              <a:rPr lang="en-US" sz="4408" b="1" smtClean="0">
                <a:solidFill>
                  <a:srgbClr val="000000"/>
                </a:solidFill>
                <a:latin typeface="Times New Roman"/>
              </a:rPr>
              <a:t>Advantages </a:t>
            </a:r>
          </a:p>
          <a:p>
            <a:pPr>
              <a:lnSpc>
                <a:spcPts val="5000"/>
              </a:lnSpc>
            </a:pPr>
            <a:endParaRPr lang="en-US"/>
          </a:p>
        </p:txBody>
      </p:sp>
      <p:sp>
        <p:nvSpPr>
          <p:cNvPr id="4" name="TextBox 3"/>
          <p:cNvSpPr txBox="1"/>
          <p:nvPr/>
        </p:nvSpPr>
        <p:spPr>
          <a:xfrm>
            <a:off x="762000" y="2023054"/>
            <a:ext cx="7766550"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Times New Roman"/>
              </a:rPr>
              <a:t>1.  Reduces risk of incorrect user requirements </a:t>
            </a:r>
          </a:p>
          <a:p>
            <a:pPr>
              <a:lnSpc>
                <a:spcPts val="3700"/>
              </a:lnSpc>
            </a:pPr>
            <a:endParaRPr lang="en-US"/>
          </a:p>
        </p:txBody>
      </p:sp>
      <p:sp>
        <p:nvSpPr>
          <p:cNvPr id="5" name="TextBox 4"/>
          <p:cNvSpPr txBox="1"/>
          <p:nvPr/>
        </p:nvSpPr>
        <p:spPr>
          <a:xfrm>
            <a:off x="762000" y="2608340"/>
            <a:ext cx="5485476"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Times New Roman"/>
              </a:rPr>
              <a:t>2.  Good where requirements are </a:t>
            </a:r>
          </a:p>
          <a:p>
            <a:pPr>
              <a:lnSpc>
                <a:spcPts val="3700"/>
              </a:lnSpc>
            </a:pPr>
            <a:endParaRPr lang="en-US"/>
          </a:p>
        </p:txBody>
      </p:sp>
      <p:sp>
        <p:nvSpPr>
          <p:cNvPr id="6" name="TextBox 5"/>
          <p:cNvSpPr txBox="1"/>
          <p:nvPr/>
        </p:nvSpPr>
        <p:spPr>
          <a:xfrm>
            <a:off x="1371601" y="3091837"/>
            <a:ext cx="3890489"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Times New Roman"/>
              </a:rPr>
              <a:t>changing/uncommitted </a:t>
            </a:r>
          </a:p>
          <a:p>
            <a:pPr>
              <a:lnSpc>
                <a:spcPts val="3700"/>
              </a:lnSpc>
            </a:pPr>
            <a:endParaRPr lang="en-US"/>
          </a:p>
        </p:txBody>
      </p:sp>
      <p:sp>
        <p:nvSpPr>
          <p:cNvPr id="7" name="TextBox 6"/>
          <p:cNvSpPr txBox="1"/>
          <p:nvPr/>
        </p:nvSpPr>
        <p:spPr>
          <a:xfrm>
            <a:off x="762000" y="3677122"/>
            <a:ext cx="7575792"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Times New Roman"/>
              </a:rPr>
              <a:t>3.  Regular visible progress aids management </a:t>
            </a:r>
          </a:p>
          <a:p>
            <a:pPr>
              <a:lnSpc>
                <a:spcPts val="3700"/>
              </a:lnSpc>
            </a:pPr>
            <a:endParaRPr lang="en-US"/>
          </a:p>
        </p:txBody>
      </p:sp>
      <p:sp>
        <p:nvSpPr>
          <p:cNvPr id="8" name="TextBox 7"/>
          <p:cNvSpPr txBox="1"/>
          <p:nvPr/>
        </p:nvSpPr>
        <p:spPr>
          <a:xfrm>
            <a:off x="762002" y="4262408"/>
            <a:ext cx="6123471" cy="948978"/>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Times New Roman"/>
              </a:rPr>
              <a:t>4.  Supports early product marketing </a:t>
            </a:r>
          </a:p>
          <a:p>
            <a:pPr>
              <a:lnSpc>
                <a:spcPts val="3700"/>
              </a:lnSpc>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6E7.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2654301" y="839759"/>
            <a:ext cx="3765454" cy="1282402"/>
          </a:xfrm>
          <a:prstGeom prst="rect">
            <a:avLst/>
          </a:prstGeom>
          <a:noFill/>
        </p:spPr>
        <p:txBody>
          <a:bodyPr vert="horz" wrap="none" lIns="0" tIns="0" rIns="0" bIns="0" rtlCol="0">
            <a:spAutoFit/>
          </a:bodyPr>
          <a:lstStyle/>
          <a:p>
            <a:pPr>
              <a:lnSpc>
                <a:spcPts val="5000"/>
              </a:lnSpc>
            </a:pPr>
            <a:r>
              <a:rPr lang="en-US" sz="4408" b="1" dirty="0" smtClean="0">
                <a:solidFill>
                  <a:srgbClr val="000000"/>
                </a:solidFill>
                <a:latin typeface="Times New Roman"/>
              </a:rPr>
              <a:t>Disadvantages  </a:t>
            </a:r>
          </a:p>
          <a:p>
            <a:pPr>
              <a:lnSpc>
                <a:spcPts val="5000"/>
              </a:lnSpc>
            </a:pPr>
            <a:endParaRPr lang="en-US" dirty="0"/>
          </a:p>
        </p:txBody>
      </p:sp>
      <p:sp>
        <p:nvSpPr>
          <p:cNvPr id="4" name="TextBox 3"/>
          <p:cNvSpPr txBox="1"/>
          <p:nvPr/>
        </p:nvSpPr>
        <p:spPr>
          <a:xfrm>
            <a:off x="762003" y="2010330"/>
            <a:ext cx="7516225" cy="1464656"/>
          </a:xfrm>
          <a:prstGeom prst="rect">
            <a:avLst/>
          </a:prstGeom>
          <a:noFill/>
        </p:spPr>
        <p:txBody>
          <a:bodyPr vert="horz" wrap="none" lIns="0" tIns="0" rIns="0" bIns="0" rtlCol="0">
            <a:spAutoFit/>
          </a:bodyPr>
          <a:lstStyle/>
          <a:p>
            <a:pPr marL="0" marR="0" lvl="0" defTabSz="914400" eaLnBrk="1" fontAlgn="auto" latinLnBrk="0" hangingPunct="1">
              <a:lnSpc>
                <a:spcPts val="3800"/>
              </a:lnSpc>
              <a:spcBef>
                <a:spcPts val="0"/>
              </a:spcBef>
              <a:spcAft>
                <a:spcPts val="0"/>
              </a:spcAft>
              <a:buClrTx/>
              <a:buSzTx/>
              <a:buNone/>
              <a:tabLst>
                <a:tab pos="609600" algn="l"/>
              </a:tabLst>
              <a:defRPr/>
            </a:pPr>
            <a:r>
              <a:rPr lang="en-US" sz="3208" dirty="0" smtClean="0">
                <a:solidFill>
                  <a:srgbClr val="000000"/>
                </a:solidFill>
                <a:latin typeface="Times New Roman"/>
              </a:rPr>
              <a:t>1.  An unstable/badly implemented prototype </a:t>
            </a:r>
            <a:br>
              <a:rPr lang="en-US" sz="3208" dirty="0" smtClean="0">
                <a:solidFill>
                  <a:srgbClr val="000000"/>
                </a:solidFill>
                <a:latin typeface="Times New Roman"/>
              </a:rPr>
            </a:br>
            <a:r>
              <a:rPr lang="en-US" sz="3208" dirty="0" smtClean="0">
                <a:solidFill>
                  <a:srgbClr val="000000"/>
                </a:solidFill>
                <a:latin typeface="Times New Roman"/>
              </a:rPr>
              <a:t>	often becomes the final product. </a:t>
            </a:r>
          </a:p>
          <a:p>
            <a:pPr marL="0" marR="0" lvl="0" indent="0" defTabSz="914400" eaLnBrk="1" fontAlgn="auto" latinLnBrk="0" hangingPunct="1">
              <a:lnSpc>
                <a:spcPts val="3800"/>
              </a:lnSpc>
              <a:spcBef>
                <a:spcPts val="0"/>
              </a:spcBef>
              <a:spcAft>
                <a:spcPts val="0"/>
              </a:spcAft>
              <a:buClrTx/>
              <a:buSzTx/>
              <a:buNone/>
              <a:tabLst>
                <a:tab pos="609600" algn="l"/>
              </a:tabLst>
              <a:defRPr/>
            </a:pPr>
            <a:endParaRPr lang="en-US" sz="3208" dirty="0">
              <a:solidFill>
                <a:srgbClr val="000000"/>
              </a:solidFill>
              <a:latin typeface="Times New Roman"/>
            </a:endParaRPr>
          </a:p>
        </p:txBody>
      </p:sp>
      <p:sp>
        <p:nvSpPr>
          <p:cNvPr id="5" name="TextBox 4"/>
          <p:cNvSpPr txBox="1"/>
          <p:nvPr/>
        </p:nvSpPr>
        <p:spPr>
          <a:xfrm>
            <a:off x="762001" y="3091837"/>
            <a:ext cx="7607852" cy="948978"/>
          </a:xfrm>
          <a:prstGeom prst="rect">
            <a:avLst/>
          </a:prstGeom>
          <a:noFill/>
        </p:spPr>
        <p:txBody>
          <a:bodyPr vert="horz" wrap="none" lIns="0" tIns="0" rIns="0" bIns="0" rtlCol="0">
            <a:spAutoFit/>
          </a:bodyPr>
          <a:lstStyle/>
          <a:p>
            <a:pPr>
              <a:lnSpc>
                <a:spcPts val="3700"/>
              </a:lnSpc>
            </a:pPr>
            <a:r>
              <a:rPr lang="en-US" sz="3208" dirty="0" smtClean="0">
                <a:solidFill>
                  <a:srgbClr val="000000"/>
                </a:solidFill>
                <a:latin typeface="Times New Roman"/>
              </a:rPr>
              <a:t>2.  Requires extensive customer collaboration </a:t>
            </a:r>
          </a:p>
          <a:p>
            <a:pPr>
              <a:lnSpc>
                <a:spcPts val="3700"/>
              </a:lnSpc>
            </a:pPr>
            <a:endParaRPr lang="en-US" dirty="0"/>
          </a:p>
        </p:txBody>
      </p:sp>
      <p:sp>
        <p:nvSpPr>
          <p:cNvPr id="6" name="TextBox 5"/>
          <p:cNvSpPr txBox="1"/>
          <p:nvPr/>
        </p:nvSpPr>
        <p:spPr>
          <a:xfrm>
            <a:off x="1219201" y="3664400"/>
            <a:ext cx="3815147" cy="820738"/>
          </a:xfrm>
          <a:prstGeom prst="rect">
            <a:avLst/>
          </a:prstGeom>
          <a:noFill/>
        </p:spPr>
        <p:txBody>
          <a:bodyPr vert="horz" wrap="none" lIns="0" tIns="0" rIns="0" bIns="0" rtlCol="0">
            <a:spAutoFit/>
          </a:bodyPr>
          <a:lstStyle/>
          <a:p>
            <a:pPr>
              <a:lnSpc>
                <a:spcPts val="3200"/>
              </a:lnSpc>
            </a:pPr>
            <a:r>
              <a:rPr lang="en-US" sz="2812" dirty="0" smtClean="0">
                <a:solidFill>
                  <a:srgbClr val="000000"/>
                </a:solidFill>
                <a:latin typeface="Times New Roman"/>
              </a:rPr>
              <a:t>-  Costs customers money </a:t>
            </a:r>
          </a:p>
          <a:p>
            <a:pPr>
              <a:lnSpc>
                <a:spcPts val="3200"/>
              </a:lnSpc>
            </a:pPr>
            <a:endParaRPr lang="en-US" dirty="0"/>
          </a:p>
        </p:txBody>
      </p:sp>
      <p:sp>
        <p:nvSpPr>
          <p:cNvPr id="7" name="TextBox 6"/>
          <p:cNvSpPr txBox="1"/>
          <p:nvPr/>
        </p:nvSpPr>
        <p:spPr>
          <a:xfrm>
            <a:off x="1219201" y="4186068"/>
            <a:ext cx="4477188"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Times New Roman"/>
              </a:rPr>
              <a:t>-  Needs committed customers </a:t>
            </a:r>
          </a:p>
          <a:p>
            <a:pPr>
              <a:lnSpc>
                <a:spcPts val="3200"/>
              </a:lnSpc>
            </a:pPr>
            <a:endParaRPr lang="en-US"/>
          </a:p>
        </p:txBody>
      </p:sp>
      <p:sp>
        <p:nvSpPr>
          <p:cNvPr id="8" name="TextBox 7"/>
          <p:cNvSpPr txBox="1"/>
          <p:nvPr/>
        </p:nvSpPr>
        <p:spPr>
          <a:xfrm>
            <a:off x="1219203" y="4695012"/>
            <a:ext cx="6224333"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Times New Roman"/>
              </a:rPr>
              <a:t>-  Difficult to finish if customer withdraws </a:t>
            </a:r>
          </a:p>
          <a:p>
            <a:pPr>
              <a:lnSpc>
                <a:spcPts val="3200"/>
              </a:lnSpc>
            </a:pPr>
            <a:endParaRPr lang="en-US"/>
          </a:p>
        </p:txBody>
      </p:sp>
      <p:sp>
        <p:nvSpPr>
          <p:cNvPr id="9" name="TextBox 8"/>
          <p:cNvSpPr txBox="1"/>
          <p:nvPr/>
        </p:nvSpPr>
        <p:spPr>
          <a:xfrm>
            <a:off x="1219203" y="5203955"/>
            <a:ext cx="6102633" cy="1271938"/>
          </a:xfrm>
          <a:prstGeom prst="rect">
            <a:avLst/>
          </a:prstGeom>
          <a:noFill/>
        </p:spPr>
        <p:txBody>
          <a:bodyPr vert="horz" wrap="none" lIns="0" tIns="0" rIns="0" bIns="0" rtlCol="0">
            <a:spAutoFit/>
          </a:bodyPr>
          <a:lstStyle/>
          <a:p>
            <a:pPr marL="0" marR="0" lvl="0" defTabSz="914400" eaLnBrk="1" fontAlgn="auto" latinLnBrk="0" hangingPunct="1">
              <a:lnSpc>
                <a:spcPts val="3300"/>
              </a:lnSpc>
              <a:spcBef>
                <a:spcPts val="0"/>
              </a:spcBef>
              <a:spcAft>
                <a:spcPts val="0"/>
              </a:spcAft>
              <a:buClrTx/>
              <a:buSzTx/>
              <a:buNone/>
              <a:tabLst>
                <a:tab pos="533400" algn="l"/>
              </a:tabLst>
              <a:defRPr/>
            </a:pPr>
            <a:r>
              <a:rPr lang="en-US" sz="2812" smtClean="0">
                <a:solidFill>
                  <a:srgbClr val="000000"/>
                </a:solidFill>
                <a:latin typeface="Times New Roman"/>
              </a:rPr>
              <a:t>-  May be too customer specific, no broad </a:t>
            </a:r>
            <a:br>
              <a:rPr lang="en-US" sz="2812" smtClean="0">
                <a:solidFill>
                  <a:srgbClr val="000000"/>
                </a:solidFill>
                <a:latin typeface="Times New Roman"/>
              </a:rPr>
            </a:br>
            <a:r>
              <a:rPr lang="en-US" sz="2812" smtClean="0">
                <a:solidFill>
                  <a:srgbClr val="000000"/>
                </a:solidFill>
                <a:latin typeface="Times New Roman"/>
              </a:rPr>
              <a:t>	market </a:t>
            </a:r>
          </a:p>
          <a:p>
            <a:pPr marL="0" marR="0" lvl="0" indent="0" defTabSz="914400" eaLnBrk="1" fontAlgn="auto" latinLnBrk="0" hangingPunct="1">
              <a:lnSpc>
                <a:spcPts val="3300"/>
              </a:lnSpc>
              <a:spcBef>
                <a:spcPts val="0"/>
              </a:spcBef>
              <a:spcAft>
                <a:spcPts val="0"/>
              </a:spcAft>
              <a:buClrTx/>
              <a:buSzTx/>
              <a:buNone/>
              <a:tabLst>
                <a:tab pos="533400" algn="l"/>
              </a:tabLst>
              <a:defRPr/>
            </a:pPr>
            <a:endParaRPr lang="en-US" sz="2812">
              <a:solidFill>
                <a:srgbClr val="000000"/>
              </a:solidFill>
              <a:latin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7E1.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2540001" y="839759"/>
            <a:ext cx="3765454" cy="1282402"/>
          </a:xfrm>
          <a:prstGeom prst="rect">
            <a:avLst/>
          </a:prstGeom>
          <a:noFill/>
        </p:spPr>
        <p:txBody>
          <a:bodyPr vert="horz" wrap="none" lIns="0" tIns="0" rIns="0" bIns="0" rtlCol="0">
            <a:spAutoFit/>
          </a:bodyPr>
          <a:lstStyle/>
          <a:p>
            <a:pPr>
              <a:lnSpc>
                <a:spcPts val="5000"/>
              </a:lnSpc>
            </a:pPr>
            <a:r>
              <a:rPr lang="en-US" sz="4408" b="1" dirty="0" smtClean="0">
                <a:solidFill>
                  <a:srgbClr val="000000"/>
                </a:solidFill>
                <a:latin typeface="Times New Roman"/>
              </a:rPr>
              <a:t>Disadvantages  </a:t>
            </a:r>
          </a:p>
          <a:p>
            <a:pPr>
              <a:lnSpc>
                <a:spcPts val="5000"/>
              </a:lnSpc>
            </a:pPr>
            <a:endParaRPr lang="en-US" dirty="0"/>
          </a:p>
        </p:txBody>
      </p:sp>
      <p:sp>
        <p:nvSpPr>
          <p:cNvPr id="4" name="TextBox 3"/>
          <p:cNvSpPr txBox="1"/>
          <p:nvPr/>
        </p:nvSpPr>
        <p:spPr>
          <a:xfrm>
            <a:off x="762003" y="2010330"/>
            <a:ext cx="7081041" cy="1464656"/>
          </a:xfrm>
          <a:prstGeom prst="rect">
            <a:avLst/>
          </a:prstGeom>
          <a:noFill/>
        </p:spPr>
        <p:txBody>
          <a:bodyPr vert="horz" wrap="none" lIns="0" tIns="0" rIns="0" bIns="0" rtlCol="0">
            <a:spAutoFit/>
          </a:bodyPr>
          <a:lstStyle/>
          <a:p>
            <a:pPr marL="0" marR="0" lvl="0" defTabSz="914400" eaLnBrk="1" fontAlgn="auto" latinLnBrk="0" hangingPunct="1">
              <a:lnSpc>
                <a:spcPts val="3800"/>
              </a:lnSpc>
              <a:spcBef>
                <a:spcPts val="0"/>
              </a:spcBef>
              <a:spcAft>
                <a:spcPts val="0"/>
              </a:spcAft>
              <a:buClrTx/>
              <a:buSzTx/>
              <a:buNone/>
              <a:tabLst>
                <a:tab pos="609600" algn="l"/>
              </a:tabLst>
              <a:defRPr/>
            </a:pPr>
            <a:r>
              <a:rPr lang="en-US" sz="3208" smtClean="0">
                <a:solidFill>
                  <a:srgbClr val="000000"/>
                </a:solidFill>
                <a:latin typeface="Times New Roman"/>
              </a:rPr>
              <a:t>3.  Difficult to know how long project will </a:t>
            </a:r>
            <a:br>
              <a:rPr lang="en-US" sz="3208" smtClean="0">
                <a:solidFill>
                  <a:srgbClr val="000000"/>
                </a:solidFill>
                <a:latin typeface="Times New Roman"/>
              </a:rPr>
            </a:br>
            <a:r>
              <a:rPr lang="en-US" sz="3208" smtClean="0">
                <a:solidFill>
                  <a:srgbClr val="000000"/>
                </a:solidFill>
                <a:latin typeface="Times New Roman"/>
              </a:rPr>
              <a:t>	last </a:t>
            </a:r>
          </a:p>
          <a:p>
            <a:pPr marL="0" marR="0" lvl="0" indent="0" defTabSz="914400" eaLnBrk="1" fontAlgn="auto" latinLnBrk="0" hangingPunct="1">
              <a:lnSpc>
                <a:spcPts val="3800"/>
              </a:lnSpc>
              <a:spcBef>
                <a:spcPts val="0"/>
              </a:spcBef>
              <a:spcAft>
                <a:spcPts val="0"/>
              </a:spcAft>
              <a:buClrTx/>
              <a:buSzTx/>
              <a:buNone/>
              <a:tabLst>
                <a:tab pos="609600" algn="l"/>
              </a:tabLst>
              <a:defRPr/>
            </a:pPr>
            <a:endParaRPr lang="en-US" sz="3208">
              <a:solidFill>
                <a:srgbClr val="000000"/>
              </a:solidFill>
              <a:latin typeface="Times New Roman"/>
            </a:endParaRPr>
          </a:p>
        </p:txBody>
      </p:sp>
      <p:sp>
        <p:nvSpPr>
          <p:cNvPr id="5" name="TextBox 4"/>
          <p:cNvSpPr txBox="1"/>
          <p:nvPr/>
        </p:nvSpPr>
        <p:spPr>
          <a:xfrm>
            <a:off x="762000" y="3079114"/>
            <a:ext cx="7660752" cy="1952875"/>
          </a:xfrm>
          <a:prstGeom prst="rect">
            <a:avLst/>
          </a:prstGeom>
          <a:noFill/>
        </p:spPr>
        <p:txBody>
          <a:bodyPr vert="horz" wrap="none" lIns="0" tIns="0" rIns="0" bIns="0" rtlCol="0">
            <a:spAutoFit/>
          </a:bodyPr>
          <a:lstStyle/>
          <a:p>
            <a:pPr marL="0" marR="0" lvl="0" defTabSz="914400" eaLnBrk="1" fontAlgn="auto" latinLnBrk="0" hangingPunct="1">
              <a:lnSpc>
                <a:spcPts val="3800"/>
              </a:lnSpc>
              <a:spcBef>
                <a:spcPts val="0"/>
              </a:spcBef>
              <a:spcAft>
                <a:spcPts val="0"/>
              </a:spcAft>
              <a:buClrTx/>
              <a:buSzTx/>
              <a:buNone/>
              <a:tabLst>
                <a:tab pos="609600" algn="l"/>
              </a:tabLst>
              <a:defRPr/>
            </a:pPr>
            <a:r>
              <a:rPr lang="en-US" sz="3208" smtClean="0">
                <a:solidFill>
                  <a:srgbClr val="000000"/>
                </a:solidFill>
                <a:latin typeface="Times New Roman"/>
              </a:rPr>
              <a:t>4.  Easy to fall back into code-and-fix without </a:t>
            </a:r>
            <a:br>
              <a:rPr lang="en-US" sz="3208" smtClean="0">
                <a:solidFill>
                  <a:srgbClr val="000000"/>
                </a:solidFill>
                <a:latin typeface="Times New Roman"/>
              </a:rPr>
            </a:br>
            <a:r>
              <a:rPr lang="en-US" sz="3208" smtClean="0">
                <a:solidFill>
                  <a:srgbClr val="000000"/>
                </a:solidFill>
                <a:latin typeface="Times New Roman"/>
              </a:rPr>
              <a:t>	proper requirements analysis, design, </a:t>
            </a:r>
            <a:br>
              <a:rPr lang="en-US" sz="3208" smtClean="0">
                <a:solidFill>
                  <a:srgbClr val="000000"/>
                </a:solidFill>
                <a:latin typeface="Times New Roman"/>
              </a:rPr>
            </a:br>
            <a:r>
              <a:rPr lang="en-US" sz="3208" smtClean="0">
                <a:solidFill>
                  <a:srgbClr val="000000"/>
                </a:solidFill>
                <a:latin typeface="Times New Roman"/>
              </a:rPr>
              <a:t>	customer evaluation and feedback. </a:t>
            </a:r>
          </a:p>
          <a:p>
            <a:pPr marL="0" marR="0" lvl="0" defTabSz="914400" eaLnBrk="1" fontAlgn="auto" latinLnBrk="0" hangingPunct="1">
              <a:lnSpc>
                <a:spcPts val="3800"/>
              </a:lnSpc>
              <a:spcBef>
                <a:spcPts val="0"/>
              </a:spcBef>
              <a:spcAft>
                <a:spcPts val="0"/>
              </a:spcAft>
              <a:buClrTx/>
              <a:buSzTx/>
              <a:buNone/>
              <a:tabLst>
                <a:tab pos="609600" algn="l"/>
              </a:tabLst>
              <a:defRPr/>
            </a:pPr>
            <a:endParaRPr lang="en-US" sz="3208">
              <a:solidFill>
                <a:srgbClr val="000000"/>
              </a:solidFill>
              <a:latin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900" y="450852"/>
            <a:ext cx="7848600" cy="3139321"/>
          </a:xfrm>
          <a:prstGeom prst="rect">
            <a:avLst/>
          </a:prstGeom>
        </p:spPr>
        <p:txBody>
          <a:bodyPr wrap="square">
            <a:spAutoFit/>
          </a:bodyPr>
          <a:lstStyle/>
          <a:p>
            <a:r>
              <a:rPr lang="en-US" b="1" dirty="0" smtClean="0"/>
              <a:t>Agile testing: Agile testing involves in addition to the usual steps such as test planning, test design and test execution. Agile testing promotes the following ideas: </a:t>
            </a:r>
          </a:p>
          <a:p>
            <a:endParaRPr lang="en-US" b="1" dirty="0" smtClean="0"/>
          </a:p>
          <a:p>
            <a:pPr marL="344488" indent="-344488">
              <a:buFont typeface="Arial" pitchFamily="34" charset="0"/>
              <a:buChar char="•"/>
            </a:pPr>
            <a:r>
              <a:rPr lang="en-US" dirty="0" smtClean="0"/>
              <a:t>Include testing -related activities throughout a development project starting from the requirement phase. </a:t>
            </a:r>
          </a:p>
          <a:p>
            <a:pPr marL="344488" indent="-344488">
              <a:buFont typeface="Arial" pitchFamily="34" charset="0"/>
              <a:buChar char="•"/>
            </a:pPr>
            <a:r>
              <a:rPr lang="en-US" dirty="0" smtClean="0"/>
              <a:t>Work collaboratively with the customer who specifies requirements in terms of tests. </a:t>
            </a:r>
          </a:p>
          <a:p>
            <a:pPr marL="344488" indent="-344488">
              <a:buFont typeface="Arial" pitchFamily="34" charset="0"/>
              <a:buChar char="•"/>
            </a:pPr>
            <a:r>
              <a:rPr lang="en-US" dirty="0" smtClean="0"/>
              <a:t>testers and development must collaborate with each other rather than serve as adversaries and </a:t>
            </a:r>
          </a:p>
          <a:p>
            <a:pPr marL="344488" indent="-344488">
              <a:buFont typeface="Arial" pitchFamily="34" charset="0"/>
              <a:buChar char="•"/>
            </a:pPr>
            <a:r>
              <a:rPr lang="en-US" dirty="0" smtClean="0"/>
              <a:t>Test often and in small chunks.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87E.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1549402" y="839759"/>
            <a:ext cx="5224187" cy="1282402"/>
          </a:xfrm>
          <a:prstGeom prst="rect">
            <a:avLst/>
          </a:prstGeom>
          <a:noFill/>
        </p:spPr>
        <p:txBody>
          <a:bodyPr vert="horz" wrap="none" lIns="0" tIns="0" rIns="0" bIns="0" rtlCol="0">
            <a:spAutoFit/>
          </a:bodyPr>
          <a:lstStyle/>
          <a:p>
            <a:pPr>
              <a:lnSpc>
                <a:spcPts val="5000"/>
              </a:lnSpc>
            </a:pPr>
            <a:r>
              <a:rPr lang="en-US" sz="4408" b="1" dirty="0" smtClean="0">
                <a:solidFill>
                  <a:srgbClr val="000000"/>
                </a:solidFill>
                <a:latin typeface="Times New Roman"/>
              </a:rPr>
              <a:t>Agile (XP) Manifesto </a:t>
            </a:r>
          </a:p>
          <a:p>
            <a:pPr>
              <a:lnSpc>
                <a:spcPts val="5000"/>
              </a:lnSpc>
            </a:pPr>
            <a:endParaRPr lang="en-US" dirty="0"/>
          </a:p>
        </p:txBody>
      </p:sp>
      <p:sp>
        <p:nvSpPr>
          <p:cNvPr id="4" name="TextBox 3"/>
          <p:cNvSpPr txBox="1"/>
          <p:nvPr/>
        </p:nvSpPr>
        <p:spPr>
          <a:xfrm>
            <a:off x="762003" y="2023055"/>
            <a:ext cx="6047553"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Times New Roman"/>
              </a:rPr>
              <a:t>XP = Extreme Programming emphasises: </a:t>
            </a:r>
          </a:p>
          <a:p>
            <a:pPr>
              <a:lnSpc>
                <a:spcPts val="3200"/>
              </a:lnSpc>
            </a:pPr>
            <a:endParaRPr lang="en-US"/>
          </a:p>
        </p:txBody>
      </p:sp>
      <p:sp>
        <p:nvSpPr>
          <p:cNvPr id="5" name="TextBox 4"/>
          <p:cNvSpPr txBox="1"/>
          <p:nvPr/>
        </p:nvSpPr>
        <p:spPr>
          <a:xfrm>
            <a:off x="762003" y="2531999"/>
            <a:ext cx="4265591" cy="820738"/>
          </a:xfrm>
          <a:prstGeom prst="rect">
            <a:avLst/>
          </a:prstGeom>
          <a:noFill/>
        </p:spPr>
        <p:txBody>
          <a:bodyPr vert="horz" wrap="none" lIns="0" tIns="0" rIns="0" bIns="0" rtlCol="0">
            <a:spAutoFit/>
          </a:bodyPr>
          <a:lstStyle/>
          <a:p>
            <a:pPr>
              <a:lnSpc>
                <a:spcPts val="3200"/>
              </a:lnSpc>
            </a:pPr>
            <a:r>
              <a:rPr lang="en-US" smtClean="0">
                <a:latin typeface="Times New Roman"/>
                <a:cs typeface="Times New Roman"/>
              </a:rPr>
              <a:t>•</a:t>
            </a:r>
            <a:r>
              <a:rPr lang="en-US" sz="2812" smtClean="0">
                <a:solidFill>
                  <a:srgbClr val="000000"/>
                </a:solidFill>
                <a:latin typeface="Times New Roman"/>
                <a:cs typeface="Times New Roman"/>
              </a:rPr>
              <a:t> Individuals and interactions </a:t>
            </a:r>
          </a:p>
          <a:p>
            <a:pPr>
              <a:lnSpc>
                <a:spcPts val="3200"/>
              </a:lnSpc>
            </a:pPr>
            <a:endParaRPr lang="en-US"/>
          </a:p>
        </p:txBody>
      </p:sp>
      <p:sp>
        <p:nvSpPr>
          <p:cNvPr id="6" name="TextBox 5"/>
          <p:cNvSpPr txBox="1"/>
          <p:nvPr/>
        </p:nvSpPr>
        <p:spPr>
          <a:xfrm>
            <a:off x="1219200" y="3028220"/>
            <a:ext cx="3497817" cy="693784"/>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a:t>
            </a:r>
            <a:r>
              <a:rPr lang="en-US" sz="2410" b="1" smtClean="0">
                <a:solidFill>
                  <a:srgbClr val="000000"/>
                </a:solidFill>
                <a:latin typeface="Times New Roman"/>
              </a:rPr>
              <a:t> Over processes and tools </a:t>
            </a:r>
          </a:p>
          <a:p>
            <a:pPr>
              <a:lnSpc>
                <a:spcPts val="2700"/>
              </a:lnSpc>
            </a:pPr>
            <a:endParaRPr lang="en-US" sz="2410">
              <a:solidFill>
                <a:srgbClr val="000000"/>
              </a:solidFill>
              <a:latin typeface="Times New Roman"/>
            </a:endParaRPr>
          </a:p>
        </p:txBody>
      </p:sp>
      <p:sp>
        <p:nvSpPr>
          <p:cNvPr id="7" name="TextBox 6"/>
          <p:cNvSpPr txBox="1"/>
          <p:nvPr/>
        </p:nvSpPr>
        <p:spPr>
          <a:xfrm>
            <a:off x="762000" y="3486269"/>
            <a:ext cx="2835584" cy="820738"/>
          </a:xfrm>
          <a:prstGeom prst="rect">
            <a:avLst/>
          </a:prstGeom>
          <a:noFill/>
        </p:spPr>
        <p:txBody>
          <a:bodyPr vert="horz" wrap="none" lIns="0" tIns="0" rIns="0" bIns="0" rtlCol="0">
            <a:spAutoFit/>
          </a:bodyPr>
          <a:lstStyle/>
          <a:p>
            <a:pPr>
              <a:lnSpc>
                <a:spcPts val="3200"/>
              </a:lnSpc>
            </a:pPr>
            <a:r>
              <a:rPr lang="en-US" smtClean="0">
                <a:latin typeface="Times New Roman"/>
                <a:cs typeface="Times New Roman"/>
              </a:rPr>
              <a:t>•</a:t>
            </a:r>
            <a:r>
              <a:rPr lang="en-US" sz="2812" smtClean="0">
                <a:solidFill>
                  <a:srgbClr val="000000"/>
                </a:solidFill>
                <a:latin typeface="Times New Roman"/>
                <a:cs typeface="Times New Roman"/>
              </a:rPr>
              <a:t> Working software </a:t>
            </a:r>
          </a:p>
          <a:p>
            <a:pPr>
              <a:lnSpc>
                <a:spcPts val="3200"/>
              </a:lnSpc>
            </a:pPr>
            <a:endParaRPr lang="en-US"/>
          </a:p>
        </p:txBody>
      </p:sp>
      <p:sp>
        <p:nvSpPr>
          <p:cNvPr id="8" name="TextBox 7"/>
          <p:cNvSpPr txBox="1"/>
          <p:nvPr/>
        </p:nvSpPr>
        <p:spPr>
          <a:xfrm>
            <a:off x="1219200" y="3982489"/>
            <a:ext cx="2971198" cy="693784"/>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a:t>
            </a:r>
            <a:r>
              <a:rPr lang="en-US" sz="2410" b="1" smtClean="0">
                <a:solidFill>
                  <a:srgbClr val="000000"/>
                </a:solidFill>
                <a:latin typeface="Times New Roman"/>
              </a:rPr>
              <a:t> Over documentation </a:t>
            </a:r>
          </a:p>
          <a:p>
            <a:pPr>
              <a:lnSpc>
                <a:spcPts val="2700"/>
              </a:lnSpc>
            </a:pPr>
            <a:endParaRPr lang="en-US" sz="2410">
              <a:solidFill>
                <a:srgbClr val="000000"/>
              </a:solidFill>
              <a:latin typeface="Times New Roman"/>
            </a:endParaRPr>
          </a:p>
        </p:txBody>
      </p:sp>
      <p:sp>
        <p:nvSpPr>
          <p:cNvPr id="9" name="TextBox 8"/>
          <p:cNvSpPr txBox="1"/>
          <p:nvPr/>
        </p:nvSpPr>
        <p:spPr>
          <a:xfrm>
            <a:off x="762003" y="4440540"/>
            <a:ext cx="3654847" cy="820738"/>
          </a:xfrm>
          <a:prstGeom prst="rect">
            <a:avLst/>
          </a:prstGeom>
          <a:noFill/>
        </p:spPr>
        <p:txBody>
          <a:bodyPr vert="horz" wrap="none" lIns="0" tIns="0" rIns="0" bIns="0" rtlCol="0">
            <a:spAutoFit/>
          </a:bodyPr>
          <a:lstStyle/>
          <a:p>
            <a:pPr>
              <a:lnSpc>
                <a:spcPts val="3200"/>
              </a:lnSpc>
            </a:pPr>
            <a:r>
              <a:rPr lang="en-US" smtClean="0">
                <a:latin typeface="Times New Roman"/>
                <a:cs typeface="Times New Roman"/>
              </a:rPr>
              <a:t>•</a:t>
            </a:r>
            <a:r>
              <a:rPr lang="en-US" sz="2812" smtClean="0">
                <a:solidFill>
                  <a:srgbClr val="000000"/>
                </a:solidFill>
                <a:latin typeface="Times New Roman"/>
                <a:cs typeface="Times New Roman"/>
              </a:rPr>
              <a:t> Customer collaboration </a:t>
            </a:r>
          </a:p>
          <a:p>
            <a:pPr>
              <a:lnSpc>
                <a:spcPts val="3200"/>
              </a:lnSpc>
            </a:pPr>
            <a:endParaRPr lang="en-US"/>
          </a:p>
        </p:txBody>
      </p:sp>
      <p:sp>
        <p:nvSpPr>
          <p:cNvPr id="10" name="TextBox 9"/>
          <p:cNvSpPr txBox="1"/>
          <p:nvPr/>
        </p:nvSpPr>
        <p:spPr>
          <a:xfrm>
            <a:off x="1219202" y="4936761"/>
            <a:ext cx="3647665" cy="693784"/>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a:t>
            </a:r>
            <a:r>
              <a:rPr lang="en-US" sz="2410" b="1" smtClean="0">
                <a:solidFill>
                  <a:srgbClr val="000000"/>
                </a:solidFill>
                <a:latin typeface="Times New Roman"/>
              </a:rPr>
              <a:t> Over contract negotiation </a:t>
            </a:r>
          </a:p>
          <a:p>
            <a:pPr>
              <a:lnSpc>
                <a:spcPts val="2700"/>
              </a:lnSpc>
            </a:pPr>
            <a:endParaRPr lang="en-US" sz="2410">
              <a:solidFill>
                <a:srgbClr val="000000"/>
              </a:solidFill>
              <a:latin typeface="Times New Roman"/>
            </a:endParaRPr>
          </a:p>
        </p:txBody>
      </p:sp>
      <p:sp>
        <p:nvSpPr>
          <p:cNvPr id="11" name="TextBox 10"/>
          <p:cNvSpPr txBox="1"/>
          <p:nvPr/>
        </p:nvSpPr>
        <p:spPr>
          <a:xfrm>
            <a:off x="762000" y="5394809"/>
            <a:ext cx="3459280" cy="820738"/>
          </a:xfrm>
          <a:prstGeom prst="rect">
            <a:avLst/>
          </a:prstGeom>
          <a:noFill/>
        </p:spPr>
        <p:txBody>
          <a:bodyPr vert="horz" wrap="none" lIns="0" tIns="0" rIns="0" bIns="0" rtlCol="0">
            <a:spAutoFit/>
          </a:bodyPr>
          <a:lstStyle/>
          <a:p>
            <a:pPr>
              <a:lnSpc>
                <a:spcPts val="3200"/>
              </a:lnSpc>
            </a:pPr>
            <a:r>
              <a:rPr lang="en-US" smtClean="0">
                <a:latin typeface="Times New Roman"/>
                <a:cs typeface="Times New Roman"/>
              </a:rPr>
              <a:t>•</a:t>
            </a:r>
            <a:r>
              <a:rPr lang="en-US" sz="2812" smtClean="0">
                <a:solidFill>
                  <a:srgbClr val="000000"/>
                </a:solidFill>
                <a:latin typeface="Times New Roman"/>
                <a:cs typeface="Times New Roman"/>
              </a:rPr>
              <a:t> Responding to change </a:t>
            </a:r>
          </a:p>
          <a:p>
            <a:pPr>
              <a:lnSpc>
                <a:spcPts val="3200"/>
              </a:lnSpc>
            </a:pPr>
            <a:endParaRPr lang="en-US"/>
          </a:p>
        </p:txBody>
      </p:sp>
      <p:sp>
        <p:nvSpPr>
          <p:cNvPr id="12" name="TextBox 11"/>
          <p:cNvSpPr txBox="1"/>
          <p:nvPr/>
        </p:nvSpPr>
        <p:spPr>
          <a:xfrm>
            <a:off x="1219200" y="5891030"/>
            <a:ext cx="3107454" cy="693784"/>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imes New Roman"/>
              </a:rPr>
              <a:t>-</a:t>
            </a:r>
            <a:r>
              <a:rPr lang="en-US" sz="2410" b="1" smtClean="0">
                <a:solidFill>
                  <a:srgbClr val="000000"/>
                </a:solidFill>
                <a:latin typeface="Times New Roman"/>
              </a:rPr>
              <a:t> Over following a plan </a:t>
            </a:r>
          </a:p>
          <a:p>
            <a:pPr>
              <a:lnSpc>
                <a:spcPts val="2700"/>
              </a:lnSpc>
            </a:pPr>
            <a:endParaRPr lang="en-US" sz="2410">
              <a:solidFill>
                <a:srgbClr val="000000"/>
              </a:solidFill>
              <a:latin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9E6.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901701" y="470774"/>
            <a:ext cx="7162800" cy="1359346"/>
          </a:xfrm>
          <a:prstGeom prst="rect">
            <a:avLst/>
          </a:prstGeom>
          <a:noFill/>
        </p:spPr>
        <p:txBody>
          <a:bodyPr vert="horz" wrap="square" lIns="0" tIns="0" rIns="0" bIns="0" rtlCol="0">
            <a:spAutoFit/>
          </a:bodyPr>
          <a:lstStyle/>
          <a:p>
            <a:pPr marL="0" marR="0" lvl="0" defTabSz="914400" eaLnBrk="1" fontAlgn="auto" latinLnBrk="0" hangingPunct="1">
              <a:lnSpc>
                <a:spcPts val="5300"/>
              </a:lnSpc>
              <a:spcBef>
                <a:spcPts val="0"/>
              </a:spcBef>
              <a:spcAft>
                <a:spcPts val="0"/>
              </a:spcAft>
              <a:buClrTx/>
              <a:buSzTx/>
              <a:buNone/>
              <a:tabLst>
                <a:tab pos="1219200" algn="l"/>
              </a:tabLst>
              <a:defRPr/>
            </a:pPr>
            <a:r>
              <a:rPr lang="en-US" sz="4408" b="1" dirty="0" smtClean="0">
                <a:solidFill>
                  <a:srgbClr val="000000"/>
                </a:solidFill>
                <a:latin typeface="Times New Roman"/>
              </a:rPr>
              <a:t>Agile Principles (Summary) </a:t>
            </a:r>
          </a:p>
          <a:p>
            <a:pPr marL="0" marR="0" lvl="0" indent="0" defTabSz="914400" eaLnBrk="1" fontAlgn="auto" latinLnBrk="0" hangingPunct="1">
              <a:lnSpc>
                <a:spcPts val="5300"/>
              </a:lnSpc>
              <a:spcBef>
                <a:spcPts val="0"/>
              </a:spcBef>
              <a:spcAft>
                <a:spcPts val="0"/>
              </a:spcAft>
              <a:buClrTx/>
              <a:buSzTx/>
              <a:buNone/>
              <a:tabLst>
                <a:tab pos="1219200" algn="l"/>
              </a:tabLst>
              <a:defRPr/>
            </a:pPr>
            <a:endParaRPr lang="en-US" sz="4408" b="1" dirty="0">
              <a:solidFill>
                <a:srgbClr val="000000"/>
              </a:solidFill>
              <a:latin typeface="Times New Roman"/>
            </a:endParaRPr>
          </a:p>
        </p:txBody>
      </p:sp>
      <p:sp>
        <p:nvSpPr>
          <p:cNvPr id="4" name="TextBox 3"/>
          <p:cNvSpPr txBox="1"/>
          <p:nvPr/>
        </p:nvSpPr>
        <p:spPr>
          <a:xfrm>
            <a:off x="762000" y="2023054"/>
            <a:ext cx="5586466"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Continuous delivery of software </a:t>
            </a:r>
          </a:p>
          <a:p>
            <a:pPr>
              <a:lnSpc>
                <a:spcPts val="3700"/>
              </a:lnSpc>
            </a:pPr>
            <a:endParaRPr lang="en-US"/>
          </a:p>
        </p:txBody>
      </p:sp>
      <p:sp>
        <p:nvSpPr>
          <p:cNvPr id="5" name="TextBox 4"/>
          <p:cNvSpPr txBox="1"/>
          <p:nvPr/>
        </p:nvSpPr>
        <p:spPr>
          <a:xfrm>
            <a:off x="762000" y="2608340"/>
            <a:ext cx="6888104"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Continuous collaboration with customer </a:t>
            </a:r>
          </a:p>
          <a:p>
            <a:pPr>
              <a:lnSpc>
                <a:spcPts val="3700"/>
              </a:lnSpc>
            </a:pPr>
            <a:endParaRPr lang="en-US"/>
          </a:p>
        </p:txBody>
      </p:sp>
      <p:sp>
        <p:nvSpPr>
          <p:cNvPr id="6" name="TextBox 5"/>
          <p:cNvSpPr txBox="1"/>
          <p:nvPr/>
        </p:nvSpPr>
        <p:spPr>
          <a:xfrm>
            <a:off x="762000" y="3193625"/>
            <a:ext cx="6945812"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Continuous update according to changes </a:t>
            </a:r>
          </a:p>
          <a:p>
            <a:pPr>
              <a:lnSpc>
                <a:spcPts val="3700"/>
              </a:lnSpc>
            </a:pPr>
            <a:endParaRPr lang="en-US"/>
          </a:p>
        </p:txBody>
      </p:sp>
      <p:sp>
        <p:nvSpPr>
          <p:cNvPr id="7" name="TextBox 6"/>
          <p:cNvSpPr txBox="1"/>
          <p:nvPr/>
        </p:nvSpPr>
        <p:spPr>
          <a:xfrm>
            <a:off x="762000" y="3778911"/>
            <a:ext cx="6639510"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Value participants and their interaction </a:t>
            </a:r>
          </a:p>
          <a:p>
            <a:pPr>
              <a:lnSpc>
                <a:spcPts val="3700"/>
              </a:lnSpc>
            </a:pPr>
            <a:endParaRPr lang="en-US"/>
          </a:p>
        </p:txBody>
      </p:sp>
      <p:sp>
        <p:nvSpPr>
          <p:cNvPr id="8" name="TextBox 7"/>
          <p:cNvSpPr txBox="1"/>
          <p:nvPr/>
        </p:nvSpPr>
        <p:spPr>
          <a:xfrm>
            <a:off x="762000" y="4364197"/>
            <a:ext cx="6012864"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Simplicity in code, satisfy the spec </a:t>
            </a:r>
          </a:p>
          <a:p>
            <a:pPr>
              <a:lnSpc>
                <a:spcPts val="3700"/>
              </a:lnSpc>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AD1.tmp"/>
          <p:cNvPicPr>
            <a:picLocks/>
          </p:cNvPicPr>
          <p:nvPr/>
        </p:nvPicPr>
        <p:blipFill>
          <a:blip r:embed="rId2"/>
          <a:stretch>
            <a:fillRect/>
          </a:stretch>
        </p:blipFill>
        <p:spPr>
          <a:xfrm>
            <a:off x="0" y="-82550"/>
            <a:ext cx="9118600" cy="6845300"/>
          </a:xfrm>
          <a:prstGeom prst="rect">
            <a:avLst/>
          </a:prstGeom>
        </p:spPr>
      </p:pic>
      <p:sp>
        <p:nvSpPr>
          <p:cNvPr id="3" name="TextBox 2"/>
          <p:cNvSpPr txBox="1"/>
          <p:nvPr/>
        </p:nvSpPr>
        <p:spPr>
          <a:xfrm>
            <a:off x="1104903" y="839759"/>
            <a:ext cx="6105133" cy="1282402"/>
          </a:xfrm>
          <a:prstGeom prst="rect">
            <a:avLst/>
          </a:prstGeom>
          <a:noFill/>
        </p:spPr>
        <p:txBody>
          <a:bodyPr vert="horz" wrap="none" lIns="0" tIns="0" rIns="0" bIns="0" rtlCol="0">
            <a:spAutoFit/>
          </a:bodyPr>
          <a:lstStyle/>
          <a:p>
            <a:pPr>
              <a:lnSpc>
                <a:spcPts val="5000"/>
              </a:lnSpc>
            </a:pPr>
            <a:r>
              <a:rPr lang="en-US" sz="4408" b="1" dirty="0" smtClean="0">
                <a:solidFill>
                  <a:srgbClr val="000000"/>
                </a:solidFill>
                <a:latin typeface="Times New Roman"/>
              </a:rPr>
              <a:t>XP Practices (Summary) </a:t>
            </a:r>
          </a:p>
          <a:p>
            <a:pPr>
              <a:lnSpc>
                <a:spcPts val="5000"/>
              </a:lnSpc>
            </a:pPr>
            <a:endParaRPr lang="en-US" dirty="0"/>
          </a:p>
        </p:txBody>
      </p:sp>
      <p:sp>
        <p:nvSpPr>
          <p:cNvPr id="4" name="TextBox 3"/>
          <p:cNvSpPr txBox="1"/>
          <p:nvPr/>
        </p:nvSpPr>
        <p:spPr>
          <a:xfrm>
            <a:off x="762003" y="2023054"/>
            <a:ext cx="3868047"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Programming in pairs </a:t>
            </a:r>
          </a:p>
          <a:p>
            <a:pPr>
              <a:lnSpc>
                <a:spcPts val="3700"/>
              </a:lnSpc>
            </a:pPr>
            <a:endParaRPr lang="en-US"/>
          </a:p>
        </p:txBody>
      </p:sp>
      <p:sp>
        <p:nvSpPr>
          <p:cNvPr id="5" name="TextBox 4"/>
          <p:cNvSpPr txBox="1"/>
          <p:nvPr/>
        </p:nvSpPr>
        <p:spPr>
          <a:xfrm>
            <a:off x="762000" y="2608340"/>
            <a:ext cx="4333622"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Test driven development </a:t>
            </a:r>
          </a:p>
          <a:p>
            <a:pPr>
              <a:lnSpc>
                <a:spcPts val="3700"/>
              </a:lnSpc>
            </a:pPr>
            <a:endParaRPr lang="en-US"/>
          </a:p>
        </p:txBody>
      </p:sp>
      <p:sp>
        <p:nvSpPr>
          <p:cNvPr id="6" name="TextBox 5"/>
          <p:cNvSpPr txBox="1"/>
          <p:nvPr/>
        </p:nvSpPr>
        <p:spPr>
          <a:xfrm>
            <a:off x="762000" y="3193625"/>
            <a:ext cx="6739024"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Continuous planning, change , delivery </a:t>
            </a:r>
          </a:p>
          <a:p>
            <a:pPr>
              <a:lnSpc>
                <a:spcPts val="3700"/>
              </a:lnSpc>
            </a:pPr>
            <a:endParaRPr lang="en-US"/>
          </a:p>
        </p:txBody>
      </p:sp>
      <p:sp>
        <p:nvSpPr>
          <p:cNvPr id="7" name="TextBox 6"/>
          <p:cNvSpPr txBox="1"/>
          <p:nvPr/>
        </p:nvSpPr>
        <p:spPr>
          <a:xfrm>
            <a:off x="762000" y="3766188"/>
            <a:ext cx="7460376" cy="1464656"/>
          </a:xfrm>
          <a:prstGeom prst="rect">
            <a:avLst/>
          </a:prstGeom>
          <a:noFill/>
        </p:spPr>
        <p:txBody>
          <a:bodyPr vert="horz" wrap="none" lIns="0" tIns="0" rIns="0" bIns="0" rtlCol="0">
            <a:spAutoFit/>
          </a:bodyPr>
          <a:lstStyle/>
          <a:p>
            <a:pPr>
              <a:lnSpc>
                <a:spcPts val="3800"/>
              </a:lnSpc>
            </a:pPr>
            <a:r>
              <a:rPr lang="en-US" smtClean="0">
                <a:latin typeface="Times New Roman"/>
                <a:cs typeface="Times New Roman"/>
              </a:rPr>
              <a:t>•</a:t>
            </a:r>
            <a:r>
              <a:rPr lang="en-US" sz="3208" smtClean="0">
                <a:solidFill>
                  <a:srgbClr val="000000"/>
                </a:solidFill>
                <a:latin typeface="Times New Roman"/>
                <a:cs typeface="Times New Roman"/>
              </a:rPr>
              <a:t> Shared project metaphors, coding standards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and ownership of code </a:t>
            </a:r>
          </a:p>
          <a:p>
            <a:pPr>
              <a:lnSpc>
                <a:spcPts val="3800"/>
              </a:lnSpc>
            </a:pPr>
            <a:endParaRPr lang="en-US" sz="3208">
              <a:solidFill>
                <a:srgbClr val="000000"/>
              </a:solidFill>
              <a:latin typeface="Times New Roman"/>
            </a:endParaRPr>
          </a:p>
        </p:txBody>
      </p:sp>
      <p:sp>
        <p:nvSpPr>
          <p:cNvPr id="8" name="TextBox 7"/>
          <p:cNvSpPr txBox="1"/>
          <p:nvPr/>
        </p:nvSpPr>
        <p:spPr>
          <a:xfrm>
            <a:off x="762000" y="4847694"/>
            <a:ext cx="2247410" cy="948978"/>
          </a:xfrm>
          <a:prstGeom prst="rect">
            <a:avLst/>
          </a:prstGeom>
          <a:noFill/>
        </p:spPr>
        <p:txBody>
          <a:bodyPr vert="horz" wrap="none" lIns="0" tIns="0" rIns="0" bIns="0" rtlCol="0">
            <a:spAutoFit/>
          </a:bodyPr>
          <a:lstStyle/>
          <a:p>
            <a:pPr>
              <a:lnSpc>
                <a:spcPts val="3700"/>
              </a:lnSpc>
            </a:pPr>
            <a:r>
              <a:rPr lang="en-US" dirty="0" smtClean="0">
                <a:latin typeface="Times New Roman"/>
                <a:cs typeface="Times New Roman"/>
              </a:rPr>
              <a:t>•</a:t>
            </a:r>
            <a:r>
              <a:rPr lang="en-US" sz="3208" dirty="0" smtClean="0">
                <a:solidFill>
                  <a:srgbClr val="000000"/>
                </a:solidFill>
                <a:latin typeface="Times New Roman"/>
                <a:cs typeface="Times New Roman"/>
              </a:rPr>
              <a:t> No </a:t>
            </a:r>
            <a:r>
              <a:rPr lang="en-US" sz="3208" dirty="0" smtClean="0">
                <a:solidFill>
                  <a:srgbClr val="000000"/>
                </a:solidFill>
                <a:latin typeface="Times New Roman"/>
                <a:cs typeface="Times New Roman"/>
              </a:rPr>
              <a:t>overtime</a:t>
            </a:r>
            <a:endParaRPr lang="en-US" sz="3208" dirty="0" smtClean="0">
              <a:solidFill>
                <a:srgbClr val="000000"/>
              </a:solidFill>
              <a:latin typeface="Times New Roman"/>
              <a:cs typeface="Times New Roman"/>
            </a:endParaRPr>
          </a:p>
          <a:p>
            <a:pPr>
              <a:lnSpc>
                <a:spcPts val="3700"/>
              </a:lnSpc>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EBBC.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3149603" y="839759"/>
            <a:ext cx="2965555" cy="1282402"/>
          </a:xfrm>
          <a:prstGeom prst="rect">
            <a:avLst/>
          </a:prstGeom>
          <a:noFill/>
        </p:spPr>
        <p:txBody>
          <a:bodyPr vert="horz" wrap="none" lIns="0" tIns="0" rIns="0" bIns="0" rtlCol="0">
            <a:spAutoFit/>
          </a:bodyPr>
          <a:lstStyle/>
          <a:p>
            <a:pPr>
              <a:lnSpc>
                <a:spcPts val="5000"/>
              </a:lnSpc>
            </a:pPr>
            <a:r>
              <a:rPr lang="en-US" sz="4408" b="1" smtClean="0">
                <a:solidFill>
                  <a:srgbClr val="000000"/>
                </a:solidFill>
                <a:latin typeface="Times New Roman"/>
              </a:rPr>
              <a:t>Advantages </a:t>
            </a:r>
          </a:p>
          <a:p>
            <a:pPr>
              <a:lnSpc>
                <a:spcPts val="5000"/>
              </a:lnSpc>
            </a:pPr>
            <a:endParaRPr lang="en-US"/>
          </a:p>
        </p:txBody>
      </p:sp>
      <p:sp>
        <p:nvSpPr>
          <p:cNvPr id="4" name="TextBox 3"/>
          <p:cNvSpPr txBox="1"/>
          <p:nvPr/>
        </p:nvSpPr>
        <p:spPr>
          <a:xfrm>
            <a:off x="762000" y="2010330"/>
            <a:ext cx="6961842" cy="1464656"/>
          </a:xfrm>
          <a:prstGeom prst="rect">
            <a:avLst/>
          </a:prstGeom>
          <a:noFill/>
        </p:spPr>
        <p:txBody>
          <a:bodyPr vert="horz" wrap="none" lIns="0" tIns="0" rIns="0" bIns="0" rtlCol="0">
            <a:spAutoFit/>
          </a:bodyPr>
          <a:lstStyle/>
          <a:p>
            <a:pPr>
              <a:lnSpc>
                <a:spcPts val="3800"/>
              </a:lnSpc>
            </a:pPr>
            <a:r>
              <a:rPr lang="en-US" smtClean="0">
                <a:latin typeface="Times New Roman"/>
                <a:cs typeface="Times New Roman"/>
              </a:rPr>
              <a:t>•</a:t>
            </a:r>
            <a:r>
              <a:rPr lang="en-US" sz="3208" smtClean="0">
                <a:solidFill>
                  <a:srgbClr val="000000"/>
                </a:solidFill>
                <a:latin typeface="Times New Roman"/>
                <a:cs typeface="Times New Roman"/>
              </a:rPr>
              <a:t> Lightweight methods suit small-medium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size projects </a:t>
            </a:r>
          </a:p>
          <a:p>
            <a:pPr>
              <a:lnSpc>
                <a:spcPts val="3800"/>
              </a:lnSpc>
            </a:pPr>
            <a:endParaRPr lang="en-US" sz="3208">
              <a:solidFill>
                <a:srgbClr val="000000"/>
              </a:solidFill>
              <a:latin typeface="Times New Roman"/>
            </a:endParaRPr>
          </a:p>
        </p:txBody>
      </p:sp>
      <p:sp>
        <p:nvSpPr>
          <p:cNvPr id="5" name="TextBox 4"/>
          <p:cNvSpPr txBox="1"/>
          <p:nvPr/>
        </p:nvSpPr>
        <p:spPr>
          <a:xfrm>
            <a:off x="762003" y="3091837"/>
            <a:ext cx="5180905"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Produces good team cohesion </a:t>
            </a:r>
          </a:p>
          <a:p>
            <a:pPr>
              <a:lnSpc>
                <a:spcPts val="3700"/>
              </a:lnSpc>
            </a:pPr>
            <a:endParaRPr lang="en-US"/>
          </a:p>
        </p:txBody>
      </p:sp>
      <p:sp>
        <p:nvSpPr>
          <p:cNvPr id="6" name="TextBox 5"/>
          <p:cNvSpPr txBox="1"/>
          <p:nvPr/>
        </p:nvSpPr>
        <p:spPr>
          <a:xfrm>
            <a:off x="762000" y="3677122"/>
            <a:ext cx="4438716"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Emphasises final product </a:t>
            </a:r>
          </a:p>
          <a:p>
            <a:pPr>
              <a:lnSpc>
                <a:spcPts val="3700"/>
              </a:lnSpc>
            </a:pPr>
            <a:endParaRPr lang="en-US"/>
          </a:p>
        </p:txBody>
      </p:sp>
      <p:sp>
        <p:nvSpPr>
          <p:cNvPr id="7" name="TextBox 6"/>
          <p:cNvSpPr txBox="1"/>
          <p:nvPr/>
        </p:nvSpPr>
        <p:spPr>
          <a:xfrm>
            <a:off x="762003" y="4262408"/>
            <a:ext cx="1652697"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Iterative </a:t>
            </a:r>
          </a:p>
          <a:p>
            <a:pPr>
              <a:lnSpc>
                <a:spcPts val="3700"/>
              </a:lnSpc>
            </a:pPr>
            <a:endParaRPr lang="en-US"/>
          </a:p>
        </p:txBody>
      </p:sp>
      <p:sp>
        <p:nvSpPr>
          <p:cNvPr id="8" name="TextBox 7"/>
          <p:cNvSpPr txBox="1"/>
          <p:nvPr/>
        </p:nvSpPr>
        <p:spPr>
          <a:xfrm>
            <a:off x="762003" y="4822248"/>
            <a:ext cx="6968959" cy="1500411"/>
          </a:xfrm>
          <a:prstGeom prst="rect">
            <a:avLst/>
          </a:prstGeom>
          <a:noFill/>
        </p:spPr>
        <p:txBody>
          <a:bodyPr vert="horz" wrap="none" lIns="0" tIns="0" rIns="0" bIns="0" rtlCol="0">
            <a:spAutoFit/>
          </a:bodyPr>
          <a:lstStyle/>
          <a:p>
            <a:pPr>
              <a:lnSpc>
                <a:spcPts val="3900"/>
              </a:lnSpc>
            </a:pPr>
            <a:r>
              <a:rPr lang="en-US" smtClean="0">
                <a:latin typeface="Times New Roman"/>
                <a:cs typeface="Times New Roman"/>
              </a:rPr>
              <a:t>•</a:t>
            </a:r>
            <a:r>
              <a:rPr lang="en-US" sz="3208" smtClean="0">
                <a:solidFill>
                  <a:srgbClr val="000000"/>
                </a:solidFill>
                <a:latin typeface="Times New Roman"/>
                <a:cs typeface="Times New Roman"/>
              </a:rPr>
              <a:t> Test based approach to requirements and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quality assurance </a:t>
            </a:r>
          </a:p>
          <a:p>
            <a:pPr>
              <a:lnSpc>
                <a:spcPts val="3900"/>
              </a:lnSpc>
            </a:pPr>
            <a:endParaRPr lang="en-US" sz="3208">
              <a:solidFill>
                <a:srgbClr val="000000"/>
              </a:solid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81D.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533400" y="495300"/>
            <a:ext cx="6533712"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 Different Levels of testing </a:t>
            </a:r>
          </a:p>
          <a:p>
            <a:pPr>
              <a:lnSpc>
                <a:spcPts val="5000"/>
              </a:lnSpc>
            </a:pPr>
            <a:endParaRPr lang="en-US"/>
          </a:p>
        </p:txBody>
      </p:sp>
      <p:sp>
        <p:nvSpPr>
          <p:cNvPr id="4" name="TextBox 3"/>
          <p:cNvSpPr txBox="1"/>
          <p:nvPr/>
        </p:nvSpPr>
        <p:spPr>
          <a:xfrm>
            <a:off x="533400" y="1625600"/>
            <a:ext cx="3866764" cy="950742"/>
          </a:xfrm>
          <a:prstGeom prst="rect">
            <a:avLst/>
          </a:prstGeom>
          <a:noFill/>
        </p:spPr>
        <p:txBody>
          <a:bodyPr vert="horz" wrap="none" lIns="0" tIns="0" rIns="0" bIns="0" rtlCol="0">
            <a:spAutoFit/>
          </a:bodyPr>
          <a:lstStyle/>
          <a:p>
            <a:pPr>
              <a:lnSpc>
                <a:spcPts val="3700"/>
              </a:lnSpc>
            </a:pPr>
            <a:r>
              <a:rPr lang="en-US" sz="3208" smtClean="0">
                <a:solidFill>
                  <a:srgbClr val="000000"/>
                </a:solidFill>
                <a:latin typeface="Calibri"/>
              </a:rPr>
              <a:t>What is a level of test? </a:t>
            </a:r>
          </a:p>
          <a:p>
            <a:pPr>
              <a:lnSpc>
                <a:spcPts val="3700"/>
              </a:lnSpc>
            </a:pPr>
            <a:endParaRPr lang="en-US"/>
          </a:p>
        </p:txBody>
      </p:sp>
      <p:sp>
        <p:nvSpPr>
          <p:cNvPr id="5" name="TextBox 4"/>
          <p:cNvSpPr txBox="1"/>
          <p:nvPr/>
        </p:nvSpPr>
        <p:spPr>
          <a:xfrm>
            <a:off x="533400" y="2209800"/>
            <a:ext cx="5588389"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Defined by a given </a:t>
            </a:r>
            <a:r>
              <a:rPr lang="en-US" sz="3208" smtClean="0">
                <a:solidFill>
                  <a:srgbClr val="FF0000"/>
                </a:solidFill>
                <a:latin typeface="Calibri"/>
                <a:cs typeface="Arial"/>
              </a:rPr>
              <a:t>environment </a:t>
            </a:r>
          </a:p>
          <a:p>
            <a:pPr>
              <a:lnSpc>
                <a:spcPts val="3700"/>
              </a:lnSpc>
            </a:pPr>
            <a:endParaRPr lang="en-US" sz="3208">
              <a:solidFill>
                <a:srgbClr val="000000"/>
              </a:solidFill>
              <a:latin typeface="Calibri"/>
            </a:endParaRPr>
          </a:p>
        </p:txBody>
      </p:sp>
      <p:sp>
        <p:nvSpPr>
          <p:cNvPr id="6" name="TextBox 5"/>
          <p:cNvSpPr txBox="1"/>
          <p:nvPr/>
        </p:nvSpPr>
        <p:spPr>
          <a:xfrm>
            <a:off x="533400" y="2794001"/>
            <a:ext cx="6551602"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1F5F"/>
                </a:solidFill>
                <a:latin typeface="Calibri"/>
                <a:cs typeface="Arial"/>
              </a:rPr>
              <a:t> environment is a collection of people, </a:t>
            </a:r>
          </a:p>
          <a:p>
            <a:pPr>
              <a:lnSpc>
                <a:spcPts val="3700"/>
              </a:lnSpc>
            </a:pPr>
            <a:endParaRPr lang="en-US"/>
          </a:p>
        </p:txBody>
      </p:sp>
      <p:sp>
        <p:nvSpPr>
          <p:cNvPr id="7" name="TextBox 6"/>
          <p:cNvSpPr txBox="1"/>
          <p:nvPr/>
        </p:nvSpPr>
        <p:spPr>
          <a:xfrm>
            <a:off x="876302" y="3276600"/>
            <a:ext cx="6833217" cy="950742"/>
          </a:xfrm>
          <a:prstGeom prst="rect">
            <a:avLst/>
          </a:prstGeom>
          <a:noFill/>
        </p:spPr>
        <p:txBody>
          <a:bodyPr vert="horz" wrap="none" lIns="0" tIns="0" rIns="0" bIns="0" rtlCol="0">
            <a:spAutoFit/>
          </a:bodyPr>
          <a:lstStyle/>
          <a:p>
            <a:pPr>
              <a:lnSpc>
                <a:spcPts val="3700"/>
              </a:lnSpc>
            </a:pPr>
            <a:r>
              <a:rPr lang="en-US" sz="3208" smtClean="0">
                <a:solidFill>
                  <a:srgbClr val="001F5F"/>
                </a:solidFill>
                <a:latin typeface="Calibri"/>
              </a:rPr>
              <a:t>hardware, software, interfaces, data etc. </a:t>
            </a:r>
          </a:p>
          <a:p>
            <a:pPr>
              <a:lnSpc>
                <a:spcPts val="3700"/>
              </a:lnSpc>
            </a:pPr>
            <a:endParaRPr lang="en-US"/>
          </a:p>
        </p:txBody>
      </p:sp>
      <p:sp>
        <p:nvSpPr>
          <p:cNvPr id="8" name="TextBox 7"/>
          <p:cNvSpPr txBox="1"/>
          <p:nvPr/>
        </p:nvSpPr>
        <p:spPr>
          <a:xfrm>
            <a:off x="711200" y="6032500"/>
            <a:ext cx="3505511" cy="538609"/>
          </a:xfrm>
          <a:prstGeom prst="rect">
            <a:avLst/>
          </a:prstGeom>
          <a:noFill/>
        </p:spPr>
        <p:txBody>
          <a:bodyPr vert="horz" wrap="none" lIns="0" tIns="0" rIns="0" bIns="0" rtlCol="0">
            <a:spAutoFit/>
          </a:bodyPr>
          <a:lstStyle/>
          <a:p>
            <a:pPr>
              <a:lnSpc>
                <a:spcPts val="2100"/>
              </a:lnSpc>
            </a:pPr>
            <a:r>
              <a:rPr lang="fr-FR" sz="1810" smtClean="0">
                <a:solidFill>
                  <a:srgbClr val="000000"/>
                </a:solidFill>
                <a:latin typeface="Calibri"/>
              </a:rPr>
              <a:t>Fig 1 - Sample environment variables </a:t>
            </a:r>
          </a:p>
          <a:p>
            <a:pPr>
              <a:lnSpc>
                <a:spcPts val="2100"/>
              </a:lnSpc>
            </a:pP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F564.tmp"/>
          <p:cNvPicPr>
            <a:picLocks/>
          </p:cNvPicPr>
          <p:nvPr/>
        </p:nvPicPr>
        <p:blipFill>
          <a:blip r:embed="rId2"/>
          <a:stretch>
            <a:fillRect/>
          </a:stretch>
        </p:blipFill>
        <p:spPr>
          <a:xfrm>
            <a:off x="0" y="82550"/>
            <a:ext cx="9118600" cy="6845300"/>
          </a:xfrm>
          <a:prstGeom prst="rect">
            <a:avLst/>
          </a:prstGeom>
        </p:spPr>
      </p:pic>
      <p:sp>
        <p:nvSpPr>
          <p:cNvPr id="3" name="TextBox 2"/>
          <p:cNvSpPr txBox="1"/>
          <p:nvPr/>
        </p:nvSpPr>
        <p:spPr>
          <a:xfrm>
            <a:off x="3162301" y="839758"/>
            <a:ext cx="1679947" cy="1282402"/>
          </a:xfrm>
          <a:prstGeom prst="rect">
            <a:avLst/>
          </a:prstGeom>
          <a:noFill/>
        </p:spPr>
        <p:txBody>
          <a:bodyPr vert="horz" wrap="none" lIns="0" tIns="0" rIns="0" bIns="0" rtlCol="0">
            <a:spAutoFit/>
          </a:bodyPr>
          <a:lstStyle/>
          <a:p>
            <a:pPr>
              <a:lnSpc>
                <a:spcPts val="5000"/>
              </a:lnSpc>
            </a:pPr>
            <a:r>
              <a:rPr lang="en-US" sz="4408" b="1" dirty="0" smtClean="0">
                <a:solidFill>
                  <a:srgbClr val="000000"/>
                </a:solidFill>
                <a:latin typeface="Times New Roman"/>
              </a:rPr>
              <a:t>COTS </a:t>
            </a:r>
          </a:p>
          <a:p>
            <a:pPr>
              <a:lnSpc>
                <a:spcPts val="5000"/>
              </a:lnSpc>
            </a:pPr>
            <a:endParaRPr lang="en-US" dirty="0"/>
          </a:p>
        </p:txBody>
      </p:sp>
      <p:sp>
        <p:nvSpPr>
          <p:cNvPr id="4" name="TextBox 3"/>
          <p:cNvSpPr txBox="1"/>
          <p:nvPr/>
        </p:nvSpPr>
        <p:spPr>
          <a:xfrm>
            <a:off x="762001" y="1972159"/>
            <a:ext cx="1742465"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b="1" smtClean="0">
                <a:solidFill>
                  <a:srgbClr val="000000"/>
                </a:solidFill>
                <a:latin typeface="Times New Roman"/>
                <a:cs typeface="Times New Roman"/>
              </a:rPr>
              <a:t> COTS = </a:t>
            </a:r>
          </a:p>
          <a:p>
            <a:pPr>
              <a:lnSpc>
                <a:spcPts val="3700"/>
              </a:lnSpc>
            </a:pPr>
            <a:endParaRPr lang="en-US"/>
          </a:p>
        </p:txBody>
      </p:sp>
      <p:sp>
        <p:nvSpPr>
          <p:cNvPr id="5" name="TextBox 4"/>
          <p:cNvSpPr txBox="1"/>
          <p:nvPr/>
        </p:nvSpPr>
        <p:spPr>
          <a:xfrm>
            <a:off x="1104900" y="2519274"/>
            <a:ext cx="6409960" cy="948978"/>
          </a:xfrm>
          <a:prstGeom prst="rect">
            <a:avLst/>
          </a:prstGeom>
          <a:noFill/>
        </p:spPr>
        <p:txBody>
          <a:bodyPr vert="horz" wrap="none" lIns="0" tIns="0" rIns="0" bIns="0" rtlCol="0">
            <a:spAutoFit/>
          </a:bodyPr>
          <a:lstStyle/>
          <a:p>
            <a:pPr>
              <a:lnSpc>
                <a:spcPts val="3700"/>
              </a:lnSpc>
            </a:pPr>
            <a:r>
              <a:rPr lang="en-US" sz="3208" b="1" smtClean="0">
                <a:solidFill>
                  <a:srgbClr val="000000"/>
                </a:solidFill>
                <a:latin typeface="Times New Roman"/>
              </a:rPr>
              <a:t>Commercial Off-The-Shelf software </a:t>
            </a:r>
          </a:p>
          <a:p>
            <a:pPr>
              <a:lnSpc>
                <a:spcPts val="3700"/>
              </a:lnSpc>
            </a:pPr>
            <a:endParaRPr lang="en-US"/>
          </a:p>
        </p:txBody>
      </p:sp>
      <p:sp>
        <p:nvSpPr>
          <p:cNvPr id="6" name="TextBox 5"/>
          <p:cNvSpPr txBox="1"/>
          <p:nvPr/>
        </p:nvSpPr>
        <p:spPr>
          <a:xfrm>
            <a:off x="762001" y="3079113"/>
            <a:ext cx="7229543" cy="1747309"/>
          </a:xfrm>
          <a:prstGeom prst="rect">
            <a:avLst/>
          </a:prstGeom>
          <a:noFill/>
        </p:spPr>
        <p:txBody>
          <a:bodyPr vert="horz" wrap="none" lIns="0" tIns="0" rIns="0" bIns="0" rtlCol="0">
            <a:spAutoFit/>
          </a:bodyPr>
          <a:lstStyle/>
          <a:p>
            <a:pPr>
              <a:lnSpc>
                <a:spcPts val="3400"/>
              </a:lnSpc>
            </a:pPr>
            <a:r>
              <a:rPr lang="en-US" smtClean="0">
                <a:latin typeface="Times New Roman"/>
                <a:cs typeface="Times New Roman"/>
              </a:rPr>
              <a:t>•</a:t>
            </a:r>
            <a:r>
              <a:rPr lang="en-US" sz="3208" smtClean="0">
                <a:solidFill>
                  <a:srgbClr val="000000"/>
                </a:solidFill>
                <a:latin typeface="Times New Roman"/>
                <a:cs typeface="Times New Roman"/>
              </a:rPr>
              <a:t> Engineer together a solution from existing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commercial software packages using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minimal software ”</a:t>
            </a:r>
            <a:r>
              <a:rPr lang="en-US" sz="3208" b="1" i="1" smtClean="0">
                <a:solidFill>
                  <a:srgbClr val="000000"/>
                </a:solidFill>
                <a:latin typeface="Times New Roman"/>
                <a:cs typeface="Times New Roman"/>
              </a:rPr>
              <a:t>glue”. </a:t>
            </a:r>
          </a:p>
          <a:p>
            <a:pPr>
              <a:lnSpc>
                <a:spcPts val="3400"/>
              </a:lnSpc>
            </a:pPr>
            <a:endParaRPr lang="en-US" sz="3208" b="1" i="1">
              <a:solidFill>
                <a:srgbClr val="000000"/>
              </a:solidFill>
              <a:latin typeface="Times New Roman"/>
            </a:endParaRPr>
          </a:p>
        </p:txBody>
      </p:sp>
      <p:sp>
        <p:nvSpPr>
          <p:cNvPr id="7" name="TextBox 6"/>
          <p:cNvSpPr txBox="1"/>
          <p:nvPr/>
        </p:nvSpPr>
        <p:spPr>
          <a:xfrm>
            <a:off x="762000" y="4491433"/>
            <a:ext cx="7051610" cy="1747309"/>
          </a:xfrm>
          <a:prstGeom prst="rect">
            <a:avLst/>
          </a:prstGeom>
          <a:noFill/>
        </p:spPr>
        <p:txBody>
          <a:bodyPr vert="horz" wrap="none" lIns="0" tIns="0" rIns="0" bIns="0" rtlCol="0">
            <a:spAutoFit/>
          </a:bodyPr>
          <a:lstStyle/>
          <a:p>
            <a:pPr>
              <a:lnSpc>
                <a:spcPts val="3400"/>
              </a:lnSpc>
            </a:pPr>
            <a:r>
              <a:rPr lang="en-US" smtClean="0">
                <a:latin typeface="Times New Roman"/>
                <a:cs typeface="Times New Roman"/>
              </a:rPr>
              <a:t>•</a:t>
            </a:r>
            <a:r>
              <a:rPr lang="en-US" sz="3208" smtClean="0">
                <a:solidFill>
                  <a:srgbClr val="000000"/>
                </a:solidFill>
                <a:latin typeface="Times New Roman"/>
                <a:cs typeface="Times New Roman"/>
              </a:rPr>
              <a:t> E.g. using databases, spread sheets, word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proccessors, graphics software, web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browsers, etc. </a:t>
            </a:r>
          </a:p>
          <a:p>
            <a:pPr>
              <a:lnSpc>
                <a:spcPts val="3400"/>
              </a:lnSpc>
            </a:pPr>
            <a:endParaRPr lang="en-US" sz="3208">
              <a:solidFill>
                <a:srgbClr val="000000"/>
              </a:solidFill>
              <a:latin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F69D.tmp"/>
          <p:cNvPicPr>
            <a:picLocks/>
          </p:cNvPicPr>
          <p:nvPr/>
        </p:nvPicPr>
        <p:blipFill>
          <a:blip r:embed="rId2"/>
          <a:stretch>
            <a:fillRect/>
          </a:stretch>
        </p:blipFill>
        <p:spPr>
          <a:xfrm>
            <a:off x="0" y="-1"/>
            <a:ext cx="9118600" cy="6845300"/>
          </a:xfrm>
          <a:prstGeom prst="rect">
            <a:avLst/>
          </a:prstGeom>
        </p:spPr>
      </p:pic>
      <p:sp>
        <p:nvSpPr>
          <p:cNvPr id="3" name="TextBox 2"/>
          <p:cNvSpPr txBox="1"/>
          <p:nvPr/>
        </p:nvSpPr>
        <p:spPr>
          <a:xfrm>
            <a:off x="762000" y="521668"/>
            <a:ext cx="2157642" cy="948978"/>
          </a:xfrm>
          <a:prstGeom prst="rect">
            <a:avLst/>
          </a:prstGeom>
          <a:noFill/>
        </p:spPr>
        <p:txBody>
          <a:bodyPr vert="horz" wrap="none" lIns="0" tIns="0" rIns="0" bIns="0" rtlCol="0">
            <a:spAutoFit/>
          </a:bodyPr>
          <a:lstStyle/>
          <a:p>
            <a:pPr>
              <a:lnSpc>
                <a:spcPts val="3700"/>
              </a:lnSpc>
            </a:pPr>
            <a:r>
              <a:rPr lang="en-US" sz="3208" b="1" smtClean="0">
                <a:solidFill>
                  <a:srgbClr val="000000"/>
                </a:solidFill>
                <a:latin typeface="Times New Roman"/>
              </a:rPr>
              <a:t>Advantages </a:t>
            </a:r>
          </a:p>
          <a:p>
            <a:pPr>
              <a:lnSpc>
                <a:spcPts val="3700"/>
              </a:lnSpc>
            </a:pPr>
            <a:endParaRPr lang="en-US"/>
          </a:p>
        </p:txBody>
      </p:sp>
      <p:sp>
        <p:nvSpPr>
          <p:cNvPr id="4" name="TextBox 3"/>
          <p:cNvSpPr txBox="1"/>
          <p:nvPr/>
        </p:nvSpPr>
        <p:spPr>
          <a:xfrm>
            <a:off x="762000" y="1068783"/>
            <a:ext cx="3560270"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Fast, cheap solution </a:t>
            </a:r>
          </a:p>
          <a:p>
            <a:pPr>
              <a:lnSpc>
                <a:spcPts val="3700"/>
              </a:lnSpc>
            </a:pPr>
            <a:endParaRPr lang="en-US"/>
          </a:p>
        </p:txBody>
      </p:sp>
      <p:sp>
        <p:nvSpPr>
          <p:cNvPr id="5" name="TextBox 4"/>
          <p:cNvSpPr txBox="1"/>
          <p:nvPr/>
        </p:nvSpPr>
        <p:spPr>
          <a:xfrm>
            <a:off x="762001" y="1603174"/>
            <a:ext cx="6112251"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May give all the basic functionality </a:t>
            </a:r>
          </a:p>
          <a:p>
            <a:pPr>
              <a:lnSpc>
                <a:spcPts val="3700"/>
              </a:lnSpc>
            </a:pPr>
            <a:endParaRPr lang="en-US"/>
          </a:p>
        </p:txBody>
      </p:sp>
      <p:sp>
        <p:nvSpPr>
          <p:cNvPr id="6" name="TextBox 5"/>
          <p:cNvSpPr txBox="1"/>
          <p:nvPr/>
        </p:nvSpPr>
        <p:spPr>
          <a:xfrm>
            <a:off x="762000" y="2137566"/>
            <a:ext cx="5626220"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Well defined project, easy to run </a:t>
            </a:r>
          </a:p>
          <a:p>
            <a:pPr>
              <a:lnSpc>
                <a:spcPts val="3700"/>
              </a:lnSpc>
            </a:pPr>
            <a:endParaRPr lang="en-US"/>
          </a:p>
        </p:txBody>
      </p:sp>
      <p:sp>
        <p:nvSpPr>
          <p:cNvPr id="7" name="TextBox 6"/>
          <p:cNvSpPr txBox="1"/>
          <p:nvPr/>
        </p:nvSpPr>
        <p:spPr>
          <a:xfrm>
            <a:off x="762000" y="2671957"/>
            <a:ext cx="2636940" cy="948978"/>
          </a:xfrm>
          <a:prstGeom prst="rect">
            <a:avLst/>
          </a:prstGeom>
          <a:noFill/>
        </p:spPr>
        <p:txBody>
          <a:bodyPr vert="horz" wrap="none" lIns="0" tIns="0" rIns="0" bIns="0" rtlCol="0">
            <a:spAutoFit/>
          </a:bodyPr>
          <a:lstStyle/>
          <a:p>
            <a:pPr>
              <a:lnSpc>
                <a:spcPts val="3700"/>
              </a:lnSpc>
            </a:pPr>
            <a:r>
              <a:rPr lang="en-US" sz="3208" b="1" smtClean="0">
                <a:solidFill>
                  <a:srgbClr val="000000"/>
                </a:solidFill>
                <a:latin typeface="Times New Roman"/>
              </a:rPr>
              <a:t>Disadvantages </a:t>
            </a:r>
          </a:p>
          <a:p>
            <a:pPr>
              <a:lnSpc>
                <a:spcPts val="3700"/>
              </a:lnSpc>
            </a:pPr>
            <a:endParaRPr lang="en-US"/>
          </a:p>
        </p:txBody>
      </p:sp>
      <p:sp>
        <p:nvSpPr>
          <p:cNvPr id="8" name="TextBox 7"/>
          <p:cNvSpPr txBox="1"/>
          <p:nvPr/>
        </p:nvSpPr>
        <p:spPr>
          <a:xfrm>
            <a:off x="762001" y="3206349"/>
            <a:ext cx="3786293" cy="948978"/>
          </a:xfrm>
          <a:prstGeom prst="rect">
            <a:avLst/>
          </a:prstGeom>
          <a:noFill/>
        </p:spPr>
        <p:txBody>
          <a:bodyPr vert="horz" wrap="none" lIns="0" tIns="0" rIns="0" bIns="0" rtlCol="0">
            <a:spAutoFit/>
          </a:bodyPr>
          <a:lstStyle/>
          <a:p>
            <a:pPr>
              <a:lnSpc>
                <a:spcPts val="3700"/>
              </a:lnSpc>
            </a:pPr>
            <a:r>
              <a:rPr lang="en-US" smtClean="0">
                <a:latin typeface="Times New Roman"/>
                <a:cs typeface="Times New Roman"/>
              </a:rPr>
              <a:t>•</a:t>
            </a:r>
            <a:r>
              <a:rPr lang="en-US" sz="3208" smtClean="0">
                <a:solidFill>
                  <a:srgbClr val="000000"/>
                </a:solidFill>
                <a:latin typeface="Times New Roman"/>
                <a:cs typeface="Times New Roman"/>
              </a:rPr>
              <a:t> Limited functionality </a:t>
            </a:r>
          </a:p>
          <a:p>
            <a:pPr>
              <a:lnSpc>
                <a:spcPts val="3700"/>
              </a:lnSpc>
            </a:pPr>
            <a:endParaRPr lang="en-US"/>
          </a:p>
        </p:txBody>
      </p:sp>
      <p:sp>
        <p:nvSpPr>
          <p:cNvPr id="9" name="TextBox 8"/>
          <p:cNvSpPr txBox="1"/>
          <p:nvPr/>
        </p:nvSpPr>
        <p:spPr>
          <a:xfrm>
            <a:off x="762001" y="3778911"/>
            <a:ext cx="7152599" cy="1310481"/>
          </a:xfrm>
          <a:prstGeom prst="rect">
            <a:avLst/>
          </a:prstGeom>
          <a:noFill/>
        </p:spPr>
        <p:txBody>
          <a:bodyPr vert="horz" wrap="none" lIns="0" tIns="0" rIns="0" bIns="0" rtlCol="0">
            <a:spAutoFit/>
          </a:bodyPr>
          <a:lstStyle/>
          <a:p>
            <a:pPr>
              <a:lnSpc>
                <a:spcPts val="3400"/>
              </a:lnSpc>
            </a:pPr>
            <a:r>
              <a:rPr lang="en-US" smtClean="0">
                <a:latin typeface="Times New Roman"/>
                <a:cs typeface="Times New Roman"/>
              </a:rPr>
              <a:t>•</a:t>
            </a:r>
            <a:r>
              <a:rPr lang="en-US" sz="3208" smtClean="0">
                <a:solidFill>
                  <a:srgbClr val="000000"/>
                </a:solidFill>
                <a:latin typeface="Times New Roman"/>
                <a:cs typeface="Times New Roman"/>
              </a:rPr>
              <a:t> Licensing problems, freeware, shareware,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etc. </a:t>
            </a:r>
          </a:p>
          <a:p>
            <a:pPr>
              <a:lnSpc>
                <a:spcPts val="3400"/>
              </a:lnSpc>
            </a:pPr>
            <a:endParaRPr lang="en-US" sz="3208">
              <a:solidFill>
                <a:srgbClr val="000000"/>
              </a:solidFill>
              <a:latin typeface="Times New Roman"/>
            </a:endParaRPr>
          </a:p>
        </p:txBody>
      </p:sp>
      <p:sp>
        <p:nvSpPr>
          <p:cNvPr id="10" name="TextBox 9"/>
          <p:cNvSpPr txBox="1"/>
          <p:nvPr/>
        </p:nvSpPr>
        <p:spPr>
          <a:xfrm>
            <a:off x="762001" y="4669564"/>
            <a:ext cx="7017947" cy="1615827"/>
          </a:xfrm>
          <a:prstGeom prst="rect">
            <a:avLst/>
          </a:prstGeom>
          <a:noFill/>
        </p:spPr>
        <p:txBody>
          <a:bodyPr vert="horz" wrap="none" lIns="0" tIns="0" rIns="0" bIns="0" rtlCol="0">
            <a:spAutoFit/>
          </a:bodyPr>
          <a:lstStyle/>
          <a:p>
            <a:pPr>
              <a:lnSpc>
                <a:spcPts val="4200"/>
              </a:lnSpc>
            </a:pPr>
            <a:r>
              <a:rPr lang="en-US" smtClean="0">
                <a:latin typeface="Times New Roman"/>
                <a:cs typeface="Times New Roman"/>
              </a:rPr>
              <a:t>•</a:t>
            </a:r>
            <a:r>
              <a:rPr lang="en-US" sz="3208" smtClean="0">
                <a:solidFill>
                  <a:srgbClr val="000000"/>
                </a:solidFill>
                <a:latin typeface="Times New Roman"/>
                <a:cs typeface="Times New Roman"/>
              </a:rPr>
              <a:t> License fees, maintainance fees, upgrade </a:t>
            </a:r>
            <a:br>
              <a:rPr lang="en-US" sz="3208" smtClean="0">
                <a:solidFill>
                  <a:srgbClr val="000000"/>
                </a:solidFill>
                <a:latin typeface="Times New Roman"/>
                <a:cs typeface="Times New Roman"/>
              </a:rPr>
            </a:br>
            <a:r>
              <a:rPr lang="en-US" sz="3208" smtClean="0">
                <a:solidFill>
                  <a:srgbClr val="000000"/>
                </a:solidFill>
                <a:latin typeface="Times New Roman"/>
                <a:cs typeface="Times New Roman"/>
              </a:rPr>
              <a:t>compatibility problems </a:t>
            </a:r>
          </a:p>
          <a:p>
            <a:pPr>
              <a:lnSpc>
                <a:spcPts val="4200"/>
              </a:lnSpc>
            </a:pPr>
            <a:endParaRPr lang="en-US" sz="3208">
              <a:solidFill>
                <a:srgbClr val="000000"/>
              </a:solidFill>
              <a:latin typeface="Times New Roman"/>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648.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1574801" y="279399"/>
            <a:ext cx="6097247" cy="1182003"/>
          </a:xfrm>
          <a:prstGeom prst="rect">
            <a:avLst/>
          </a:prstGeom>
          <a:noFill/>
        </p:spPr>
        <p:txBody>
          <a:bodyPr vert="horz" wrap="none" lIns="0" tIns="0" rIns="0" bIns="0" rtlCol="0">
            <a:spAutoFit/>
          </a:bodyPr>
          <a:lstStyle/>
          <a:p>
            <a:pPr>
              <a:lnSpc>
                <a:spcPts val="4600"/>
              </a:lnSpc>
            </a:pPr>
            <a:r>
              <a:rPr lang="en-US" sz="4012" smtClean="0">
                <a:solidFill>
                  <a:srgbClr val="000000"/>
                </a:solidFill>
                <a:latin typeface="Calibri"/>
              </a:rPr>
              <a:t>Decomposition tree of SATM </a:t>
            </a:r>
          </a:p>
          <a:p>
            <a:pPr>
              <a:lnSpc>
                <a:spcPts val="4600"/>
              </a:lnSpc>
            </a:pPr>
            <a:endParaRPr lang="en-US"/>
          </a:p>
        </p:txBody>
      </p:sp>
      <p:sp>
        <p:nvSpPr>
          <p:cNvPr id="4" name="TextBox 3"/>
          <p:cNvSpPr txBox="1"/>
          <p:nvPr/>
        </p:nvSpPr>
        <p:spPr>
          <a:xfrm>
            <a:off x="3175002" y="1092200"/>
            <a:ext cx="129753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SATM system </a:t>
            </a:r>
          </a:p>
          <a:p>
            <a:pPr>
              <a:lnSpc>
                <a:spcPts val="2100"/>
              </a:lnSpc>
            </a:pPr>
            <a:endParaRPr lang="en-US"/>
          </a:p>
        </p:txBody>
      </p:sp>
      <p:sp>
        <p:nvSpPr>
          <p:cNvPr id="5" name="TextBox 4"/>
          <p:cNvSpPr txBox="1"/>
          <p:nvPr/>
        </p:nvSpPr>
        <p:spPr>
          <a:xfrm>
            <a:off x="1244600" y="1879600"/>
            <a:ext cx="865814" cy="807913"/>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266700" algn="l"/>
              </a:tabLst>
              <a:defRPr/>
            </a:pPr>
            <a:r>
              <a:rPr lang="en-US" sz="1810" smtClean="0">
                <a:solidFill>
                  <a:srgbClr val="FFFFFF"/>
                </a:solidFill>
                <a:latin typeface="Calibri"/>
              </a:rPr>
              <a:t>Terminal </a:t>
            </a:r>
            <a:br>
              <a:rPr lang="en-US" sz="1810" smtClean="0">
                <a:solidFill>
                  <a:srgbClr val="FFFFFF"/>
                </a:solidFill>
                <a:latin typeface="Calibri"/>
              </a:rPr>
            </a:br>
            <a:r>
              <a:rPr lang="en-US" sz="1810" smtClean="0">
                <a:solidFill>
                  <a:srgbClr val="FFFFFF"/>
                </a:solidFill>
                <a:latin typeface="Calibri"/>
              </a:rPr>
              <a:t>	I/O </a:t>
            </a:r>
          </a:p>
          <a:p>
            <a:pPr marL="0" marR="0" lvl="0" indent="0" defTabSz="914400" eaLnBrk="1" fontAlgn="auto" latinLnBrk="0" hangingPunct="1">
              <a:lnSpc>
                <a:spcPts val="2100"/>
              </a:lnSpc>
              <a:spcBef>
                <a:spcPts val="0"/>
              </a:spcBef>
              <a:spcAft>
                <a:spcPts val="0"/>
              </a:spcAft>
              <a:buClrTx/>
              <a:buSzTx/>
              <a:buNone/>
              <a:tabLst>
                <a:tab pos="266700" algn="l"/>
              </a:tabLst>
              <a:defRPr/>
            </a:pPr>
            <a:endParaRPr lang="en-US" sz="1810">
              <a:solidFill>
                <a:srgbClr val="FFFFFF"/>
              </a:solidFill>
              <a:latin typeface="Calibri"/>
            </a:endParaRPr>
          </a:p>
        </p:txBody>
      </p:sp>
      <p:sp>
        <p:nvSpPr>
          <p:cNvPr id="6" name="TextBox 5"/>
          <p:cNvSpPr txBox="1"/>
          <p:nvPr/>
        </p:nvSpPr>
        <p:spPr>
          <a:xfrm>
            <a:off x="736602" y="3073400"/>
            <a:ext cx="1901931" cy="538609"/>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498600" algn="l"/>
              </a:tabLst>
              <a:defRPr/>
            </a:pPr>
            <a:r>
              <a:rPr lang="en-US" sz="1810" smtClean="0">
                <a:solidFill>
                  <a:srgbClr val="FFFFFF"/>
                </a:solidFill>
                <a:latin typeface="Calibri"/>
              </a:rPr>
              <a:t>Screen 	Key </a:t>
            </a:r>
          </a:p>
          <a:p>
            <a:pPr marL="0" marR="0" lvl="0" indent="0" defTabSz="914400" eaLnBrk="1" fontAlgn="auto" latinLnBrk="0" hangingPunct="1">
              <a:lnSpc>
                <a:spcPts val="2100"/>
              </a:lnSpc>
              <a:spcBef>
                <a:spcPts val="0"/>
              </a:spcBef>
              <a:spcAft>
                <a:spcPts val="0"/>
              </a:spcAft>
              <a:buClrTx/>
              <a:buSzTx/>
              <a:buNone/>
              <a:tabLst>
                <a:tab pos="1498600" algn="l"/>
              </a:tabLst>
              <a:defRPr/>
            </a:pPr>
            <a:endParaRPr lang="en-US" sz="1810">
              <a:solidFill>
                <a:srgbClr val="FFFFFF"/>
              </a:solidFill>
              <a:latin typeface="Calibri"/>
            </a:endParaRPr>
          </a:p>
        </p:txBody>
      </p:sp>
      <p:sp>
        <p:nvSpPr>
          <p:cNvPr id="7" name="TextBox 6"/>
          <p:cNvSpPr txBox="1"/>
          <p:nvPr/>
        </p:nvSpPr>
        <p:spPr>
          <a:xfrm>
            <a:off x="762002" y="3340101"/>
            <a:ext cx="2037417" cy="538609"/>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333500" algn="l"/>
              </a:tabLst>
              <a:defRPr/>
            </a:pPr>
            <a:r>
              <a:rPr lang="en-US" sz="1810" smtClean="0">
                <a:solidFill>
                  <a:srgbClr val="FFFFFF"/>
                </a:solidFill>
                <a:latin typeface="Calibri"/>
              </a:rPr>
              <a:t>Driver 	Sensor </a:t>
            </a:r>
          </a:p>
          <a:p>
            <a:pPr marL="0" marR="0" lvl="0" indent="0" defTabSz="914400" eaLnBrk="1" fontAlgn="auto" latinLnBrk="0" hangingPunct="1">
              <a:lnSpc>
                <a:spcPts val="2100"/>
              </a:lnSpc>
              <a:spcBef>
                <a:spcPts val="0"/>
              </a:spcBef>
              <a:spcAft>
                <a:spcPts val="0"/>
              </a:spcAft>
              <a:buClrTx/>
              <a:buSzTx/>
              <a:buNone/>
              <a:tabLst>
                <a:tab pos="1333500" algn="l"/>
              </a:tabLst>
              <a:defRPr/>
            </a:pPr>
            <a:endParaRPr lang="en-US" sz="1810">
              <a:solidFill>
                <a:srgbClr val="FFFFFF"/>
              </a:solidFill>
              <a:latin typeface="Calibri"/>
            </a:endParaRPr>
          </a:p>
        </p:txBody>
      </p:sp>
      <p:sp>
        <p:nvSpPr>
          <p:cNvPr id="8" name="TextBox 7"/>
          <p:cNvSpPr txBox="1"/>
          <p:nvPr/>
        </p:nvSpPr>
        <p:spPr>
          <a:xfrm>
            <a:off x="1816100" y="5384800"/>
            <a:ext cx="1293880"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Card </a:t>
            </a:r>
          </a:p>
          <a:p>
            <a:pPr>
              <a:lnSpc>
                <a:spcPts val="2100"/>
              </a:lnSpc>
            </a:pPr>
            <a:endParaRPr lang="en-US"/>
          </a:p>
        </p:txBody>
      </p:sp>
      <p:sp>
        <p:nvSpPr>
          <p:cNvPr id="9" name="TextBox 8"/>
          <p:cNvSpPr txBox="1"/>
          <p:nvPr/>
        </p:nvSpPr>
        <p:spPr>
          <a:xfrm>
            <a:off x="4826000" y="1841500"/>
            <a:ext cx="1546001" cy="807913"/>
          </a:xfrm>
          <a:prstGeom prst="rect">
            <a:avLst/>
          </a:prstGeom>
          <a:noFill/>
        </p:spPr>
        <p:txBody>
          <a:bodyPr vert="horz" wrap="none" lIns="0" tIns="0" rIns="0" bIns="0" rtlCol="0">
            <a:spAutoFit/>
          </a:bodyPr>
          <a:lstStyle/>
          <a:p>
            <a:pPr indent="146304">
              <a:lnSpc>
                <a:spcPts val="2100"/>
              </a:lnSpc>
            </a:pPr>
            <a:r>
              <a:rPr lang="en-US" sz="1810" smtClean="0">
                <a:solidFill>
                  <a:srgbClr val="FFFFFF"/>
                </a:solidFill>
                <a:latin typeface="Calibri"/>
              </a:rPr>
              <a:t>Central Bank </a:t>
            </a:r>
            <a:br>
              <a:rPr lang="en-US" sz="1810" smtClean="0">
                <a:solidFill>
                  <a:srgbClr val="FFFFFF"/>
                </a:solidFill>
                <a:latin typeface="Calibri"/>
              </a:rPr>
            </a:br>
            <a:r>
              <a:rPr lang="en-US" sz="1810" smtClean="0">
                <a:solidFill>
                  <a:srgbClr val="FFFFFF"/>
                </a:solidFill>
                <a:latin typeface="Calibri"/>
              </a:rPr>
              <a:t>Communication </a:t>
            </a:r>
          </a:p>
          <a:p>
            <a:pPr indent="146304">
              <a:lnSpc>
                <a:spcPts val="2100"/>
              </a:lnSpc>
            </a:pPr>
            <a:endParaRPr lang="en-US" sz="1810">
              <a:solidFill>
                <a:srgbClr val="FFFFFF"/>
              </a:solidFill>
              <a:latin typeface="Calibri"/>
            </a:endParaRPr>
          </a:p>
        </p:txBody>
      </p:sp>
      <p:sp>
        <p:nvSpPr>
          <p:cNvPr id="10" name="TextBox 9"/>
          <p:cNvSpPr txBox="1"/>
          <p:nvPr/>
        </p:nvSpPr>
        <p:spPr>
          <a:xfrm>
            <a:off x="3517900" y="3771901"/>
            <a:ext cx="846386" cy="807913"/>
          </a:xfrm>
          <a:prstGeom prst="rect">
            <a:avLst/>
          </a:prstGeom>
          <a:noFill/>
        </p:spPr>
        <p:txBody>
          <a:bodyPr vert="horz" wrap="none" lIns="0" tIns="0" rIns="0" bIns="0" rtlCol="0">
            <a:spAutoFit/>
          </a:bodyPr>
          <a:lstStyle/>
          <a:p>
            <a:pPr indent="11430">
              <a:lnSpc>
                <a:spcPts val="2100"/>
              </a:lnSpc>
            </a:pPr>
            <a:r>
              <a:rPr lang="en-US" sz="1810" smtClean="0">
                <a:solidFill>
                  <a:srgbClr val="FFFFFF"/>
                </a:solidFill>
                <a:latin typeface="Calibri"/>
              </a:rPr>
              <a:t>Manage </a:t>
            </a:r>
            <a:br>
              <a:rPr lang="en-US" sz="1810" smtClean="0">
                <a:solidFill>
                  <a:srgbClr val="FFFFFF"/>
                </a:solidFill>
                <a:latin typeface="Calibri"/>
              </a:rPr>
            </a:br>
            <a:r>
              <a:rPr lang="en-US" sz="1810" smtClean="0">
                <a:solidFill>
                  <a:srgbClr val="FFFFFF"/>
                </a:solidFill>
                <a:latin typeface="Calibri"/>
              </a:rPr>
              <a:t>Sessions </a:t>
            </a:r>
          </a:p>
          <a:p>
            <a:pPr indent="11430">
              <a:lnSpc>
                <a:spcPts val="2100"/>
              </a:lnSpc>
            </a:pPr>
            <a:endParaRPr lang="en-US" sz="1810">
              <a:solidFill>
                <a:srgbClr val="FFFFFF"/>
              </a:solidFill>
              <a:latin typeface="Calibri"/>
            </a:endParaRPr>
          </a:p>
        </p:txBody>
      </p:sp>
      <p:sp>
        <p:nvSpPr>
          <p:cNvPr id="11" name="TextBox 10"/>
          <p:cNvSpPr txBox="1"/>
          <p:nvPr/>
        </p:nvSpPr>
        <p:spPr>
          <a:xfrm>
            <a:off x="3873500" y="5308600"/>
            <a:ext cx="4122924" cy="555024"/>
          </a:xfrm>
          <a:prstGeom prst="rect">
            <a:avLst/>
          </a:prstGeom>
          <a:noFill/>
        </p:spPr>
        <p:txBody>
          <a:bodyPr vert="horz" wrap="none" lIns="0" tIns="0" rIns="0" bIns="0" rtlCol="0">
            <a:spAutoFit/>
          </a:bodyPr>
          <a:lstStyle/>
          <a:p>
            <a:pPr marL="0" marR="0" lvl="0" indent="1769364" defTabSz="914400" eaLnBrk="1" fontAlgn="auto" latinLnBrk="0" hangingPunct="1">
              <a:lnSpc>
                <a:spcPts val="1400"/>
              </a:lnSpc>
              <a:spcBef>
                <a:spcPts val="0"/>
              </a:spcBef>
              <a:spcAft>
                <a:spcPts val="0"/>
              </a:spcAft>
              <a:buClrTx/>
              <a:buSzTx/>
              <a:buNone/>
              <a:tabLst>
                <a:tab pos="3530600" algn="l"/>
              </a:tabLst>
              <a:defRPr/>
            </a:pPr>
            <a:r>
              <a:rPr lang="en-US" sz="1810" smtClean="0">
                <a:solidFill>
                  <a:srgbClr val="FFFFFF"/>
                </a:solidFill>
                <a:latin typeface="Calibri"/>
              </a:rPr>
              <a:t>Manage 	Close </a:t>
            </a:r>
            <a:br>
              <a:rPr lang="en-US" sz="1810" smtClean="0">
                <a:solidFill>
                  <a:srgbClr val="FFFFFF"/>
                </a:solidFill>
                <a:latin typeface="Calibri"/>
              </a:rPr>
            </a:br>
            <a:r>
              <a:rPr lang="en-US" sz="1810" smtClean="0">
                <a:solidFill>
                  <a:srgbClr val="FFFFFF"/>
                </a:solidFill>
                <a:latin typeface="Calibri"/>
              </a:rPr>
              <a:t>PIN Entry </a:t>
            </a:r>
          </a:p>
          <a:p>
            <a:pPr marL="0" marR="0" lvl="0" indent="1769364" defTabSz="914400" eaLnBrk="1" fontAlgn="auto" latinLnBrk="0" hangingPunct="1">
              <a:lnSpc>
                <a:spcPts val="1400"/>
              </a:lnSpc>
              <a:spcBef>
                <a:spcPts val="0"/>
              </a:spcBef>
              <a:spcAft>
                <a:spcPts val="0"/>
              </a:spcAft>
              <a:buClrTx/>
              <a:buSzTx/>
              <a:buNone/>
              <a:tabLst>
                <a:tab pos="3530600" algn="l"/>
              </a:tabLst>
              <a:defRPr/>
            </a:pPr>
            <a:endParaRPr lang="en-US" sz="1810">
              <a:solidFill>
                <a:srgbClr val="FFFFFF"/>
              </a:solidFill>
              <a:latin typeface="Calibri"/>
            </a:endParaRPr>
          </a:p>
        </p:txBody>
      </p:sp>
      <p:sp>
        <p:nvSpPr>
          <p:cNvPr id="12" name="TextBox 11"/>
          <p:cNvSpPr txBox="1"/>
          <p:nvPr/>
        </p:nvSpPr>
        <p:spPr>
          <a:xfrm>
            <a:off x="5473700" y="5588001"/>
            <a:ext cx="2614498" cy="359740"/>
          </a:xfrm>
          <a:prstGeom prst="rect">
            <a:avLst/>
          </a:prstGeom>
          <a:noFill/>
        </p:spPr>
        <p:txBody>
          <a:bodyPr vert="horz" wrap="none" lIns="0" tIns="0" rIns="0" bIns="0" rtlCol="0">
            <a:spAutoFit/>
          </a:bodyPr>
          <a:lstStyle/>
          <a:p>
            <a:pPr marL="0" marR="0" lvl="0" indent="0" defTabSz="914400" eaLnBrk="1" fontAlgn="auto" latinLnBrk="0" hangingPunct="1">
              <a:lnSpc>
                <a:spcPts val="1400"/>
              </a:lnSpc>
              <a:spcBef>
                <a:spcPts val="0"/>
              </a:spcBef>
              <a:spcAft>
                <a:spcPts val="0"/>
              </a:spcAft>
              <a:buClrTx/>
              <a:buSzTx/>
              <a:buNone/>
              <a:tabLst>
                <a:tab pos="1841500" algn="l"/>
              </a:tabLst>
              <a:defRPr/>
            </a:pPr>
            <a:r>
              <a:rPr lang="en-US" sz="1810" smtClean="0">
                <a:solidFill>
                  <a:srgbClr val="FFFFFF"/>
                </a:solidFill>
                <a:latin typeface="Calibri"/>
              </a:rPr>
              <a:t>Transaction 	Session </a:t>
            </a:r>
          </a:p>
          <a:p>
            <a:pPr marL="0" marR="0" lvl="0" indent="0" defTabSz="914400" eaLnBrk="1" fontAlgn="auto" latinLnBrk="0" hangingPunct="1">
              <a:lnSpc>
                <a:spcPts val="1400"/>
              </a:lnSpc>
              <a:spcBef>
                <a:spcPts val="0"/>
              </a:spcBef>
              <a:spcAft>
                <a:spcPts val="0"/>
              </a:spcAft>
              <a:buClrTx/>
              <a:buSzTx/>
              <a:buNone/>
              <a:tabLst>
                <a:tab pos="1841500" algn="l"/>
              </a:tabLst>
              <a:defRPr/>
            </a:pPr>
            <a:endParaRPr lang="en-US" sz="1810">
              <a:solidFill>
                <a:srgbClr val="FFFFFF"/>
              </a:solidFill>
              <a:latin typeface="Calibri"/>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420.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533402" y="241300"/>
            <a:ext cx="4920963" cy="1182003"/>
          </a:xfrm>
          <a:prstGeom prst="rect">
            <a:avLst/>
          </a:prstGeom>
          <a:noFill/>
        </p:spPr>
        <p:txBody>
          <a:bodyPr vert="horz" wrap="none" lIns="0" tIns="0" rIns="0" bIns="0" rtlCol="0">
            <a:spAutoFit/>
          </a:bodyPr>
          <a:lstStyle/>
          <a:p>
            <a:pPr>
              <a:lnSpc>
                <a:spcPts val="4600"/>
              </a:lnSpc>
            </a:pPr>
            <a:r>
              <a:rPr lang="en-US" sz="4012" smtClean="0">
                <a:solidFill>
                  <a:srgbClr val="943735"/>
                </a:solidFill>
                <a:latin typeface="Calibri"/>
              </a:rPr>
              <a:t>1.2.1 Stubs and Drivers </a:t>
            </a:r>
          </a:p>
          <a:p>
            <a:pPr>
              <a:lnSpc>
                <a:spcPts val="4600"/>
              </a:lnSpc>
            </a:pPr>
            <a:endParaRPr lang="en-US"/>
          </a:p>
        </p:txBody>
      </p:sp>
      <p:sp>
        <p:nvSpPr>
          <p:cNvPr id="4" name="TextBox 3"/>
          <p:cNvSpPr txBox="1"/>
          <p:nvPr/>
        </p:nvSpPr>
        <p:spPr>
          <a:xfrm>
            <a:off x="3175002" y="1092200"/>
            <a:ext cx="129753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SATM system </a:t>
            </a:r>
          </a:p>
          <a:p>
            <a:pPr>
              <a:lnSpc>
                <a:spcPts val="2100"/>
              </a:lnSpc>
            </a:pPr>
            <a:endParaRPr lang="en-US"/>
          </a:p>
        </p:txBody>
      </p:sp>
      <p:sp>
        <p:nvSpPr>
          <p:cNvPr id="5" name="TextBox 4"/>
          <p:cNvSpPr txBox="1"/>
          <p:nvPr/>
        </p:nvSpPr>
        <p:spPr>
          <a:xfrm>
            <a:off x="1244602" y="1892301"/>
            <a:ext cx="862737"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Terminal </a:t>
            </a:r>
          </a:p>
          <a:p>
            <a:pPr>
              <a:lnSpc>
                <a:spcPts val="2100"/>
              </a:lnSpc>
            </a:pPr>
            <a:endParaRPr lang="en-US"/>
          </a:p>
        </p:txBody>
      </p:sp>
      <p:sp>
        <p:nvSpPr>
          <p:cNvPr id="6" name="TextBox 5"/>
          <p:cNvSpPr txBox="1"/>
          <p:nvPr/>
        </p:nvSpPr>
        <p:spPr>
          <a:xfrm>
            <a:off x="1511302" y="2159001"/>
            <a:ext cx="352661"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I/O </a:t>
            </a:r>
          </a:p>
          <a:p>
            <a:pPr>
              <a:lnSpc>
                <a:spcPts val="2100"/>
              </a:lnSpc>
            </a:pPr>
            <a:endParaRPr lang="en-US"/>
          </a:p>
        </p:txBody>
      </p:sp>
      <p:sp>
        <p:nvSpPr>
          <p:cNvPr id="7" name="TextBox 6"/>
          <p:cNvSpPr txBox="1"/>
          <p:nvPr/>
        </p:nvSpPr>
        <p:spPr>
          <a:xfrm>
            <a:off x="736602" y="3060700"/>
            <a:ext cx="2050241" cy="807913"/>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r>
              <a:rPr lang="en-US" sz="1810" smtClean="0">
                <a:solidFill>
                  <a:srgbClr val="FFFFFF"/>
                </a:solidFill>
                <a:latin typeface="Calibri"/>
              </a:rPr>
              <a:t>Screen 	Key </a:t>
            </a:r>
            <a:br>
              <a:rPr lang="en-US" sz="1810" smtClean="0">
                <a:solidFill>
                  <a:srgbClr val="FFFFFF"/>
                </a:solidFill>
                <a:latin typeface="Calibri"/>
              </a:rPr>
            </a:br>
            <a:r>
              <a:rPr lang="en-US" sz="1810" smtClean="0">
                <a:solidFill>
                  <a:srgbClr val="FFFFFF"/>
                </a:solidFill>
                <a:latin typeface="Calibri"/>
              </a:rPr>
              <a:t>Driver 	Sensor </a:t>
            </a:r>
          </a:p>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endParaRPr lang="en-US" sz="1810">
              <a:solidFill>
                <a:srgbClr val="FFFFFF"/>
              </a:solidFill>
              <a:latin typeface="Calibri"/>
            </a:endParaRPr>
          </a:p>
        </p:txBody>
      </p:sp>
      <p:sp>
        <p:nvSpPr>
          <p:cNvPr id="8" name="TextBox 7"/>
          <p:cNvSpPr txBox="1"/>
          <p:nvPr/>
        </p:nvSpPr>
        <p:spPr>
          <a:xfrm>
            <a:off x="2959100" y="4102101"/>
            <a:ext cx="1293880"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Card </a:t>
            </a:r>
          </a:p>
          <a:p>
            <a:pPr>
              <a:lnSpc>
                <a:spcPts val="2100"/>
              </a:lnSpc>
            </a:pPr>
            <a:endParaRPr lang="en-US"/>
          </a:p>
        </p:txBody>
      </p:sp>
      <p:sp>
        <p:nvSpPr>
          <p:cNvPr id="9" name="TextBox 8"/>
          <p:cNvSpPr txBox="1"/>
          <p:nvPr/>
        </p:nvSpPr>
        <p:spPr>
          <a:xfrm>
            <a:off x="4876800" y="2844801"/>
            <a:ext cx="846386" cy="807913"/>
          </a:xfrm>
          <a:prstGeom prst="rect">
            <a:avLst/>
          </a:prstGeom>
          <a:noFill/>
        </p:spPr>
        <p:txBody>
          <a:bodyPr vert="horz" wrap="none" lIns="0" tIns="0" rIns="0" bIns="0" rtlCol="0">
            <a:spAutoFit/>
          </a:bodyPr>
          <a:lstStyle/>
          <a:p>
            <a:pPr indent="11430">
              <a:lnSpc>
                <a:spcPts val="2100"/>
              </a:lnSpc>
            </a:pPr>
            <a:r>
              <a:rPr lang="en-US" sz="1810" smtClean="0">
                <a:solidFill>
                  <a:srgbClr val="FFFFFF"/>
                </a:solidFill>
                <a:latin typeface="Calibri"/>
              </a:rPr>
              <a:t>Manage </a:t>
            </a:r>
            <a:br>
              <a:rPr lang="en-US" sz="1810" smtClean="0">
                <a:solidFill>
                  <a:srgbClr val="FFFFFF"/>
                </a:solidFill>
                <a:latin typeface="Calibri"/>
              </a:rPr>
            </a:br>
            <a:r>
              <a:rPr lang="en-US" sz="1810" smtClean="0">
                <a:solidFill>
                  <a:srgbClr val="FFFFFF"/>
                </a:solidFill>
                <a:latin typeface="Calibri"/>
              </a:rPr>
              <a:t>Sessions </a:t>
            </a:r>
          </a:p>
          <a:p>
            <a:pPr indent="11430">
              <a:lnSpc>
                <a:spcPts val="2100"/>
              </a:lnSpc>
            </a:pPr>
            <a:endParaRPr lang="en-US" sz="1810">
              <a:solidFill>
                <a:srgbClr val="FFFFFF"/>
              </a:solidFill>
              <a:latin typeface="Calibri"/>
            </a:endParaRPr>
          </a:p>
        </p:txBody>
      </p:sp>
      <p:sp>
        <p:nvSpPr>
          <p:cNvPr id="10" name="TextBox 9"/>
          <p:cNvSpPr txBox="1"/>
          <p:nvPr/>
        </p:nvSpPr>
        <p:spPr>
          <a:xfrm>
            <a:off x="4305302" y="4813300"/>
            <a:ext cx="118641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PIN </a:t>
            </a:r>
          </a:p>
          <a:p>
            <a:pPr>
              <a:lnSpc>
                <a:spcPts val="2100"/>
              </a:lnSpc>
            </a:pPr>
            <a:endParaRPr lang="en-US"/>
          </a:p>
        </p:txBody>
      </p:sp>
      <p:sp>
        <p:nvSpPr>
          <p:cNvPr id="11" name="TextBox 10"/>
          <p:cNvSpPr txBox="1"/>
          <p:nvPr/>
        </p:nvSpPr>
        <p:spPr>
          <a:xfrm>
            <a:off x="4432300" y="5842001"/>
            <a:ext cx="877228"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Get Digit </a:t>
            </a:r>
          </a:p>
          <a:p>
            <a:pPr>
              <a:lnSpc>
                <a:spcPts val="2100"/>
              </a:lnSpc>
            </a:pPr>
            <a:endParaRPr lang="en-US"/>
          </a:p>
        </p:txBody>
      </p:sp>
      <p:sp>
        <p:nvSpPr>
          <p:cNvPr id="12" name="TextBox 11"/>
          <p:cNvSpPr txBox="1"/>
          <p:nvPr/>
        </p:nvSpPr>
        <p:spPr>
          <a:xfrm>
            <a:off x="6477002" y="2197100"/>
            <a:ext cx="1546001" cy="807913"/>
          </a:xfrm>
          <a:prstGeom prst="rect">
            <a:avLst/>
          </a:prstGeom>
          <a:noFill/>
        </p:spPr>
        <p:txBody>
          <a:bodyPr vert="horz" wrap="none" lIns="0" tIns="0" rIns="0" bIns="0" rtlCol="0">
            <a:spAutoFit/>
          </a:bodyPr>
          <a:lstStyle/>
          <a:p>
            <a:pPr indent="146303">
              <a:lnSpc>
                <a:spcPts val="2100"/>
              </a:lnSpc>
            </a:pPr>
            <a:r>
              <a:rPr lang="en-US" sz="1810" smtClean="0">
                <a:solidFill>
                  <a:srgbClr val="FFFFFF"/>
                </a:solidFill>
                <a:latin typeface="Calibri"/>
              </a:rPr>
              <a:t>Central Bank </a:t>
            </a:r>
            <a:br>
              <a:rPr lang="en-US" sz="1810" smtClean="0">
                <a:solidFill>
                  <a:srgbClr val="FFFFFF"/>
                </a:solidFill>
                <a:latin typeface="Calibri"/>
              </a:rPr>
            </a:br>
            <a:r>
              <a:rPr lang="en-US" sz="1810" smtClean="0">
                <a:solidFill>
                  <a:srgbClr val="FFFFFF"/>
                </a:solidFill>
                <a:latin typeface="Calibri"/>
              </a:rPr>
              <a:t>Communication </a:t>
            </a:r>
          </a:p>
          <a:p>
            <a:pPr indent="146303">
              <a:lnSpc>
                <a:spcPts val="2100"/>
              </a:lnSpc>
            </a:pPr>
            <a:endParaRPr lang="en-US" sz="1810">
              <a:solidFill>
                <a:srgbClr val="FFFFFF"/>
              </a:solidFill>
              <a:latin typeface="Calibri"/>
            </a:endParaRPr>
          </a:p>
        </p:txBody>
      </p:sp>
      <p:sp>
        <p:nvSpPr>
          <p:cNvPr id="13" name="TextBox 12"/>
          <p:cNvSpPr txBox="1"/>
          <p:nvPr/>
        </p:nvSpPr>
        <p:spPr>
          <a:xfrm>
            <a:off x="7556502" y="3886200"/>
            <a:ext cx="556243"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Close </a:t>
            </a:r>
          </a:p>
          <a:p>
            <a:pPr>
              <a:lnSpc>
                <a:spcPts val="2100"/>
              </a:lnSpc>
            </a:pPr>
            <a:endParaRPr lang="en-US"/>
          </a:p>
        </p:txBody>
      </p:sp>
      <p:sp>
        <p:nvSpPr>
          <p:cNvPr id="14" name="TextBox 13"/>
          <p:cNvSpPr txBox="1"/>
          <p:nvPr/>
        </p:nvSpPr>
        <p:spPr>
          <a:xfrm>
            <a:off x="5867400" y="4165600"/>
            <a:ext cx="2358018" cy="807913"/>
          </a:xfrm>
          <a:prstGeom prst="rect">
            <a:avLst/>
          </a:prstGeom>
          <a:noFill/>
        </p:spPr>
        <p:txBody>
          <a:bodyPr vert="horz" wrap="none" lIns="0" tIns="0" rIns="0" bIns="0" rtlCol="0">
            <a:spAutoFit/>
          </a:bodyPr>
          <a:lstStyle/>
          <a:p>
            <a:pPr marL="0" marR="0" lvl="0" indent="163906" defTabSz="914400" eaLnBrk="1" fontAlgn="auto" latinLnBrk="0" hangingPunct="1">
              <a:lnSpc>
                <a:spcPts val="2100"/>
              </a:lnSpc>
              <a:spcBef>
                <a:spcPts val="0"/>
              </a:spcBef>
              <a:spcAft>
                <a:spcPts val="0"/>
              </a:spcAft>
              <a:buClrTx/>
              <a:buSzTx/>
              <a:buNone/>
              <a:tabLst>
                <a:tab pos="1587500" algn="l"/>
              </a:tabLst>
              <a:defRPr/>
            </a:pPr>
            <a:r>
              <a:rPr lang="en-US" sz="1810" smtClean="0">
                <a:solidFill>
                  <a:srgbClr val="FFFFFF"/>
                </a:solidFill>
                <a:latin typeface="Calibri"/>
              </a:rPr>
              <a:t>Manage 	Session </a:t>
            </a:r>
            <a:br>
              <a:rPr lang="en-US" sz="1810" smtClean="0">
                <a:solidFill>
                  <a:srgbClr val="FFFFFF"/>
                </a:solidFill>
                <a:latin typeface="Calibri"/>
              </a:rPr>
            </a:br>
            <a:r>
              <a:rPr lang="en-US" sz="1810" smtClean="0">
                <a:solidFill>
                  <a:srgbClr val="FFFFFF"/>
                </a:solidFill>
                <a:latin typeface="Calibri"/>
              </a:rPr>
              <a:t>Transaction </a:t>
            </a:r>
          </a:p>
          <a:p>
            <a:pPr marL="0" marR="0" lvl="0" indent="163906" defTabSz="914400" eaLnBrk="1" fontAlgn="auto" latinLnBrk="0" hangingPunct="1">
              <a:lnSpc>
                <a:spcPts val="2100"/>
              </a:lnSpc>
              <a:spcBef>
                <a:spcPts val="0"/>
              </a:spcBef>
              <a:spcAft>
                <a:spcPts val="0"/>
              </a:spcAft>
              <a:buClrTx/>
              <a:buSzTx/>
              <a:buNone/>
              <a:tabLst>
                <a:tab pos="1587500" algn="l"/>
              </a:tabLst>
              <a:defRPr/>
            </a:pPr>
            <a:endParaRPr lang="en-US" sz="1810">
              <a:solidFill>
                <a:srgbClr val="FFFFFF"/>
              </a:solidFill>
              <a:latin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9BC.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495302" y="317500"/>
            <a:ext cx="7086363" cy="950742"/>
          </a:xfrm>
          <a:prstGeom prst="rect">
            <a:avLst/>
          </a:prstGeom>
          <a:noFill/>
        </p:spPr>
        <p:txBody>
          <a:bodyPr vert="horz" wrap="none" lIns="0" tIns="0" rIns="0" bIns="0" rtlCol="0">
            <a:spAutoFit/>
          </a:bodyPr>
          <a:lstStyle/>
          <a:p>
            <a:pPr>
              <a:lnSpc>
                <a:spcPts val="3700"/>
              </a:lnSpc>
            </a:pPr>
            <a:r>
              <a:rPr lang="en-US" sz="3208" smtClean="0">
                <a:solidFill>
                  <a:srgbClr val="943735"/>
                </a:solidFill>
                <a:latin typeface="Calibri"/>
              </a:rPr>
              <a:t>1.3.2 Example: System/Integration Testing </a:t>
            </a:r>
          </a:p>
          <a:p>
            <a:pPr>
              <a:lnSpc>
                <a:spcPts val="3700"/>
              </a:lnSpc>
            </a:pPr>
            <a:endParaRPr lang="en-US"/>
          </a:p>
        </p:txBody>
      </p:sp>
      <p:sp>
        <p:nvSpPr>
          <p:cNvPr id="4" name="TextBox 3"/>
          <p:cNvSpPr txBox="1"/>
          <p:nvPr/>
        </p:nvSpPr>
        <p:spPr>
          <a:xfrm>
            <a:off x="3175002" y="1092200"/>
            <a:ext cx="129753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SATM system </a:t>
            </a:r>
          </a:p>
          <a:p>
            <a:pPr>
              <a:lnSpc>
                <a:spcPts val="2100"/>
              </a:lnSpc>
            </a:pPr>
            <a:endParaRPr lang="en-US"/>
          </a:p>
        </p:txBody>
      </p:sp>
      <p:sp>
        <p:nvSpPr>
          <p:cNvPr id="5" name="TextBox 4"/>
          <p:cNvSpPr txBox="1"/>
          <p:nvPr/>
        </p:nvSpPr>
        <p:spPr>
          <a:xfrm>
            <a:off x="1244602" y="1892301"/>
            <a:ext cx="862737"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Terminal </a:t>
            </a:r>
          </a:p>
          <a:p>
            <a:pPr>
              <a:lnSpc>
                <a:spcPts val="2100"/>
              </a:lnSpc>
            </a:pPr>
            <a:endParaRPr lang="en-US"/>
          </a:p>
        </p:txBody>
      </p:sp>
      <p:sp>
        <p:nvSpPr>
          <p:cNvPr id="6" name="TextBox 5"/>
          <p:cNvSpPr txBox="1"/>
          <p:nvPr/>
        </p:nvSpPr>
        <p:spPr>
          <a:xfrm>
            <a:off x="1511302" y="2159001"/>
            <a:ext cx="352661"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I/O </a:t>
            </a:r>
          </a:p>
          <a:p>
            <a:pPr>
              <a:lnSpc>
                <a:spcPts val="2100"/>
              </a:lnSpc>
            </a:pPr>
            <a:endParaRPr lang="en-US"/>
          </a:p>
        </p:txBody>
      </p:sp>
      <p:sp>
        <p:nvSpPr>
          <p:cNvPr id="7" name="TextBox 6"/>
          <p:cNvSpPr txBox="1"/>
          <p:nvPr/>
        </p:nvSpPr>
        <p:spPr>
          <a:xfrm>
            <a:off x="736602" y="3060700"/>
            <a:ext cx="2050241" cy="807913"/>
          </a:xfrm>
          <a:prstGeom prst="rect">
            <a:avLst/>
          </a:prstGeom>
          <a:noFill/>
        </p:spPr>
        <p:txBody>
          <a:bodyPr vert="horz" wrap="none" lIns="0" tIns="0" rIns="0" bIns="0" rtlCol="0">
            <a:spAutoFit/>
          </a:bodyPr>
          <a:lstStyle/>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r>
              <a:rPr lang="en-US" sz="1810" smtClean="0">
                <a:solidFill>
                  <a:srgbClr val="FFFFFF"/>
                </a:solidFill>
                <a:latin typeface="Calibri"/>
              </a:rPr>
              <a:t>Screen 	Key </a:t>
            </a:r>
            <a:br>
              <a:rPr lang="en-US" sz="1810" smtClean="0">
                <a:solidFill>
                  <a:srgbClr val="FFFFFF"/>
                </a:solidFill>
                <a:latin typeface="Calibri"/>
              </a:rPr>
            </a:br>
            <a:r>
              <a:rPr lang="en-US" sz="1810" smtClean="0">
                <a:solidFill>
                  <a:srgbClr val="FFFFFF"/>
                </a:solidFill>
                <a:latin typeface="Calibri"/>
              </a:rPr>
              <a:t>Driver 	Sensor </a:t>
            </a:r>
          </a:p>
          <a:p>
            <a:pPr marL="0" marR="0" lvl="0" indent="0" defTabSz="914400" eaLnBrk="1" fontAlgn="auto" latinLnBrk="0" hangingPunct="1">
              <a:lnSpc>
                <a:spcPts val="2100"/>
              </a:lnSpc>
              <a:spcBef>
                <a:spcPts val="0"/>
              </a:spcBef>
              <a:spcAft>
                <a:spcPts val="0"/>
              </a:spcAft>
              <a:buClrTx/>
              <a:buSzTx/>
              <a:buNone/>
              <a:tabLst>
                <a:tab pos="1346200" algn="l"/>
                <a:tab pos="1498600" algn="l"/>
              </a:tabLst>
              <a:defRPr/>
            </a:pPr>
            <a:endParaRPr lang="en-US" sz="1810">
              <a:solidFill>
                <a:srgbClr val="FFFFFF"/>
              </a:solidFill>
              <a:latin typeface="Calibri"/>
            </a:endParaRPr>
          </a:p>
        </p:txBody>
      </p:sp>
      <p:sp>
        <p:nvSpPr>
          <p:cNvPr id="8" name="TextBox 7"/>
          <p:cNvSpPr txBox="1"/>
          <p:nvPr/>
        </p:nvSpPr>
        <p:spPr>
          <a:xfrm>
            <a:off x="2959100" y="4102101"/>
            <a:ext cx="1293880"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Card </a:t>
            </a:r>
          </a:p>
          <a:p>
            <a:pPr>
              <a:lnSpc>
                <a:spcPts val="2100"/>
              </a:lnSpc>
            </a:pPr>
            <a:endParaRPr lang="en-US"/>
          </a:p>
        </p:txBody>
      </p:sp>
      <p:sp>
        <p:nvSpPr>
          <p:cNvPr id="9" name="TextBox 8"/>
          <p:cNvSpPr txBox="1"/>
          <p:nvPr/>
        </p:nvSpPr>
        <p:spPr>
          <a:xfrm>
            <a:off x="4876800" y="2844801"/>
            <a:ext cx="846386" cy="807913"/>
          </a:xfrm>
          <a:prstGeom prst="rect">
            <a:avLst/>
          </a:prstGeom>
          <a:noFill/>
        </p:spPr>
        <p:txBody>
          <a:bodyPr vert="horz" wrap="none" lIns="0" tIns="0" rIns="0" bIns="0" rtlCol="0">
            <a:spAutoFit/>
          </a:bodyPr>
          <a:lstStyle/>
          <a:p>
            <a:pPr indent="11430">
              <a:lnSpc>
                <a:spcPts val="2100"/>
              </a:lnSpc>
            </a:pPr>
            <a:r>
              <a:rPr lang="en-US" sz="1810" smtClean="0">
                <a:solidFill>
                  <a:srgbClr val="FFFFFF"/>
                </a:solidFill>
                <a:latin typeface="Calibri"/>
              </a:rPr>
              <a:t>Manage </a:t>
            </a:r>
            <a:br>
              <a:rPr lang="en-US" sz="1810" smtClean="0">
                <a:solidFill>
                  <a:srgbClr val="FFFFFF"/>
                </a:solidFill>
                <a:latin typeface="Calibri"/>
              </a:rPr>
            </a:br>
            <a:r>
              <a:rPr lang="en-US" sz="1810" smtClean="0">
                <a:solidFill>
                  <a:srgbClr val="FFFFFF"/>
                </a:solidFill>
                <a:latin typeface="Calibri"/>
              </a:rPr>
              <a:t>Sessions </a:t>
            </a:r>
          </a:p>
          <a:p>
            <a:pPr indent="11430">
              <a:lnSpc>
                <a:spcPts val="2100"/>
              </a:lnSpc>
            </a:pPr>
            <a:endParaRPr lang="en-US" sz="1810">
              <a:solidFill>
                <a:srgbClr val="FFFFFF"/>
              </a:solidFill>
              <a:latin typeface="Calibri"/>
            </a:endParaRPr>
          </a:p>
        </p:txBody>
      </p:sp>
      <p:sp>
        <p:nvSpPr>
          <p:cNvPr id="10" name="TextBox 9"/>
          <p:cNvSpPr txBox="1"/>
          <p:nvPr/>
        </p:nvSpPr>
        <p:spPr>
          <a:xfrm>
            <a:off x="4305302" y="4813300"/>
            <a:ext cx="1186415"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Validate PIN </a:t>
            </a:r>
          </a:p>
          <a:p>
            <a:pPr>
              <a:lnSpc>
                <a:spcPts val="2100"/>
              </a:lnSpc>
            </a:pPr>
            <a:endParaRPr lang="en-US"/>
          </a:p>
        </p:txBody>
      </p:sp>
      <p:sp>
        <p:nvSpPr>
          <p:cNvPr id="11" name="TextBox 10"/>
          <p:cNvSpPr txBox="1"/>
          <p:nvPr/>
        </p:nvSpPr>
        <p:spPr>
          <a:xfrm>
            <a:off x="4432300" y="5842001"/>
            <a:ext cx="877228"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Get Digit </a:t>
            </a:r>
          </a:p>
          <a:p>
            <a:pPr>
              <a:lnSpc>
                <a:spcPts val="2100"/>
              </a:lnSpc>
            </a:pPr>
            <a:endParaRPr lang="en-US"/>
          </a:p>
        </p:txBody>
      </p:sp>
      <p:sp>
        <p:nvSpPr>
          <p:cNvPr id="12" name="TextBox 11"/>
          <p:cNvSpPr txBox="1"/>
          <p:nvPr/>
        </p:nvSpPr>
        <p:spPr>
          <a:xfrm>
            <a:off x="6477002" y="2197100"/>
            <a:ext cx="1546001" cy="807913"/>
          </a:xfrm>
          <a:prstGeom prst="rect">
            <a:avLst/>
          </a:prstGeom>
          <a:noFill/>
        </p:spPr>
        <p:txBody>
          <a:bodyPr vert="horz" wrap="none" lIns="0" tIns="0" rIns="0" bIns="0" rtlCol="0">
            <a:spAutoFit/>
          </a:bodyPr>
          <a:lstStyle/>
          <a:p>
            <a:pPr indent="146303">
              <a:lnSpc>
                <a:spcPts val="2100"/>
              </a:lnSpc>
            </a:pPr>
            <a:r>
              <a:rPr lang="en-US" sz="1810" smtClean="0">
                <a:solidFill>
                  <a:srgbClr val="FFFFFF"/>
                </a:solidFill>
                <a:latin typeface="Calibri"/>
              </a:rPr>
              <a:t>Central Bank </a:t>
            </a:r>
            <a:br>
              <a:rPr lang="en-US" sz="1810" smtClean="0">
                <a:solidFill>
                  <a:srgbClr val="FFFFFF"/>
                </a:solidFill>
                <a:latin typeface="Calibri"/>
              </a:rPr>
            </a:br>
            <a:r>
              <a:rPr lang="en-US" sz="1810" smtClean="0">
                <a:solidFill>
                  <a:srgbClr val="FFFFFF"/>
                </a:solidFill>
                <a:latin typeface="Calibri"/>
              </a:rPr>
              <a:t>Communication </a:t>
            </a:r>
          </a:p>
          <a:p>
            <a:pPr indent="146303">
              <a:lnSpc>
                <a:spcPts val="2100"/>
              </a:lnSpc>
            </a:pPr>
            <a:endParaRPr lang="en-US" sz="1810">
              <a:solidFill>
                <a:srgbClr val="FFFFFF"/>
              </a:solidFill>
              <a:latin typeface="Calibri"/>
            </a:endParaRPr>
          </a:p>
        </p:txBody>
      </p:sp>
      <p:sp>
        <p:nvSpPr>
          <p:cNvPr id="13" name="TextBox 12"/>
          <p:cNvSpPr txBox="1"/>
          <p:nvPr/>
        </p:nvSpPr>
        <p:spPr>
          <a:xfrm>
            <a:off x="7556502" y="3886200"/>
            <a:ext cx="556243" cy="538609"/>
          </a:xfrm>
          <a:prstGeom prst="rect">
            <a:avLst/>
          </a:prstGeom>
          <a:noFill/>
        </p:spPr>
        <p:txBody>
          <a:bodyPr vert="horz" wrap="none" lIns="0" tIns="0" rIns="0" bIns="0" rtlCol="0">
            <a:spAutoFit/>
          </a:bodyPr>
          <a:lstStyle/>
          <a:p>
            <a:pPr>
              <a:lnSpc>
                <a:spcPts val="2100"/>
              </a:lnSpc>
            </a:pPr>
            <a:r>
              <a:rPr lang="en-US" sz="1810" smtClean="0">
                <a:solidFill>
                  <a:srgbClr val="FFFFFF"/>
                </a:solidFill>
                <a:latin typeface="Calibri"/>
              </a:rPr>
              <a:t>Close </a:t>
            </a:r>
          </a:p>
          <a:p>
            <a:pPr>
              <a:lnSpc>
                <a:spcPts val="2100"/>
              </a:lnSpc>
            </a:pPr>
            <a:endParaRPr lang="en-US"/>
          </a:p>
        </p:txBody>
      </p:sp>
      <p:sp>
        <p:nvSpPr>
          <p:cNvPr id="14" name="TextBox 13"/>
          <p:cNvSpPr txBox="1"/>
          <p:nvPr/>
        </p:nvSpPr>
        <p:spPr>
          <a:xfrm>
            <a:off x="5867400" y="4165600"/>
            <a:ext cx="2358018" cy="807913"/>
          </a:xfrm>
          <a:prstGeom prst="rect">
            <a:avLst/>
          </a:prstGeom>
          <a:noFill/>
        </p:spPr>
        <p:txBody>
          <a:bodyPr vert="horz" wrap="none" lIns="0" tIns="0" rIns="0" bIns="0" rtlCol="0">
            <a:spAutoFit/>
          </a:bodyPr>
          <a:lstStyle/>
          <a:p>
            <a:pPr marL="0" marR="0" lvl="0" indent="163906" defTabSz="914400" eaLnBrk="1" fontAlgn="auto" latinLnBrk="0" hangingPunct="1">
              <a:lnSpc>
                <a:spcPts val="2100"/>
              </a:lnSpc>
              <a:spcBef>
                <a:spcPts val="0"/>
              </a:spcBef>
              <a:spcAft>
                <a:spcPts val="0"/>
              </a:spcAft>
              <a:buClrTx/>
              <a:buSzTx/>
              <a:buNone/>
              <a:tabLst>
                <a:tab pos="1587500" algn="l"/>
              </a:tabLst>
              <a:defRPr/>
            </a:pPr>
            <a:r>
              <a:rPr lang="en-US" sz="1810" smtClean="0">
                <a:solidFill>
                  <a:srgbClr val="FFFFFF"/>
                </a:solidFill>
                <a:latin typeface="Calibri"/>
              </a:rPr>
              <a:t>Manage 	Session </a:t>
            </a:r>
            <a:br>
              <a:rPr lang="en-US" sz="1810" smtClean="0">
                <a:solidFill>
                  <a:srgbClr val="FFFFFF"/>
                </a:solidFill>
                <a:latin typeface="Calibri"/>
              </a:rPr>
            </a:br>
            <a:r>
              <a:rPr lang="en-US" sz="1810" smtClean="0">
                <a:solidFill>
                  <a:srgbClr val="FFFFFF"/>
                </a:solidFill>
                <a:latin typeface="Calibri"/>
              </a:rPr>
              <a:t>Transaction </a:t>
            </a:r>
          </a:p>
          <a:p>
            <a:pPr marL="0" marR="0" lvl="0" indent="163906" defTabSz="914400" eaLnBrk="1" fontAlgn="auto" latinLnBrk="0" hangingPunct="1">
              <a:lnSpc>
                <a:spcPts val="2100"/>
              </a:lnSpc>
              <a:spcBef>
                <a:spcPts val="0"/>
              </a:spcBef>
              <a:spcAft>
                <a:spcPts val="0"/>
              </a:spcAft>
              <a:buClrTx/>
              <a:buSzTx/>
              <a:buNone/>
              <a:tabLst>
                <a:tab pos="1587500" algn="l"/>
              </a:tabLst>
              <a:defRPr/>
            </a:pPr>
            <a:endParaRPr lang="en-US" sz="1810">
              <a:solidFill>
                <a:srgbClr val="FFFFFF"/>
              </a:solidFill>
              <a:latin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73100" y="755651"/>
            <a:ext cx="7620000" cy="4512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35103" y="374650"/>
            <a:ext cx="6705599" cy="5846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1130300" y="527050"/>
            <a:ext cx="6705600" cy="454207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30300" y="146050"/>
            <a:ext cx="5562600" cy="6530173"/>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6388" y="127426"/>
            <a:ext cx="7377112" cy="664802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495300"/>
            <a:ext cx="4369914"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 Levels of testing </a:t>
            </a:r>
          </a:p>
          <a:p>
            <a:pPr>
              <a:lnSpc>
                <a:spcPts val="5000"/>
              </a:lnSpc>
            </a:pPr>
            <a:endParaRPr lang="en-US"/>
          </a:p>
        </p:txBody>
      </p:sp>
      <p:sp>
        <p:nvSpPr>
          <p:cNvPr id="3" name="TextBox 2"/>
          <p:cNvSpPr txBox="1"/>
          <p:nvPr/>
        </p:nvSpPr>
        <p:spPr>
          <a:xfrm>
            <a:off x="533401" y="1625600"/>
            <a:ext cx="223990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Unit Testing </a:t>
            </a:r>
          </a:p>
          <a:p>
            <a:pPr>
              <a:lnSpc>
                <a:spcPts val="3700"/>
              </a:lnSpc>
            </a:pPr>
            <a:endParaRPr lang="en-US"/>
          </a:p>
        </p:txBody>
      </p:sp>
      <p:sp>
        <p:nvSpPr>
          <p:cNvPr id="4" name="TextBox 3"/>
          <p:cNvSpPr txBox="1"/>
          <p:nvPr/>
        </p:nvSpPr>
        <p:spPr>
          <a:xfrm>
            <a:off x="533402" y="2209800"/>
            <a:ext cx="336867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Integration Testing </a:t>
            </a:r>
          </a:p>
          <a:p>
            <a:pPr>
              <a:lnSpc>
                <a:spcPts val="3700"/>
              </a:lnSpc>
            </a:pPr>
            <a:endParaRPr lang="en-US"/>
          </a:p>
        </p:txBody>
      </p:sp>
      <p:sp>
        <p:nvSpPr>
          <p:cNvPr id="5" name="TextBox 4"/>
          <p:cNvSpPr txBox="1"/>
          <p:nvPr/>
        </p:nvSpPr>
        <p:spPr>
          <a:xfrm>
            <a:off x="533402" y="2794001"/>
            <a:ext cx="2715743"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System Testing </a:t>
            </a:r>
          </a:p>
          <a:p>
            <a:pPr>
              <a:lnSpc>
                <a:spcPts val="3700"/>
              </a:lnSpc>
            </a:pPr>
            <a:endParaRPr lang="en-US"/>
          </a:p>
        </p:txBody>
      </p:sp>
      <p:sp>
        <p:nvSpPr>
          <p:cNvPr id="6" name="TextBox 5"/>
          <p:cNvSpPr txBox="1"/>
          <p:nvPr/>
        </p:nvSpPr>
        <p:spPr>
          <a:xfrm>
            <a:off x="533402" y="3378200"/>
            <a:ext cx="345940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Acceptance Testing </a:t>
            </a:r>
          </a:p>
          <a:p>
            <a:pPr>
              <a:lnSpc>
                <a:spcPts val="3700"/>
              </a:lnSpc>
            </a:pPr>
            <a:endParaRPr lang="en-US"/>
          </a:p>
        </p:txBody>
      </p:sp>
      <p:sp>
        <p:nvSpPr>
          <p:cNvPr id="7" name="TextBox 6"/>
          <p:cNvSpPr txBox="1"/>
          <p:nvPr/>
        </p:nvSpPr>
        <p:spPr>
          <a:xfrm>
            <a:off x="533400" y="3962400"/>
            <a:ext cx="3301288"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Regression testing </a:t>
            </a:r>
          </a:p>
          <a:p>
            <a:pPr>
              <a:lnSpc>
                <a:spcPts val="3700"/>
              </a:lnSpc>
            </a:pP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32844" y="252730"/>
            <a:ext cx="8165056" cy="576072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39212" y="161290"/>
            <a:ext cx="7272888" cy="630936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44573" y="176530"/>
            <a:ext cx="8177129" cy="621792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093660" y="130810"/>
            <a:ext cx="6513640" cy="649224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17500"/>
            <a:ext cx="1993559" cy="925046"/>
          </a:xfrm>
          <a:prstGeom prst="rect">
            <a:avLst/>
          </a:prstGeom>
          <a:noFill/>
        </p:spPr>
        <p:txBody>
          <a:bodyPr vert="horz" wrap="none" lIns="0" tIns="0" rIns="0" bIns="0" rtlCol="0">
            <a:spAutoFit/>
          </a:bodyPr>
          <a:lstStyle/>
          <a:p>
            <a:pPr>
              <a:lnSpc>
                <a:spcPts val="3600"/>
              </a:lnSpc>
            </a:pPr>
            <a:r>
              <a:rPr lang="en-US" sz="4012" smtClean="0">
                <a:solidFill>
                  <a:srgbClr val="943735"/>
                </a:solidFill>
                <a:latin typeface="Calibri"/>
              </a:rPr>
              <a:t>Contents </a:t>
            </a:r>
          </a:p>
          <a:p>
            <a:pPr>
              <a:lnSpc>
                <a:spcPts val="3600"/>
              </a:lnSpc>
            </a:pPr>
            <a:endParaRPr lang="en-US"/>
          </a:p>
        </p:txBody>
      </p:sp>
      <p:sp>
        <p:nvSpPr>
          <p:cNvPr id="3" name="TextBox 2"/>
          <p:cNvSpPr txBox="1"/>
          <p:nvPr/>
        </p:nvSpPr>
        <p:spPr>
          <a:xfrm>
            <a:off x="533402" y="889000"/>
            <a:ext cx="4781565"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1. Different levels of testing. </a:t>
            </a:r>
          </a:p>
          <a:p>
            <a:pPr>
              <a:lnSpc>
                <a:spcPts val="3700"/>
              </a:lnSpc>
            </a:pPr>
            <a:endParaRPr lang="en-US"/>
          </a:p>
        </p:txBody>
      </p:sp>
      <p:sp>
        <p:nvSpPr>
          <p:cNvPr id="4" name="TextBox 3"/>
          <p:cNvSpPr txBox="1"/>
          <p:nvPr/>
        </p:nvSpPr>
        <p:spPr>
          <a:xfrm>
            <a:off x="1333502" y="1447801"/>
            <a:ext cx="1912639" cy="698653"/>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Courier New"/>
              </a:rPr>
              <a:t>o</a:t>
            </a:r>
            <a:r>
              <a:rPr lang="en-US" sz="2410" b="1" smtClean="0">
                <a:solidFill>
                  <a:srgbClr val="000000"/>
                </a:solidFill>
                <a:latin typeface="Calibri"/>
              </a:rPr>
              <a:t>  Unit Testing </a:t>
            </a:r>
          </a:p>
          <a:p>
            <a:pPr>
              <a:lnSpc>
                <a:spcPts val="2700"/>
              </a:lnSpc>
            </a:pPr>
            <a:endParaRPr lang="en-US" sz="2410">
              <a:solidFill>
                <a:srgbClr val="000000"/>
              </a:solidFill>
              <a:latin typeface="Courier New"/>
            </a:endParaRPr>
          </a:p>
        </p:txBody>
      </p:sp>
      <p:sp>
        <p:nvSpPr>
          <p:cNvPr id="5" name="TextBox 4"/>
          <p:cNvSpPr txBox="1"/>
          <p:nvPr/>
        </p:nvSpPr>
        <p:spPr>
          <a:xfrm>
            <a:off x="1333502" y="1803401"/>
            <a:ext cx="2796471" cy="2163797"/>
          </a:xfrm>
          <a:prstGeom prst="rect">
            <a:avLst/>
          </a:prstGeom>
          <a:noFill/>
        </p:spPr>
        <p:txBody>
          <a:bodyPr vert="horz" wrap="none" lIns="0" tIns="0" rIns="0" bIns="0" rtlCol="0">
            <a:spAutoFit/>
          </a:bodyPr>
          <a:lstStyle/>
          <a:p>
            <a:pPr>
              <a:lnSpc>
                <a:spcPts val="3400"/>
              </a:lnSpc>
            </a:pPr>
            <a:r>
              <a:rPr lang="en-US" sz="2410" smtClean="0">
                <a:solidFill>
                  <a:srgbClr val="BFBFBF"/>
                </a:solidFill>
                <a:latin typeface="Courier New"/>
              </a:rPr>
              <a:t>o</a:t>
            </a:r>
            <a:r>
              <a:rPr lang="en-US" sz="2410" smtClean="0">
                <a:solidFill>
                  <a:srgbClr val="BFBFBF"/>
                </a:solidFill>
                <a:latin typeface="Calibri"/>
              </a:rPr>
              <a:t>  Integration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System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Acceptance Testing </a:t>
            </a:r>
            <a:r>
              <a:rPr lang="en-US" sz="2410" smtClean="0">
                <a:solidFill>
                  <a:srgbClr val="BFBFBF"/>
                </a:solidFill>
                <a:latin typeface="Courier New"/>
              </a:rPr>
              <a:t/>
            </a:r>
            <a:br>
              <a:rPr lang="en-US" sz="2410" smtClean="0">
                <a:solidFill>
                  <a:srgbClr val="BFBFBF"/>
                </a:solidFill>
                <a:latin typeface="Courier New"/>
              </a:rPr>
            </a:br>
            <a:r>
              <a:rPr lang="en-US" sz="2410" smtClean="0">
                <a:solidFill>
                  <a:srgbClr val="BFBFBF"/>
                </a:solidFill>
                <a:latin typeface="Courier New"/>
              </a:rPr>
              <a:t>o</a:t>
            </a:r>
            <a:r>
              <a:rPr lang="en-US" sz="2410" smtClean="0">
                <a:solidFill>
                  <a:srgbClr val="BFBFBF"/>
                </a:solidFill>
                <a:latin typeface="Calibri"/>
              </a:rPr>
              <a:t>  Regression Testing </a:t>
            </a:r>
          </a:p>
          <a:p>
            <a:pPr>
              <a:lnSpc>
                <a:spcPts val="3400"/>
              </a:lnSpc>
            </a:pPr>
            <a:endParaRPr lang="en-US" sz="2410">
              <a:solidFill>
                <a:srgbClr val="BFBFBF"/>
              </a:solidFill>
              <a:latin typeface="Courier New"/>
            </a:endParaRPr>
          </a:p>
        </p:txBody>
      </p:sp>
      <p:sp>
        <p:nvSpPr>
          <p:cNvPr id="6" name="TextBox 5"/>
          <p:cNvSpPr txBox="1"/>
          <p:nvPr/>
        </p:nvSpPr>
        <p:spPr>
          <a:xfrm>
            <a:off x="533400" y="3657600"/>
            <a:ext cx="6308074" cy="950742"/>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2. Important factors on testing levels. </a:t>
            </a:r>
          </a:p>
          <a:p>
            <a:pPr>
              <a:lnSpc>
                <a:spcPts val="3700"/>
              </a:lnSpc>
            </a:pPr>
            <a:endParaRPr lang="en-US"/>
          </a:p>
        </p:txBody>
      </p:sp>
      <p:sp>
        <p:nvSpPr>
          <p:cNvPr id="7" name="TextBox 6"/>
          <p:cNvSpPr txBox="1"/>
          <p:nvPr/>
        </p:nvSpPr>
        <p:spPr>
          <a:xfrm>
            <a:off x="1333502" y="4216401"/>
            <a:ext cx="4096827"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Factors influencing test scope </a:t>
            </a:r>
          </a:p>
          <a:p>
            <a:pPr>
              <a:lnSpc>
                <a:spcPts val="2700"/>
              </a:lnSpc>
            </a:pPr>
            <a:endParaRPr lang="en-US" sz="2410">
              <a:solidFill>
                <a:srgbClr val="BFBFBF"/>
              </a:solidFill>
              <a:latin typeface="Courier New"/>
            </a:endParaRPr>
          </a:p>
        </p:txBody>
      </p:sp>
      <p:sp>
        <p:nvSpPr>
          <p:cNvPr id="8" name="TextBox 7"/>
          <p:cNvSpPr txBox="1"/>
          <p:nvPr/>
        </p:nvSpPr>
        <p:spPr>
          <a:xfrm>
            <a:off x="1333500" y="4660901"/>
            <a:ext cx="3907352" cy="698653"/>
          </a:xfrm>
          <a:prstGeom prst="rect">
            <a:avLst/>
          </a:prstGeom>
          <a:noFill/>
        </p:spPr>
        <p:txBody>
          <a:bodyPr vert="horz" wrap="none" lIns="0" tIns="0" rIns="0" bIns="0" rtlCol="0">
            <a:spAutoFit/>
          </a:bodyPr>
          <a:lstStyle/>
          <a:p>
            <a:pPr>
              <a:lnSpc>
                <a:spcPts val="2700"/>
              </a:lnSpc>
            </a:pPr>
            <a:r>
              <a:rPr lang="en-US" sz="2410" smtClean="0">
                <a:solidFill>
                  <a:srgbClr val="BFBFBF"/>
                </a:solidFill>
                <a:latin typeface="Courier New"/>
              </a:rPr>
              <a:t>o</a:t>
            </a:r>
            <a:r>
              <a:rPr lang="en-US" sz="2410" smtClean="0">
                <a:solidFill>
                  <a:srgbClr val="BFBFBF"/>
                </a:solidFill>
                <a:latin typeface="Calibri"/>
              </a:rPr>
              <a:t>  Why test at different levels? </a:t>
            </a:r>
          </a:p>
          <a:p>
            <a:pPr>
              <a:lnSpc>
                <a:spcPts val="2700"/>
              </a:lnSpc>
            </a:pPr>
            <a:endParaRPr lang="en-US" sz="2410">
              <a:solidFill>
                <a:srgbClr val="BFBFBF"/>
              </a:solidFill>
              <a:latin typeface="Courier New"/>
            </a:endParaRPr>
          </a:p>
        </p:txBody>
      </p:sp>
      <p:sp>
        <p:nvSpPr>
          <p:cNvPr id="9" name="TextBox 8"/>
          <p:cNvSpPr txBox="1"/>
          <p:nvPr/>
        </p:nvSpPr>
        <p:spPr>
          <a:xfrm>
            <a:off x="533400" y="5118101"/>
            <a:ext cx="7454990" cy="948978"/>
          </a:xfrm>
          <a:prstGeom prst="rect">
            <a:avLst/>
          </a:prstGeom>
          <a:noFill/>
        </p:spPr>
        <p:txBody>
          <a:bodyPr vert="horz" wrap="none" lIns="0" tIns="0" rIns="0" bIns="0" rtlCol="0">
            <a:spAutoFit/>
          </a:bodyPr>
          <a:lstStyle/>
          <a:p>
            <a:pPr>
              <a:lnSpc>
                <a:spcPts val="3700"/>
              </a:lnSpc>
            </a:pPr>
            <a:r>
              <a:rPr lang="en-US" sz="3208" smtClean="0">
                <a:solidFill>
                  <a:srgbClr val="BFBFBF"/>
                </a:solidFill>
                <a:latin typeface="Calibri"/>
              </a:rPr>
              <a:t>3. Test levels and software life</a:t>
            </a:r>
            <a:r>
              <a:rPr lang="en-US" sz="3208" smtClean="0">
                <a:solidFill>
                  <a:srgbClr val="BFBFBF"/>
                </a:solidFill>
                <a:latin typeface="Calibri"/>
                <a:cs typeface="Calibri"/>
              </a:rPr>
              <a:t>‐cycle models. </a:t>
            </a:r>
          </a:p>
          <a:p>
            <a:pPr>
              <a:lnSpc>
                <a:spcPts val="3700"/>
              </a:lnSpc>
            </a:pPr>
            <a:endParaRPr lang="en-US" sz="3208">
              <a:solidFill>
                <a:srgbClr val="BFBFBF"/>
              </a:solidFill>
              <a:latin typeface="Calibri"/>
            </a:endParaRPr>
          </a:p>
        </p:txBody>
      </p:sp>
      <p:sp>
        <p:nvSpPr>
          <p:cNvPr id="10" name="TextBox 9"/>
          <p:cNvSpPr txBox="1"/>
          <p:nvPr/>
        </p:nvSpPr>
        <p:spPr>
          <a:xfrm>
            <a:off x="1333500" y="5664201"/>
            <a:ext cx="185948" cy="370871"/>
          </a:xfrm>
          <a:prstGeom prst="rect">
            <a:avLst/>
          </a:prstGeom>
          <a:noFill/>
        </p:spPr>
        <p:txBody>
          <a:bodyPr vert="horz" wrap="none" lIns="0" tIns="0" rIns="0" bIns="0" rtlCol="0">
            <a:spAutoFit/>
          </a:bodyPr>
          <a:lstStyle/>
          <a:p>
            <a:r>
              <a:rPr lang="en-US" sz="2410" smtClean="0">
                <a:solidFill>
                  <a:srgbClr val="BFBFBF"/>
                </a:solidFill>
                <a:latin typeface="Courier New"/>
              </a:rPr>
              <a:t>o</a:t>
            </a:r>
            <a:endParaRPr lang="en-US" sz="2410">
              <a:solidFill>
                <a:srgbClr val="BFBFBF"/>
              </a:solidFill>
              <a:latin typeface="Courier New"/>
            </a:endParaRPr>
          </a:p>
        </p:txBody>
      </p:sp>
      <p:sp>
        <p:nvSpPr>
          <p:cNvPr id="11" name="TextBox 10"/>
          <p:cNvSpPr txBox="1"/>
          <p:nvPr/>
        </p:nvSpPr>
        <p:spPr>
          <a:xfrm>
            <a:off x="1841500" y="5664201"/>
            <a:ext cx="1293624" cy="370871"/>
          </a:xfrm>
          <a:prstGeom prst="rect">
            <a:avLst/>
          </a:prstGeom>
          <a:noFill/>
        </p:spPr>
        <p:txBody>
          <a:bodyPr vert="horz" wrap="none" lIns="0" tIns="0" rIns="0" bIns="0" rtlCol="0">
            <a:spAutoFit/>
          </a:bodyPr>
          <a:lstStyle/>
          <a:p>
            <a:r>
              <a:rPr lang="en-US" smtClean="0">
                <a:latin typeface="Calibri"/>
                <a:cs typeface="Calibri"/>
              </a:rPr>
              <a:t>“</a:t>
            </a:r>
            <a:r>
              <a:rPr lang="en-US" sz="2410" smtClean="0">
                <a:solidFill>
                  <a:srgbClr val="BFBFBF"/>
                </a:solidFill>
                <a:latin typeface="Calibri"/>
                <a:cs typeface="Calibri"/>
              </a:rPr>
              <a:t>V” Model</a:t>
            </a:r>
            <a:endParaRPr lang="en-US" sz="2410">
              <a:solidFill>
                <a:srgbClr val="BFBFBF"/>
              </a:solidFill>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495300"/>
            <a:ext cx="3681649"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1.1 Unit Testing </a:t>
            </a:r>
          </a:p>
          <a:p>
            <a:pPr>
              <a:lnSpc>
                <a:spcPts val="5000"/>
              </a:lnSpc>
            </a:pPr>
            <a:endParaRPr lang="en-US"/>
          </a:p>
        </p:txBody>
      </p:sp>
      <p:sp>
        <p:nvSpPr>
          <p:cNvPr id="3" name="TextBox 2"/>
          <p:cNvSpPr txBox="1"/>
          <p:nvPr/>
        </p:nvSpPr>
        <p:spPr>
          <a:xfrm>
            <a:off x="533402" y="1587500"/>
            <a:ext cx="7494167"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A unit is smallest testable piece of software </a:t>
            </a:r>
          </a:p>
          <a:p>
            <a:pPr>
              <a:lnSpc>
                <a:spcPts val="3700"/>
              </a:lnSpc>
            </a:pPr>
            <a:endParaRPr lang="en-US"/>
          </a:p>
        </p:txBody>
      </p:sp>
      <p:sp>
        <p:nvSpPr>
          <p:cNvPr id="4" name="TextBox 3"/>
          <p:cNvSpPr txBox="1"/>
          <p:nvPr/>
        </p:nvSpPr>
        <p:spPr>
          <a:xfrm>
            <a:off x="990602" y="2120900"/>
            <a:ext cx="4905189"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can be compiled, linked, loaded </a:t>
            </a:r>
          </a:p>
          <a:p>
            <a:pPr>
              <a:lnSpc>
                <a:spcPts val="3200"/>
              </a:lnSpc>
            </a:pPr>
            <a:endParaRPr lang="en-US" sz="2812">
              <a:solidFill>
                <a:srgbClr val="000000"/>
              </a:solidFill>
              <a:latin typeface="Arial"/>
            </a:endParaRPr>
          </a:p>
        </p:txBody>
      </p:sp>
      <p:sp>
        <p:nvSpPr>
          <p:cNvPr id="5" name="TextBox 4"/>
          <p:cNvSpPr txBox="1"/>
          <p:nvPr/>
        </p:nvSpPr>
        <p:spPr>
          <a:xfrm>
            <a:off x="990600" y="2590800"/>
            <a:ext cx="6759736"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e.g functions/procedures, classes, interfaces </a:t>
            </a:r>
          </a:p>
          <a:p>
            <a:pPr>
              <a:lnSpc>
                <a:spcPts val="3200"/>
              </a:lnSpc>
            </a:pPr>
            <a:endParaRPr lang="en-US" sz="2812">
              <a:solidFill>
                <a:srgbClr val="000000"/>
              </a:solidFill>
              <a:latin typeface="Arial"/>
            </a:endParaRPr>
          </a:p>
        </p:txBody>
      </p:sp>
      <p:sp>
        <p:nvSpPr>
          <p:cNvPr id="6" name="TextBox 5"/>
          <p:cNvSpPr txBox="1"/>
          <p:nvPr/>
        </p:nvSpPr>
        <p:spPr>
          <a:xfrm>
            <a:off x="990600" y="3060701"/>
            <a:ext cx="4766818"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normally done by programmer </a:t>
            </a:r>
          </a:p>
          <a:p>
            <a:pPr>
              <a:lnSpc>
                <a:spcPts val="3200"/>
              </a:lnSpc>
            </a:pPr>
            <a:endParaRPr lang="en-US" sz="2812">
              <a:solidFill>
                <a:srgbClr val="000000"/>
              </a:solidFill>
              <a:latin typeface="Arial"/>
            </a:endParaRPr>
          </a:p>
        </p:txBody>
      </p:sp>
      <p:sp>
        <p:nvSpPr>
          <p:cNvPr id="7" name="TextBox 6"/>
          <p:cNvSpPr txBox="1"/>
          <p:nvPr/>
        </p:nvSpPr>
        <p:spPr>
          <a:xfrm>
            <a:off x="990600" y="3530601"/>
            <a:ext cx="4716676"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Test cases written after coding </a:t>
            </a:r>
          </a:p>
          <a:p>
            <a:pPr>
              <a:lnSpc>
                <a:spcPts val="3200"/>
              </a:lnSpc>
            </a:pPr>
            <a:endParaRPr lang="en-US" sz="2812">
              <a:solidFill>
                <a:srgbClr val="000000"/>
              </a:solidFill>
              <a:latin typeface="Arial"/>
            </a:endParaRPr>
          </a:p>
        </p:txBody>
      </p:sp>
      <p:sp>
        <p:nvSpPr>
          <p:cNvPr id="8" name="TextBox 7"/>
          <p:cNvSpPr txBox="1"/>
          <p:nvPr/>
        </p:nvSpPr>
        <p:spPr>
          <a:xfrm>
            <a:off x="533402" y="4000500"/>
            <a:ext cx="2503249"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Disadvantage </a:t>
            </a:r>
          </a:p>
          <a:p>
            <a:pPr>
              <a:lnSpc>
                <a:spcPts val="3700"/>
              </a:lnSpc>
            </a:pPr>
            <a:endParaRPr lang="en-US"/>
          </a:p>
        </p:txBody>
      </p:sp>
      <p:sp>
        <p:nvSpPr>
          <p:cNvPr id="9" name="TextBox 8"/>
          <p:cNvSpPr txBox="1"/>
          <p:nvPr/>
        </p:nvSpPr>
        <p:spPr>
          <a:xfrm>
            <a:off x="990602" y="4533900"/>
            <a:ext cx="6142451"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Arial"/>
              </a:rPr>
              <a:t>-</a:t>
            </a:r>
            <a:r>
              <a:rPr lang="en-US" sz="2812" smtClean="0">
                <a:solidFill>
                  <a:srgbClr val="000000"/>
                </a:solidFill>
                <a:latin typeface="Calibri"/>
              </a:rPr>
              <a:t> Test cases </a:t>
            </a:r>
            <a:r>
              <a:rPr lang="en-US" sz="2812" smtClean="0">
                <a:solidFill>
                  <a:srgbClr val="000000"/>
                </a:solidFill>
                <a:latin typeface="Calibri"/>
                <a:cs typeface="Calibri"/>
              </a:rPr>
              <a:t>‐written to suit programmer’s </a:t>
            </a:r>
          </a:p>
          <a:p>
            <a:pPr>
              <a:lnSpc>
                <a:spcPts val="3200"/>
              </a:lnSpc>
            </a:pPr>
            <a:endParaRPr lang="en-US" sz="2812">
              <a:solidFill>
                <a:srgbClr val="000000"/>
              </a:solidFill>
              <a:latin typeface="Calibri"/>
            </a:endParaRPr>
          </a:p>
        </p:txBody>
      </p:sp>
      <p:sp>
        <p:nvSpPr>
          <p:cNvPr id="10" name="TextBox 9"/>
          <p:cNvSpPr txBox="1"/>
          <p:nvPr/>
        </p:nvSpPr>
        <p:spPr>
          <a:xfrm>
            <a:off x="1270002" y="4953000"/>
            <a:ext cx="6845015" cy="745176"/>
          </a:xfrm>
          <a:prstGeom prst="rect">
            <a:avLst/>
          </a:prstGeom>
          <a:noFill/>
        </p:spPr>
        <p:txBody>
          <a:bodyPr vert="horz" wrap="none" lIns="0" tIns="0" rIns="0" bIns="0" rtlCol="0">
            <a:spAutoFit/>
          </a:bodyPr>
          <a:lstStyle/>
          <a:p>
            <a:pPr>
              <a:lnSpc>
                <a:spcPts val="2900"/>
              </a:lnSpc>
            </a:pPr>
            <a:r>
              <a:rPr lang="en-US" sz="2812" smtClean="0">
                <a:solidFill>
                  <a:srgbClr val="000000"/>
                </a:solidFill>
                <a:latin typeface="Calibri"/>
              </a:rPr>
              <a:t>implementation (not necessarily specification) </a:t>
            </a:r>
          </a:p>
          <a:p>
            <a:pPr>
              <a:lnSpc>
                <a:spcPts val="2900"/>
              </a:lnSpc>
            </a:pPr>
            <a:endParaRPr lang="en-US"/>
          </a:p>
        </p:txBody>
      </p:sp>
      <p:sp>
        <p:nvSpPr>
          <p:cNvPr id="11" name="TextBox 10"/>
          <p:cNvSpPr txBox="1"/>
          <p:nvPr/>
        </p:nvSpPr>
        <p:spPr>
          <a:xfrm>
            <a:off x="533402" y="5397500"/>
            <a:ext cx="5197641" cy="948978"/>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Better to use </a:t>
            </a:r>
            <a:r>
              <a:rPr lang="en-US" sz="3208" smtClean="0">
                <a:solidFill>
                  <a:srgbClr val="000000"/>
                </a:solidFill>
                <a:latin typeface="Calibri"/>
                <a:cs typeface="Calibri"/>
              </a:rPr>
              <a:t>“</a:t>
            </a:r>
            <a:r>
              <a:rPr lang="en-US" sz="3208" smtClean="0">
                <a:solidFill>
                  <a:srgbClr val="FF0000"/>
                </a:solidFill>
                <a:latin typeface="Calibri"/>
                <a:cs typeface="Calibri"/>
              </a:rPr>
              <a:t>Buddy Testing” </a:t>
            </a:r>
          </a:p>
          <a:p>
            <a:pPr>
              <a:lnSpc>
                <a:spcPts val="3700"/>
              </a:lnSpc>
            </a:pPr>
            <a:endParaRPr lang="en-US" sz="3208">
              <a:solidFill>
                <a:srgbClr val="FF0000"/>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2" y="355600"/>
            <a:ext cx="3681649" cy="1284786"/>
          </a:xfrm>
          <a:prstGeom prst="rect">
            <a:avLst/>
          </a:prstGeom>
          <a:noFill/>
        </p:spPr>
        <p:txBody>
          <a:bodyPr vert="horz" wrap="none" lIns="0" tIns="0" rIns="0" bIns="0" rtlCol="0">
            <a:spAutoFit/>
          </a:bodyPr>
          <a:lstStyle/>
          <a:p>
            <a:pPr>
              <a:lnSpc>
                <a:spcPts val="5000"/>
              </a:lnSpc>
            </a:pPr>
            <a:r>
              <a:rPr lang="en-US" sz="4408" smtClean="0">
                <a:solidFill>
                  <a:srgbClr val="943735"/>
                </a:solidFill>
                <a:latin typeface="Calibri"/>
              </a:rPr>
              <a:t>1.1 Unit Testing </a:t>
            </a:r>
          </a:p>
          <a:p>
            <a:pPr>
              <a:lnSpc>
                <a:spcPts val="5000"/>
              </a:lnSpc>
            </a:pPr>
            <a:endParaRPr lang="en-US"/>
          </a:p>
        </p:txBody>
      </p:sp>
      <p:sp>
        <p:nvSpPr>
          <p:cNvPr id="3" name="TextBox 2"/>
          <p:cNvSpPr txBox="1"/>
          <p:nvPr/>
        </p:nvSpPr>
        <p:spPr>
          <a:xfrm>
            <a:off x="876300" y="1168400"/>
            <a:ext cx="3021468" cy="1182003"/>
          </a:xfrm>
          <a:prstGeom prst="rect">
            <a:avLst/>
          </a:prstGeom>
          <a:noFill/>
        </p:spPr>
        <p:txBody>
          <a:bodyPr vert="horz" wrap="none" lIns="0" tIns="0" rIns="0" bIns="0" rtlCol="0">
            <a:spAutoFit/>
          </a:bodyPr>
          <a:lstStyle/>
          <a:p>
            <a:pPr>
              <a:lnSpc>
                <a:spcPts val="4600"/>
              </a:lnSpc>
            </a:pPr>
            <a:r>
              <a:rPr lang="en-US" sz="4012" smtClean="0">
                <a:solidFill>
                  <a:srgbClr val="943735"/>
                </a:solidFill>
                <a:latin typeface="Calibri"/>
              </a:rPr>
              <a:t>Buddy Testing </a:t>
            </a:r>
          </a:p>
          <a:p>
            <a:pPr>
              <a:lnSpc>
                <a:spcPts val="4600"/>
              </a:lnSpc>
            </a:pPr>
            <a:endParaRPr lang="en-US"/>
          </a:p>
        </p:txBody>
      </p:sp>
      <p:sp>
        <p:nvSpPr>
          <p:cNvPr id="4" name="TextBox 3"/>
          <p:cNvSpPr txBox="1"/>
          <p:nvPr/>
        </p:nvSpPr>
        <p:spPr>
          <a:xfrm>
            <a:off x="533400" y="1879600"/>
            <a:ext cx="6422912" cy="950742"/>
          </a:xfrm>
          <a:prstGeom prst="rect">
            <a:avLst/>
          </a:prstGeom>
          <a:noFill/>
        </p:spPr>
        <p:txBody>
          <a:bodyPr vert="horz" wrap="none" lIns="0" tIns="0" rIns="0" bIns="0" rtlCol="0">
            <a:spAutoFit/>
          </a:bodyPr>
          <a:lstStyle/>
          <a:p>
            <a:pPr>
              <a:lnSpc>
                <a:spcPts val="3700"/>
              </a:lnSpc>
            </a:pPr>
            <a:r>
              <a:rPr lang="en-US" smtClean="0">
                <a:latin typeface="Arial"/>
                <a:cs typeface="Arial"/>
              </a:rPr>
              <a:t>•</a:t>
            </a:r>
            <a:r>
              <a:rPr lang="en-US" sz="3208" smtClean="0">
                <a:solidFill>
                  <a:srgbClr val="000000"/>
                </a:solidFill>
                <a:latin typeface="Calibri"/>
                <a:cs typeface="Arial"/>
              </a:rPr>
              <a:t> Team approach to coding and testing </a:t>
            </a:r>
          </a:p>
          <a:p>
            <a:pPr>
              <a:lnSpc>
                <a:spcPts val="3700"/>
              </a:lnSpc>
            </a:pPr>
            <a:endParaRPr lang="en-US"/>
          </a:p>
        </p:txBody>
      </p:sp>
      <p:sp>
        <p:nvSpPr>
          <p:cNvPr id="5" name="TextBox 4"/>
          <p:cNvSpPr txBox="1"/>
          <p:nvPr/>
        </p:nvSpPr>
        <p:spPr>
          <a:xfrm>
            <a:off x="533402" y="2451101"/>
            <a:ext cx="7487371" cy="1461939"/>
          </a:xfrm>
          <a:prstGeom prst="rect">
            <a:avLst/>
          </a:prstGeom>
          <a:noFill/>
        </p:spPr>
        <p:txBody>
          <a:bodyPr vert="horz" wrap="none" lIns="0" tIns="0" rIns="0" bIns="0" rtlCol="0">
            <a:spAutoFit/>
          </a:bodyPr>
          <a:lstStyle/>
          <a:p>
            <a:pPr>
              <a:lnSpc>
                <a:spcPts val="3800"/>
              </a:lnSpc>
            </a:pPr>
            <a:r>
              <a:rPr lang="en-US" smtClean="0">
                <a:latin typeface="Arial"/>
                <a:cs typeface="Arial"/>
              </a:rPr>
              <a:t>•</a:t>
            </a:r>
            <a:r>
              <a:rPr lang="en-US" sz="3208" smtClean="0">
                <a:solidFill>
                  <a:srgbClr val="000000"/>
                </a:solidFill>
                <a:latin typeface="Calibri"/>
                <a:cs typeface="Arial"/>
              </a:rPr>
              <a:t> One programmer codes the other tests and </a:t>
            </a:r>
            <a:br>
              <a:rPr lang="en-US" sz="3208" smtClean="0">
                <a:solidFill>
                  <a:srgbClr val="000000"/>
                </a:solidFill>
                <a:latin typeface="Calibri"/>
                <a:cs typeface="Arial"/>
              </a:rPr>
            </a:br>
            <a:r>
              <a:rPr lang="en-US" sz="3208" smtClean="0">
                <a:solidFill>
                  <a:srgbClr val="000000"/>
                </a:solidFill>
                <a:latin typeface="Calibri"/>
                <a:cs typeface="Arial"/>
              </a:rPr>
              <a:t>vice versa </a:t>
            </a:r>
          </a:p>
          <a:p>
            <a:pPr>
              <a:lnSpc>
                <a:spcPts val="3800"/>
              </a:lnSpc>
            </a:pPr>
            <a:endParaRPr lang="en-US" sz="3208">
              <a:solidFill>
                <a:srgbClr val="000000"/>
              </a:solidFill>
              <a:latin typeface="Calibri"/>
            </a:endParaRPr>
          </a:p>
        </p:txBody>
      </p:sp>
      <p:sp>
        <p:nvSpPr>
          <p:cNvPr id="6" name="TextBox 5"/>
          <p:cNvSpPr txBox="1"/>
          <p:nvPr/>
        </p:nvSpPr>
        <p:spPr>
          <a:xfrm>
            <a:off x="990600" y="3505200"/>
            <a:ext cx="6561220" cy="1310481"/>
          </a:xfrm>
          <a:prstGeom prst="rect">
            <a:avLst/>
          </a:prstGeom>
          <a:noFill/>
        </p:spPr>
        <p:txBody>
          <a:bodyPr vert="horz" wrap="none" lIns="0" tIns="0" rIns="0" bIns="0" rtlCol="0">
            <a:spAutoFit/>
          </a:bodyPr>
          <a:lstStyle/>
          <a:p>
            <a:pPr>
              <a:lnSpc>
                <a:spcPts val="3400"/>
              </a:lnSpc>
            </a:pPr>
            <a:r>
              <a:rPr lang="en-US" sz="2812" smtClean="0">
                <a:solidFill>
                  <a:srgbClr val="000000"/>
                </a:solidFill>
                <a:latin typeface="Arial"/>
              </a:rPr>
              <a:t>-</a:t>
            </a:r>
            <a:r>
              <a:rPr lang="en-US" sz="2812" smtClean="0">
                <a:solidFill>
                  <a:srgbClr val="000000"/>
                </a:solidFill>
                <a:latin typeface="Calibri"/>
              </a:rPr>
              <a:t> Test cases </a:t>
            </a:r>
            <a:r>
              <a:rPr lang="en-US" sz="2812" smtClean="0">
                <a:solidFill>
                  <a:srgbClr val="000000"/>
                </a:solidFill>
                <a:latin typeface="Calibri"/>
                <a:cs typeface="Calibri"/>
              </a:rPr>
              <a:t>‐ written by tester(before coding </a:t>
            </a:r>
            <a:br>
              <a:rPr lang="en-US" sz="2812" smtClean="0">
                <a:solidFill>
                  <a:srgbClr val="000000"/>
                </a:solidFill>
                <a:latin typeface="Calibri"/>
                <a:cs typeface="Calibri"/>
              </a:rPr>
            </a:br>
            <a:r>
              <a:rPr lang="en-US" sz="2812" smtClean="0">
                <a:solidFill>
                  <a:srgbClr val="000000"/>
                </a:solidFill>
                <a:latin typeface="Calibri"/>
                <a:cs typeface="Calibri"/>
              </a:rPr>
              <a:t>starts). Better than single worker approach </a:t>
            </a:r>
          </a:p>
          <a:p>
            <a:pPr>
              <a:lnSpc>
                <a:spcPts val="3400"/>
              </a:lnSpc>
            </a:pPr>
            <a:endParaRPr lang="en-US" sz="2812">
              <a:solidFill>
                <a:srgbClr val="000000"/>
              </a:solidFill>
              <a:latin typeface="Calibri"/>
            </a:endParaRPr>
          </a:p>
        </p:txBody>
      </p:sp>
      <p:sp>
        <p:nvSpPr>
          <p:cNvPr id="7" name="TextBox 6"/>
          <p:cNvSpPr txBox="1"/>
          <p:nvPr/>
        </p:nvSpPr>
        <p:spPr>
          <a:xfrm>
            <a:off x="1447800" y="4445001"/>
            <a:ext cx="1575752"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Objectivity </a:t>
            </a:r>
          </a:p>
          <a:p>
            <a:pPr>
              <a:lnSpc>
                <a:spcPts val="2700"/>
              </a:lnSpc>
            </a:pPr>
            <a:endParaRPr lang="en-US"/>
          </a:p>
        </p:txBody>
      </p:sp>
      <p:sp>
        <p:nvSpPr>
          <p:cNvPr id="8" name="TextBox 7"/>
          <p:cNvSpPr txBox="1"/>
          <p:nvPr/>
        </p:nvSpPr>
        <p:spPr>
          <a:xfrm>
            <a:off x="1447802" y="4889500"/>
            <a:ext cx="1917063" cy="692497"/>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cross</a:t>
            </a:r>
            <a:r>
              <a:rPr lang="en-US" sz="2410" smtClean="0">
                <a:solidFill>
                  <a:srgbClr val="000000"/>
                </a:solidFill>
                <a:latin typeface="Calibri"/>
                <a:cs typeface="Calibri"/>
              </a:rPr>
              <a:t>‐training </a:t>
            </a:r>
          </a:p>
          <a:p>
            <a:pPr>
              <a:lnSpc>
                <a:spcPts val="2700"/>
              </a:lnSpc>
            </a:pPr>
            <a:endParaRPr lang="en-US" sz="2410">
              <a:solidFill>
                <a:srgbClr val="000000"/>
              </a:solidFill>
              <a:latin typeface="Calibri"/>
            </a:endParaRPr>
          </a:p>
        </p:txBody>
      </p:sp>
      <p:sp>
        <p:nvSpPr>
          <p:cNvPr id="9" name="TextBox 8"/>
          <p:cNvSpPr txBox="1"/>
          <p:nvPr/>
        </p:nvSpPr>
        <p:spPr>
          <a:xfrm>
            <a:off x="1447802" y="5321301"/>
            <a:ext cx="5585825" cy="693784"/>
          </a:xfrm>
          <a:prstGeom prst="rect">
            <a:avLst/>
          </a:prstGeom>
          <a:noFill/>
        </p:spPr>
        <p:txBody>
          <a:bodyPr vert="horz" wrap="none" lIns="0" tIns="0" rIns="0" bIns="0" rtlCol="0">
            <a:spAutoFit/>
          </a:bodyPr>
          <a:lstStyle/>
          <a:p>
            <a:pPr>
              <a:lnSpc>
                <a:spcPts val="2700"/>
              </a:lnSpc>
            </a:pPr>
            <a:r>
              <a:rPr lang="en-US" smtClean="0">
                <a:latin typeface="Arial"/>
                <a:cs typeface="Arial"/>
              </a:rPr>
              <a:t>•</a:t>
            </a:r>
            <a:r>
              <a:rPr lang="en-US" sz="2410" smtClean="0">
                <a:solidFill>
                  <a:srgbClr val="000000"/>
                </a:solidFill>
                <a:latin typeface="Calibri"/>
                <a:cs typeface="Arial"/>
              </a:rPr>
              <a:t> Models program specification requirement </a:t>
            </a:r>
          </a:p>
          <a:p>
            <a:pPr>
              <a:lnSpc>
                <a:spcPts val="2700"/>
              </a:lnSpc>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1583</Words>
  <Application>Microsoft Office PowerPoint</Application>
  <PresentationFormat>Custom</PresentationFormat>
  <Paragraphs>388</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BANNIGIDAD</dc:creator>
  <cp:lastModifiedBy>BANNIGIDAD</cp:lastModifiedBy>
  <cp:revision>47</cp:revision>
  <dcterms:created xsi:type="dcterms:W3CDTF">2018-09-07T05:45:14Z</dcterms:created>
  <dcterms:modified xsi:type="dcterms:W3CDTF">2019-03-09T10:08:04Z</dcterms:modified>
</cp:coreProperties>
</file>