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7" r:id="rId2"/>
    <p:sldId id="274" r:id="rId3"/>
    <p:sldId id="259" r:id="rId4"/>
    <p:sldId id="260" r:id="rId5"/>
    <p:sldId id="261" r:id="rId6"/>
    <p:sldId id="262" r:id="rId7"/>
    <p:sldId id="263" r:id="rId8"/>
    <p:sldId id="264" r:id="rId9"/>
    <p:sldId id="265" r:id="rId10"/>
    <p:sldId id="266" r:id="rId11"/>
    <p:sldId id="267" r:id="rId12"/>
    <p:sldId id="268" r:id="rId13"/>
    <p:sldId id="270" r:id="rId14"/>
    <p:sldId id="271" r:id="rId15"/>
    <p:sldId id="272"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9BA8B7"/>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219456" y="146304"/>
            <a:ext cx="11753088"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618979" y="381001"/>
            <a:ext cx="109728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844800" y="2819400"/>
            <a:ext cx="8746979"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7416800" y="6509004"/>
            <a:ext cx="4003040" cy="274320"/>
          </a:xfrm>
        </p:spPr>
        <p:txBody>
          <a:bodyPr vert="horz" rtlCol="0"/>
          <a:lstStyle>
            <a:extLst/>
          </a:lstStyle>
          <a:p>
            <a:fld id="{9184DA70-C731-4C70-880D-CCD4705E623C}" type="datetime1">
              <a:rPr lang="en-US" smtClean="0"/>
              <a:pPr/>
              <a:t>5/12/2021</a:t>
            </a:fld>
            <a:endParaRPr lang="en-US" dirty="0"/>
          </a:p>
        </p:txBody>
      </p:sp>
      <p:sp>
        <p:nvSpPr>
          <p:cNvPr id="11" name="Slide Number Placeholder 10"/>
          <p:cNvSpPr>
            <a:spLocks noGrp="1"/>
          </p:cNvSpPr>
          <p:nvPr>
            <p:ph type="sldNum" sz="quarter" idx="11"/>
          </p:nvPr>
        </p:nvSpPr>
        <p:spPr>
          <a:xfrm>
            <a:off x="11518603" y="6509004"/>
            <a:ext cx="619051" cy="274320"/>
          </a:xfrm>
        </p:spPr>
        <p:txBody>
          <a:bodyPr vert="horz" rtlCol="0"/>
          <a:lstStyle>
            <a:lvl1pPr>
              <a:defRPr>
                <a:solidFill>
                  <a:schemeClr val="tx2">
                    <a:shade val="90000"/>
                  </a:schemeClr>
                </a:solidFill>
              </a:defRPr>
            </a:lvl1pPr>
            <a:extLst/>
          </a:lstStyle>
          <a:p>
            <a:fld id="{3A98EE3D-8CD1-4C3F-BD1C-C98C9596463C}" type="slidenum">
              <a:rPr lang="en-US" smtClean="0"/>
              <a:pPr/>
              <a:t>‹#›</a:t>
            </a:fld>
            <a:endParaRPr lang="en-US" dirty="0"/>
          </a:p>
        </p:txBody>
      </p:sp>
      <p:sp>
        <p:nvSpPr>
          <p:cNvPr id="12" name="Footer Placeholder 11"/>
          <p:cNvSpPr>
            <a:spLocks noGrp="1"/>
          </p:cNvSpPr>
          <p:nvPr>
            <p:ph type="ftr" sz="quarter" idx="12"/>
          </p:nvPr>
        </p:nvSpPr>
        <p:spPr>
          <a:xfrm>
            <a:off x="2133600" y="6509004"/>
            <a:ext cx="5209952" cy="274320"/>
          </a:xfrm>
        </p:spPr>
        <p:txBody>
          <a:bodyPr vert="horz" rtlCol="0"/>
          <a:lstStyle>
            <a:extLst/>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612A279-0833-481D-8C56-F67FD0AC6C50}" type="datetime1">
              <a:rPr lang="en-US" smtClean="0"/>
              <a:pPr/>
              <a:t>5/12/2021</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3A98EE3D-8CD1-4C3F-BD1C-C98C9596463C}"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587DA83-5663-4C9C-B9AA-0B40A3DAFF81}" type="datetime1">
              <a:rPr lang="en-US" smtClean="0"/>
              <a:pPr/>
              <a:t>5/12/2021</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3A98EE3D-8CD1-4C3F-BD1C-C98C9596463C}"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784523" y="1424588"/>
            <a:ext cx="10668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BE1D723-8F53-4F53-90B0-1982A396982E}" type="datetime1">
              <a:rPr lang="en-US" smtClean="0"/>
              <a:pPr/>
              <a:t>5/12/2021</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3A98EE3D-8CD1-4C3F-BD1C-C98C9596463C}"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333504" y="3267456"/>
            <a:ext cx="987552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963168" y="498230"/>
            <a:ext cx="103632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963084" y="3287713"/>
            <a:ext cx="103632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7416800" y="6513670"/>
            <a:ext cx="4003040" cy="274320"/>
          </a:xfrm>
        </p:spPr>
        <p:txBody>
          <a:bodyPr vert="horz" rtlCol="0"/>
          <a:lstStyle>
            <a:extLst/>
          </a:lstStyle>
          <a:p>
            <a:fld id="{97669AF7-7BEB-44E4-9852-375E34362B5B}" type="datetime1">
              <a:rPr lang="en-US" smtClean="0"/>
              <a:pPr/>
              <a:t>5/12/2021</a:t>
            </a:fld>
            <a:endParaRPr lang="en-US" dirty="0"/>
          </a:p>
        </p:txBody>
      </p:sp>
      <p:sp>
        <p:nvSpPr>
          <p:cNvPr id="9" name="Slide Number Placeholder 8"/>
          <p:cNvSpPr>
            <a:spLocks noGrp="1"/>
          </p:cNvSpPr>
          <p:nvPr>
            <p:ph type="sldNum" sz="quarter" idx="11"/>
          </p:nvPr>
        </p:nvSpPr>
        <p:spPr>
          <a:xfrm>
            <a:off x="11518603" y="6513670"/>
            <a:ext cx="619051" cy="274320"/>
          </a:xfrm>
        </p:spPr>
        <p:txBody>
          <a:bodyPr vert="horz" rtlCol="0"/>
          <a:lstStyle>
            <a:lvl1pPr>
              <a:defRPr>
                <a:solidFill>
                  <a:schemeClr val="tx2">
                    <a:shade val="90000"/>
                  </a:schemeClr>
                </a:solidFill>
              </a:defRPr>
            </a:lvl1pPr>
            <a:extLst/>
          </a:lstStyle>
          <a:p>
            <a:fld id="{3A98EE3D-8CD1-4C3F-BD1C-C98C9596463C}" type="slidenum">
              <a:rPr lang="en-US" smtClean="0"/>
              <a:pPr/>
              <a:t>‹#›</a:t>
            </a:fld>
            <a:endParaRPr lang="en-US" dirty="0"/>
          </a:p>
        </p:txBody>
      </p:sp>
      <p:sp>
        <p:nvSpPr>
          <p:cNvPr id="10" name="Footer Placeholder 9"/>
          <p:cNvSpPr>
            <a:spLocks noGrp="1"/>
          </p:cNvSpPr>
          <p:nvPr>
            <p:ph type="ftr" sz="quarter" idx="12"/>
          </p:nvPr>
        </p:nvSpPr>
        <p:spPr>
          <a:xfrm>
            <a:off x="2133600" y="6513670"/>
            <a:ext cx="5209952" cy="274320"/>
          </a:xfrm>
        </p:spPr>
        <p:txBody>
          <a:bodyPr vert="horz" rtlCol="0"/>
          <a:lstStyle>
            <a:extLst/>
          </a:lstStyle>
          <a:p>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45920"/>
            <a:ext cx="53848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645920"/>
            <a:ext cx="53848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AAAC38D-0552-4C82-B593-E6124DFADBE2}" type="datetime1">
              <a:rPr lang="en-US" smtClean="0"/>
              <a:pPr/>
              <a:t>5/12/2021</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a:xfrm>
            <a:off x="11521440" y="6514568"/>
            <a:ext cx="619051" cy="274320"/>
          </a:xfrm>
        </p:spPr>
        <p:txBody>
          <a:bodyPr/>
          <a:lstStyle>
            <a:extLst/>
          </a:lstStyle>
          <a:p>
            <a:fld id="{3A98EE3D-8CD1-4C3F-BD1C-C98C9596463C}" type="slidenum">
              <a:rPr lang="en-US" smtClean="0"/>
              <a:pPr/>
              <a:t>‹#›</a:t>
            </a:fld>
            <a:endParaRPr lang="en-US" dirty="0"/>
          </a:p>
        </p:txBody>
      </p:sp>
      <p:sp>
        <p:nvSpPr>
          <p:cNvPr id="10" name="Rectangle 9"/>
          <p:cNvSpPr/>
          <p:nvPr/>
        </p:nvSpPr>
        <p:spPr>
          <a:xfrm>
            <a:off x="784523" y="1424588"/>
            <a:ext cx="10668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822325" y="2165216"/>
            <a:ext cx="499872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6400800" y="2165216"/>
            <a:ext cx="499872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609600" y="251948"/>
            <a:ext cx="109728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535113"/>
            <a:ext cx="5386917"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535113"/>
            <a:ext cx="5389033"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362201"/>
            <a:ext cx="5386917"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362201"/>
            <a:ext cx="5389033"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9DF0F1C-5577-4ACB-BB62-DF8F3C494C7E}" type="datetime1">
              <a:rPr lang="en-US" smtClean="0"/>
              <a:pPr/>
              <a:t>5/12/2021</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a:xfrm>
            <a:off x="11521440" y="6514568"/>
            <a:ext cx="619051" cy="274320"/>
          </a:xfrm>
        </p:spPr>
        <p:txBody>
          <a:bodyPr/>
          <a:lstStyle>
            <a:extLst/>
          </a:lstStyle>
          <a:p>
            <a:fld id="{3A98EE3D-8CD1-4C3F-BD1C-C98C9596463C}"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53218"/>
            <a:ext cx="109728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775B394-D9F9-4F0C-B15D-605F45CB9E9F}" type="datetime1">
              <a:rPr lang="en-US" smtClean="0"/>
              <a:pPr/>
              <a:t>5/12/2021</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3A98EE3D-8CD1-4C3F-BD1C-C98C9596463C}" type="slidenum">
              <a:rPr lang="en-US" smtClean="0"/>
              <a:pPr/>
              <a:t>‹#›</a:t>
            </a:fld>
            <a:endParaRPr lang="en-US" dirty="0"/>
          </a:p>
        </p:txBody>
      </p:sp>
      <p:sp>
        <p:nvSpPr>
          <p:cNvPr id="7" name="Rectangle 6"/>
          <p:cNvSpPr/>
          <p:nvPr/>
        </p:nvSpPr>
        <p:spPr>
          <a:xfrm>
            <a:off x="784523" y="1424588"/>
            <a:ext cx="10668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39667345-2558-425A-8533-9BFDBCE15005}" type="datetime1">
              <a:rPr lang="en-US" smtClean="0"/>
              <a:pPr/>
              <a:t>5/12/2021</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3A98EE3D-8CD1-4C3F-BD1C-C98C9596463C}"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6743403" y="1057656"/>
            <a:ext cx="499872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6617515" y="304800"/>
            <a:ext cx="524256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617515" y="1107560"/>
            <a:ext cx="524256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04800" y="2209800"/>
            <a:ext cx="11555275"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7416800" y="6513670"/>
            <a:ext cx="4003040" cy="274320"/>
          </a:xfrm>
        </p:spPr>
        <p:txBody>
          <a:bodyPr vert="horz" rtlCol="0"/>
          <a:lstStyle>
            <a:extLst/>
          </a:lstStyle>
          <a:p>
            <a:fld id="{92BEA474-078D-4E9B-9B14-09A87B19DC46}" type="datetime1">
              <a:rPr lang="en-US" smtClean="0"/>
              <a:pPr/>
              <a:t>5/12/2021</a:t>
            </a:fld>
            <a:endParaRPr lang="en-US" dirty="0"/>
          </a:p>
        </p:txBody>
      </p:sp>
      <p:sp>
        <p:nvSpPr>
          <p:cNvPr id="10" name="Slide Number Placeholder 9"/>
          <p:cNvSpPr>
            <a:spLocks noGrp="1"/>
          </p:cNvSpPr>
          <p:nvPr>
            <p:ph type="sldNum" sz="quarter" idx="11"/>
          </p:nvPr>
        </p:nvSpPr>
        <p:spPr>
          <a:xfrm>
            <a:off x="11518603" y="6513670"/>
            <a:ext cx="619051" cy="274320"/>
          </a:xfrm>
        </p:spPr>
        <p:txBody>
          <a:bodyPr vert="horz" rtlCol="0"/>
          <a:lstStyle>
            <a:lvl1pPr>
              <a:defRPr>
                <a:solidFill>
                  <a:schemeClr val="tx2">
                    <a:shade val="90000"/>
                  </a:schemeClr>
                </a:solidFill>
              </a:defRPr>
            </a:lvl1pPr>
            <a:extLst/>
          </a:lstStyle>
          <a:p>
            <a:fld id="{3A98EE3D-8CD1-4C3F-BD1C-C98C9596463C}" type="slidenum">
              <a:rPr lang="en-US" smtClean="0"/>
              <a:pPr/>
              <a:t>‹#›</a:t>
            </a:fld>
            <a:endParaRPr lang="en-US" dirty="0"/>
          </a:p>
        </p:txBody>
      </p:sp>
      <p:sp>
        <p:nvSpPr>
          <p:cNvPr id="11" name="Footer Placeholder 10"/>
          <p:cNvSpPr>
            <a:spLocks noGrp="1"/>
          </p:cNvSpPr>
          <p:nvPr>
            <p:ph type="ftr" sz="quarter" idx="12"/>
          </p:nvPr>
        </p:nvSpPr>
        <p:spPr>
          <a:xfrm>
            <a:off x="2133600" y="6513670"/>
            <a:ext cx="5209952" cy="274320"/>
          </a:xfrm>
        </p:spPr>
        <p:txBody>
          <a:bodyPr vert="horz" rtlCol="0"/>
          <a:lstStyle>
            <a:extLst/>
          </a:lstStyle>
          <a:p>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53924" y="4724400"/>
            <a:ext cx="73152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4053924" y="5388937"/>
            <a:ext cx="73152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406400" y="249864"/>
            <a:ext cx="113792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7416800" y="6509004"/>
            <a:ext cx="4003040" cy="274320"/>
          </a:xfrm>
        </p:spPr>
        <p:txBody>
          <a:bodyPr vert="horz" rtlCol="0"/>
          <a:lstStyle>
            <a:extLst/>
          </a:lstStyle>
          <a:p>
            <a:fld id="{4907D986-8816-4272-A432-0437A28A9828}" type="datetime1">
              <a:rPr lang="en-US" smtClean="0"/>
              <a:pPr/>
              <a:t>5/12/2021</a:t>
            </a:fld>
            <a:endParaRPr lang="en-US" dirty="0"/>
          </a:p>
        </p:txBody>
      </p:sp>
      <p:sp>
        <p:nvSpPr>
          <p:cNvPr id="9" name="Slide Number Placeholder 8"/>
          <p:cNvSpPr>
            <a:spLocks noGrp="1"/>
          </p:cNvSpPr>
          <p:nvPr>
            <p:ph type="sldNum" sz="quarter" idx="11"/>
          </p:nvPr>
        </p:nvSpPr>
        <p:spPr>
          <a:xfrm>
            <a:off x="11518603" y="6509004"/>
            <a:ext cx="619051" cy="274320"/>
          </a:xfrm>
        </p:spPr>
        <p:txBody>
          <a:bodyPr vert="horz" rtlCol="0"/>
          <a:lstStyle>
            <a:lvl1pPr>
              <a:defRPr>
                <a:solidFill>
                  <a:schemeClr val="tx2">
                    <a:shade val="90000"/>
                  </a:schemeClr>
                </a:solidFill>
              </a:defRPr>
            </a:lvl1pPr>
            <a:extLst/>
          </a:lstStyle>
          <a:p>
            <a:fld id="{3A98EE3D-8CD1-4C3F-BD1C-C98C9596463C}" type="slidenum">
              <a:rPr lang="en-US" smtClean="0"/>
              <a:pPr/>
              <a:t>‹#›</a:t>
            </a:fld>
            <a:endParaRPr lang="en-US" dirty="0"/>
          </a:p>
        </p:txBody>
      </p:sp>
      <p:sp>
        <p:nvSpPr>
          <p:cNvPr id="10" name="Footer Placeholder 9"/>
          <p:cNvSpPr>
            <a:spLocks noGrp="1"/>
          </p:cNvSpPr>
          <p:nvPr>
            <p:ph type="ftr" sz="quarter" idx="12"/>
          </p:nvPr>
        </p:nvSpPr>
        <p:spPr>
          <a:xfrm>
            <a:off x="2133600" y="6509004"/>
            <a:ext cx="5209952" cy="274320"/>
          </a:xfrm>
        </p:spPr>
        <p:txBody>
          <a:bodyPr vert="horz" rtlCol="0"/>
          <a:lstStyle>
            <a:extLst/>
          </a:lstStyle>
          <a:p>
            <a:pPr algn="l"/>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219456" y="147085"/>
            <a:ext cx="11747795"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727200" y="6400800"/>
            <a:ext cx="5616352"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dirty="0"/>
          </a:p>
        </p:txBody>
      </p:sp>
      <p:sp>
        <p:nvSpPr>
          <p:cNvPr id="14" name="Date Placeholder 13"/>
          <p:cNvSpPr>
            <a:spLocks noGrp="1"/>
          </p:cNvSpPr>
          <p:nvPr>
            <p:ph type="dt" sz="half" idx="2"/>
          </p:nvPr>
        </p:nvSpPr>
        <p:spPr>
          <a:xfrm>
            <a:off x="7416800" y="6400800"/>
            <a:ext cx="400304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62D6E202-B606-4609-B914-27C9371A1F6D}" type="datetime1">
              <a:rPr lang="en-US" smtClean="0"/>
              <a:pPr/>
              <a:t>5/12/2021</a:t>
            </a:fld>
            <a:endParaRPr lang="en-US" dirty="0"/>
          </a:p>
        </p:txBody>
      </p:sp>
      <p:sp>
        <p:nvSpPr>
          <p:cNvPr id="23" name="Slide Number Placeholder 22"/>
          <p:cNvSpPr>
            <a:spLocks noGrp="1"/>
          </p:cNvSpPr>
          <p:nvPr>
            <p:ph type="sldNum" sz="quarter" idx="4"/>
          </p:nvPr>
        </p:nvSpPr>
        <p:spPr>
          <a:xfrm>
            <a:off x="11518603" y="6514568"/>
            <a:ext cx="619051"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3A98EE3D-8CD1-4C3F-BD1C-C98C9596463C}" type="slidenum">
              <a:rPr lang="en-US" smtClean="0"/>
              <a:pPr/>
              <a:t>‹#›</a:t>
            </a:fld>
            <a:endParaRPr lang="en-US" dirty="0"/>
          </a:p>
        </p:txBody>
      </p:sp>
      <p:sp>
        <p:nvSpPr>
          <p:cNvPr id="22" name="Title Placeholder 21"/>
          <p:cNvSpPr>
            <a:spLocks noGrp="1"/>
          </p:cNvSpPr>
          <p:nvPr>
            <p:ph type="title"/>
          </p:nvPr>
        </p:nvSpPr>
        <p:spPr>
          <a:xfrm>
            <a:off x="609600" y="253536"/>
            <a:ext cx="109728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46237"/>
            <a:ext cx="109728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hf sldNum="0" hdr="0" ftr="0" dt="0"/>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xmlns="" id="{A9286AD2-18A9-4868-A4E3-7A2097A2081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78FD68DA-43BA-4508-8DE2-BA9BB7B2FA5B}"/>
              </a:ext>
            </a:extLst>
          </p:cNvPr>
          <p:cNvSpPr>
            <a:spLocks noGrp="1"/>
          </p:cNvSpPr>
          <p:nvPr>
            <p:ph type="ctrTitle"/>
          </p:nvPr>
        </p:nvSpPr>
        <p:spPr>
          <a:xfrm>
            <a:off x="979011" y="2377440"/>
            <a:ext cx="5761424" cy="3657599"/>
          </a:xfrm>
        </p:spPr>
        <p:txBody>
          <a:bodyPr>
            <a:noAutofit/>
          </a:bodyPr>
          <a:lstStyle/>
          <a:p>
            <a:pPr algn="ctr"/>
            <a:r>
              <a:rPr lang="en-US" sz="6600" dirty="0"/>
              <a:t>NETWORK AND BATTERY BEST PRACTICES</a:t>
            </a:r>
          </a:p>
        </p:txBody>
      </p:sp>
      <p:pic>
        <p:nvPicPr>
          <p:cNvPr id="1026" name="Picture 2" descr="C:\Users\Vinayak\Desktop\01gqlaUPWtT7dKa5Db3JaaW-17..1569488224.jpg"/>
          <p:cNvPicPr>
            <a:picLocks noChangeAspect="1" noChangeArrowheads="1"/>
          </p:cNvPicPr>
          <p:nvPr/>
        </p:nvPicPr>
        <p:blipFill>
          <a:blip r:embed="rId2"/>
          <a:srcRect/>
          <a:stretch>
            <a:fillRect/>
          </a:stretch>
        </p:blipFill>
        <p:spPr bwMode="auto">
          <a:xfrm rot="16200000">
            <a:off x="6055371" y="1685109"/>
            <a:ext cx="6003673" cy="3722913"/>
          </a:xfrm>
          <a:prstGeom prst="rect">
            <a:avLst/>
          </a:prstGeom>
          <a:noFill/>
        </p:spPr>
      </p:pic>
    </p:spTree>
    <p:extLst>
      <p:ext uri="{BB962C8B-B14F-4D97-AF65-F5344CB8AC3E}">
        <p14:creationId xmlns:p14="http://schemas.microsoft.com/office/powerpoint/2010/main" xmlns=""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72C20B-1A82-4F6C-B4FA-3FEC9821DDEE}"/>
              </a:ext>
            </a:extLst>
          </p:cNvPr>
          <p:cNvSpPr>
            <a:spLocks noGrp="1"/>
          </p:cNvSpPr>
          <p:nvPr>
            <p:ph type="title"/>
          </p:nvPr>
        </p:nvSpPr>
        <p:spPr/>
        <p:txBody>
          <a:bodyPr/>
          <a:lstStyle/>
          <a:p>
            <a:pPr algn="ctr"/>
            <a:r>
              <a:rPr lang="en-IN" dirty="0">
                <a:solidFill>
                  <a:schemeClr val="tx2">
                    <a:lumMod val="50000"/>
                  </a:schemeClr>
                </a:solidFill>
                <a:latin typeface="Cooper Black" pitchFamily="18" charset="0"/>
              </a:rPr>
              <a:t>Monitoring the battery level</a:t>
            </a:r>
          </a:p>
        </p:txBody>
      </p:sp>
      <p:sp>
        <p:nvSpPr>
          <p:cNvPr id="3" name="Content Placeholder 2">
            <a:extLst>
              <a:ext uri="{FF2B5EF4-FFF2-40B4-BE49-F238E27FC236}">
                <a16:creationId xmlns:a16="http://schemas.microsoft.com/office/drawing/2014/main" xmlns="" id="{4B5C92D0-11DE-4AB3-A31F-2F99F4C93357}"/>
              </a:ext>
            </a:extLst>
          </p:cNvPr>
          <p:cNvSpPr>
            <a:spLocks noGrp="1"/>
          </p:cNvSpPr>
          <p:nvPr>
            <p:ph sz="half" idx="1"/>
          </p:nvPr>
        </p:nvSpPr>
        <p:spPr>
          <a:xfrm>
            <a:off x="1045027" y="1959429"/>
            <a:ext cx="5119189" cy="4369526"/>
          </a:xfrm>
        </p:spPr>
        <p:txBody>
          <a:bodyPr>
            <a:normAutofit/>
          </a:bodyPr>
          <a:lstStyle/>
          <a:p>
            <a:r>
              <a:rPr lang="en-US" sz="2400" b="0" i="0" dirty="0">
                <a:effectLst/>
                <a:latin typeface="Century Gothic" pitchFamily="34" charset="0"/>
              </a:rPr>
              <a:t>It is good practice to notice battery level and charging state before performing application update. If the device is charging over AC(wall charger) refresh rate can be maximized without affecting battery life. In case device is unplugged limiting the update rate will help in maximizing battery life. </a:t>
            </a:r>
            <a:endParaRPr lang="en-IN" sz="2400" dirty="0">
              <a:latin typeface="Century Gothic" pitchFamily="34" charset="0"/>
            </a:endParaRPr>
          </a:p>
        </p:txBody>
      </p:sp>
      <p:pic>
        <p:nvPicPr>
          <p:cNvPr id="8194" name="Picture 2" descr="3 Effective Simple Settings Can Stop Battery Drain on iOS and Android –  Gadgets To Use">
            <a:extLst>
              <a:ext uri="{FF2B5EF4-FFF2-40B4-BE49-F238E27FC236}">
                <a16:creationId xmlns:a16="http://schemas.microsoft.com/office/drawing/2014/main" xmlns="" id="{8AAD0696-A123-4E5D-9B26-5203262B8825}"/>
              </a:ext>
            </a:extLst>
          </p:cNvPr>
          <p:cNvPicPr>
            <a:picLocks noGrp="1" noChangeAspect="1" noChangeArrowheads="1"/>
          </p:cNvPicPr>
          <p:nvPr>
            <p:ph sz="half" idx="2"/>
          </p:nvPr>
        </p:nvPicPr>
        <p:blipFill>
          <a:blip r:embed="rId3">
            <a:extLst>
              <a:ext uri="{28A0092B-C50C-407E-A947-70E740481C1C}">
                <a14:useLocalDpi xmlns:a14="http://schemas.microsoft.com/office/drawing/2010/main" xmlns="" val="0"/>
              </a:ext>
            </a:extLst>
          </a:blip>
          <a:srcRect/>
          <a:stretch>
            <a:fillRect/>
          </a:stretch>
        </p:blipFill>
        <p:spPr bwMode="auto">
          <a:xfrm>
            <a:off x="6454987" y="2519628"/>
            <a:ext cx="4543940" cy="260101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636297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34E668-6FE4-4913-8461-2C0202DD4769}"/>
              </a:ext>
            </a:extLst>
          </p:cNvPr>
          <p:cNvSpPr>
            <a:spLocks noGrp="1"/>
          </p:cNvSpPr>
          <p:nvPr>
            <p:ph type="title"/>
          </p:nvPr>
        </p:nvSpPr>
        <p:spPr/>
        <p:txBody>
          <a:bodyPr/>
          <a:lstStyle/>
          <a:p>
            <a:pPr algn="ctr"/>
            <a:r>
              <a:rPr lang="en-IN" dirty="0">
                <a:solidFill>
                  <a:schemeClr val="tx2">
                    <a:lumMod val="50000"/>
                  </a:schemeClr>
                </a:solidFill>
                <a:latin typeface="Cooper Black" pitchFamily="18" charset="0"/>
              </a:rPr>
              <a:t>Battery Optimization</a:t>
            </a:r>
          </a:p>
        </p:txBody>
      </p:sp>
      <p:sp>
        <p:nvSpPr>
          <p:cNvPr id="3" name="Text Placeholder 2">
            <a:extLst>
              <a:ext uri="{FF2B5EF4-FFF2-40B4-BE49-F238E27FC236}">
                <a16:creationId xmlns:a16="http://schemas.microsoft.com/office/drawing/2014/main" xmlns="" id="{1A5BF34E-D9C5-4FBC-AEAD-CBDE3F96C005}"/>
              </a:ext>
            </a:extLst>
          </p:cNvPr>
          <p:cNvSpPr>
            <a:spLocks noGrp="1"/>
          </p:cNvSpPr>
          <p:nvPr>
            <p:ph type="body" idx="1"/>
          </p:nvPr>
        </p:nvSpPr>
        <p:spPr>
          <a:xfrm>
            <a:off x="857794" y="1561239"/>
            <a:ext cx="5386917" cy="639762"/>
          </a:xfrm>
        </p:spPr>
        <p:txBody>
          <a:bodyPr>
            <a:normAutofit/>
          </a:bodyPr>
          <a:lstStyle/>
          <a:p>
            <a:r>
              <a:rPr lang="en-IN" sz="2800" b="1" dirty="0">
                <a:solidFill>
                  <a:schemeClr val="accent1">
                    <a:lumMod val="20000"/>
                    <a:lumOff val="80000"/>
                  </a:schemeClr>
                </a:solidFill>
                <a:latin typeface="Felix Titling" panose="04060505060202020A04" pitchFamily="82" charset="0"/>
              </a:rPr>
              <a:t>Job scheduler api</a:t>
            </a:r>
          </a:p>
        </p:txBody>
      </p:sp>
      <p:sp>
        <p:nvSpPr>
          <p:cNvPr id="4" name="Content Placeholder 3">
            <a:extLst>
              <a:ext uri="{FF2B5EF4-FFF2-40B4-BE49-F238E27FC236}">
                <a16:creationId xmlns:a16="http://schemas.microsoft.com/office/drawing/2014/main" xmlns="" id="{4AE931CF-5D22-4ECA-9223-32CBDA027009}"/>
              </a:ext>
            </a:extLst>
          </p:cNvPr>
          <p:cNvSpPr>
            <a:spLocks noGrp="1"/>
          </p:cNvSpPr>
          <p:nvPr>
            <p:ph sz="quarter" idx="2"/>
          </p:nvPr>
        </p:nvSpPr>
        <p:spPr/>
        <p:txBody>
          <a:bodyPr>
            <a:normAutofit lnSpcReduction="10000"/>
          </a:bodyPr>
          <a:lstStyle/>
          <a:p>
            <a:r>
              <a:rPr lang="en-IN" b="0" i="0" dirty="0">
                <a:effectLst/>
                <a:latin typeface="Century Gothic" pitchFamily="34" charset="0"/>
              </a:rPr>
              <a:t>✓ </a:t>
            </a:r>
            <a:r>
              <a:rPr lang="en-US" b="0" i="0" dirty="0">
                <a:effectLst/>
                <a:latin typeface="Century Gothic" pitchFamily="34" charset="0"/>
              </a:rPr>
              <a:t>For efficient use of android resources and smartly handles background tasks in a manner to improve battery life also.</a:t>
            </a:r>
          </a:p>
          <a:p>
            <a:r>
              <a:rPr lang="en-US" b="0" i="0" dirty="0">
                <a:effectLst/>
                <a:latin typeface="Century Gothic" pitchFamily="34" charset="0"/>
              </a:rPr>
              <a:t> ✓ As it operates at the system level hence capable of smartly scheduling background task to run along with jobs from other apps hence minimizes radio usage a major battery drainage issue.</a:t>
            </a:r>
          </a:p>
          <a:p>
            <a:r>
              <a:rPr lang="en-US" b="0" i="0" dirty="0">
                <a:effectLst/>
                <a:latin typeface="Century Gothic" pitchFamily="34" charset="0"/>
              </a:rPr>
              <a:t> ✓ It doesn’t perform task based on time but based on condition.</a:t>
            </a:r>
            <a:endParaRPr lang="en-IN" dirty="0">
              <a:latin typeface="Century Gothic" pitchFamily="34" charset="0"/>
            </a:endParaRPr>
          </a:p>
        </p:txBody>
      </p:sp>
      <p:pic>
        <p:nvPicPr>
          <p:cNvPr id="4098" name="Picture 2" descr="Android Development: Concurrent Programming with Java">
            <a:extLst>
              <a:ext uri="{FF2B5EF4-FFF2-40B4-BE49-F238E27FC236}">
                <a16:creationId xmlns:a16="http://schemas.microsoft.com/office/drawing/2014/main" xmlns="" id="{9A447A02-5879-4B12-B760-7FA456F0BA91}"/>
              </a:ext>
            </a:extLst>
          </p:cNvPr>
          <p:cNvPicPr>
            <a:picLocks noGrp="1" noChangeAspect="1" noChangeArrowheads="1"/>
          </p:cNvPicPr>
          <p:nvPr>
            <p:ph sz="quarter" idx="4"/>
          </p:nvPr>
        </p:nvPicPr>
        <p:blipFill>
          <a:blip r:embed="rId3" cstate="print">
            <a:extLst>
              <a:ext uri="{28A0092B-C50C-407E-A947-70E740481C1C}">
                <a14:useLocalDpi xmlns:a14="http://schemas.microsoft.com/office/drawing/2010/main" xmlns="" val="0"/>
              </a:ext>
            </a:extLst>
          </a:blip>
          <a:srcRect/>
          <a:stretch>
            <a:fillRect/>
          </a:stretch>
        </p:blipFill>
        <p:spPr bwMode="auto">
          <a:xfrm>
            <a:off x="6454986" y="2809788"/>
            <a:ext cx="4491688" cy="252657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361161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B8177B-0793-4A6C-A72E-B8CFF9BD75E3}"/>
              </a:ext>
            </a:extLst>
          </p:cNvPr>
          <p:cNvSpPr>
            <a:spLocks noGrp="1"/>
          </p:cNvSpPr>
          <p:nvPr>
            <p:ph type="title"/>
          </p:nvPr>
        </p:nvSpPr>
        <p:spPr/>
        <p:txBody>
          <a:bodyPr/>
          <a:lstStyle/>
          <a:p>
            <a:pPr algn="ctr"/>
            <a:r>
              <a:rPr lang="en-IN" b="1" dirty="0">
                <a:solidFill>
                  <a:schemeClr val="tx2">
                    <a:lumMod val="50000"/>
                  </a:schemeClr>
                </a:solidFill>
              </a:rPr>
              <a:t>Android Doze</a:t>
            </a:r>
          </a:p>
        </p:txBody>
      </p:sp>
      <p:sp>
        <p:nvSpPr>
          <p:cNvPr id="3" name="Content Placeholder 2">
            <a:extLst>
              <a:ext uri="{FF2B5EF4-FFF2-40B4-BE49-F238E27FC236}">
                <a16:creationId xmlns:a16="http://schemas.microsoft.com/office/drawing/2014/main" xmlns="" id="{977B3A8D-3697-4274-99E3-FA4CC60A59A6}"/>
              </a:ext>
            </a:extLst>
          </p:cNvPr>
          <p:cNvSpPr>
            <a:spLocks noGrp="1"/>
          </p:cNvSpPr>
          <p:nvPr>
            <p:ph sz="half" idx="1"/>
          </p:nvPr>
        </p:nvSpPr>
        <p:spPr>
          <a:xfrm>
            <a:off x="622663" y="1776549"/>
            <a:ext cx="5384800" cy="4526280"/>
          </a:xfrm>
        </p:spPr>
        <p:txBody>
          <a:bodyPr>
            <a:normAutofit fontScale="85000" lnSpcReduction="20000"/>
          </a:bodyPr>
          <a:lstStyle/>
          <a:p>
            <a:r>
              <a:rPr lang="en-US" b="0" i="0" dirty="0">
                <a:effectLst/>
                <a:latin typeface="Century Gothic" pitchFamily="34" charset="0"/>
              </a:rPr>
              <a:t>✓</a:t>
            </a:r>
            <a:r>
              <a:rPr lang="en-US" b="0" i="0" dirty="0">
                <a:solidFill>
                  <a:srgbClr val="3B3835"/>
                </a:solidFill>
                <a:effectLst/>
                <a:latin typeface="Century Gothic" pitchFamily="34" charset="0"/>
              </a:rPr>
              <a:t> </a:t>
            </a:r>
            <a:r>
              <a:rPr lang="en-US" b="0" i="0" dirty="0">
                <a:solidFill>
                  <a:schemeClr val="tx1">
                    <a:lumMod val="95000"/>
                    <a:lumOff val="5000"/>
                  </a:schemeClr>
                </a:solidFill>
                <a:effectLst/>
                <a:latin typeface="Century Gothic" pitchFamily="34" charset="0"/>
              </a:rPr>
              <a:t>When smartphone is kept idle for hours usually during night with screen off and the device is stationary, this might drain some battery. </a:t>
            </a:r>
          </a:p>
          <a:p>
            <a:r>
              <a:rPr lang="en-US" b="0" i="0" dirty="0">
                <a:solidFill>
                  <a:schemeClr val="tx1">
                    <a:lumMod val="95000"/>
                    <a:lumOff val="5000"/>
                  </a:schemeClr>
                </a:solidFill>
                <a:effectLst/>
                <a:latin typeface="Century Gothic" pitchFamily="34" charset="0"/>
              </a:rPr>
              <a:t>✓ Now android doze is triggered and it will defer the background tasks, syncs, alarms and Wi-Fi scan until a maintenance window is scheduled. </a:t>
            </a:r>
          </a:p>
          <a:p>
            <a:r>
              <a:rPr lang="en-US" b="0" i="0" dirty="0">
                <a:solidFill>
                  <a:schemeClr val="tx1">
                    <a:lumMod val="95000"/>
                    <a:lumOff val="5000"/>
                  </a:schemeClr>
                </a:solidFill>
                <a:effectLst/>
                <a:latin typeface="Century Gothic" pitchFamily="34" charset="0"/>
              </a:rPr>
              <a:t>✓ Doze will batch all background activities inside a single batch to extend battery life by good margin.</a:t>
            </a:r>
            <a:endParaRPr lang="en-IN" dirty="0">
              <a:solidFill>
                <a:schemeClr val="tx1">
                  <a:lumMod val="95000"/>
                  <a:lumOff val="5000"/>
                </a:schemeClr>
              </a:solidFill>
              <a:latin typeface="Century Gothic" pitchFamily="34" charset="0"/>
            </a:endParaRPr>
          </a:p>
        </p:txBody>
      </p:sp>
      <p:pic>
        <p:nvPicPr>
          <p:cNvPr id="5122" name="Picture 2" descr="Diving into Doze Mode for Developers - Digital product development agency |  Big Nerd Ranch">
            <a:extLst>
              <a:ext uri="{FF2B5EF4-FFF2-40B4-BE49-F238E27FC236}">
                <a16:creationId xmlns:a16="http://schemas.microsoft.com/office/drawing/2014/main" xmlns="" id="{7931302E-A569-421E-9CA8-3D3A185527F0}"/>
              </a:ext>
            </a:extLst>
          </p:cNvPr>
          <p:cNvPicPr>
            <a:picLocks noGrp="1" noChangeAspect="1" noChangeArrowheads="1"/>
          </p:cNvPicPr>
          <p:nvPr>
            <p:ph sz="half" idx="2"/>
          </p:nvPr>
        </p:nvPicPr>
        <p:blipFill>
          <a:blip r:embed="rId3">
            <a:extLst>
              <a:ext uri="{28A0092B-C50C-407E-A947-70E740481C1C}">
                <a14:useLocalDpi xmlns:a14="http://schemas.microsoft.com/office/drawing/2010/main" xmlns="" val="0"/>
              </a:ext>
            </a:extLst>
          </a:blip>
          <a:srcRect/>
          <a:stretch>
            <a:fillRect/>
          </a:stretch>
        </p:blipFill>
        <p:spPr bwMode="auto">
          <a:xfrm>
            <a:off x="6335713" y="2864807"/>
            <a:ext cx="5002847" cy="225583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926905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9349F8-975A-4D72-A4A6-1A16B71F6E52}"/>
              </a:ext>
            </a:extLst>
          </p:cNvPr>
          <p:cNvSpPr>
            <a:spLocks noGrp="1"/>
          </p:cNvSpPr>
          <p:nvPr>
            <p:ph type="title"/>
          </p:nvPr>
        </p:nvSpPr>
        <p:spPr/>
        <p:txBody>
          <a:bodyPr/>
          <a:lstStyle/>
          <a:p>
            <a:pPr algn="ctr"/>
            <a:r>
              <a:rPr lang="en-IN" b="1" dirty="0">
                <a:solidFill>
                  <a:schemeClr val="tx2">
                    <a:lumMod val="50000"/>
                  </a:schemeClr>
                </a:solidFill>
                <a:latin typeface="Cooper Black" pitchFamily="18" charset="0"/>
              </a:rPr>
              <a:t>Android Doze Extended</a:t>
            </a:r>
          </a:p>
        </p:txBody>
      </p:sp>
      <p:sp>
        <p:nvSpPr>
          <p:cNvPr id="3" name="Content Placeholder 2">
            <a:extLst>
              <a:ext uri="{FF2B5EF4-FFF2-40B4-BE49-F238E27FC236}">
                <a16:creationId xmlns:a16="http://schemas.microsoft.com/office/drawing/2014/main" xmlns="" id="{6554E2A2-26A7-4443-9CF7-885738F00556}"/>
              </a:ext>
            </a:extLst>
          </p:cNvPr>
          <p:cNvSpPr>
            <a:spLocks noGrp="1"/>
          </p:cNvSpPr>
          <p:nvPr>
            <p:ph sz="half" idx="1"/>
          </p:nvPr>
        </p:nvSpPr>
        <p:spPr>
          <a:xfrm>
            <a:off x="1005840" y="1776548"/>
            <a:ext cx="4663441" cy="3794759"/>
          </a:xfrm>
        </p:spPr>
        <p:txBody>
          <a:bodyPr>
            <a:noAutofit/>
          </a:bodyPr>
          <a:lstStyle/>
          <a:p>
            <a:r>
              <a:rPr lang="en-US" sz="2400" b="0" i="0" dirty="0">
                <a:solidFill>
                  <a:schemeClr val="tx1">
                    <a:lumMod val="95000"/>
                    <a:lumOff val="5000"/>
                  </a:schemeClr>
                </a:solidFill>
                <a:effectLst/>
                <a:latin typeface="Century Gothic" pitchFamily="34" charset="0"/>
              </a:rPr>
              <a:t>✓ When device is in pocket (not stationary) with screen off. </a:t>
            </a:r>
            <a:endParaRPr lang="en-US" sz="2400" b="0" i="0" dirty="0" smtClean="0">
              <a:solidFill>
                <a:schemeClr val="tx1">
                  <a:lumMod val="95000"/>
                  <a:lumOff val="5000"/>
                </a:schemeClr>
              </a:solidFill>
              <a:effectLst/>
              <a:latin typeface="Century Gothic" pitchFamily="34" charset="0"/>
            </a:endParaRPr>
          </a:p>
          <a:p>
            <a:endParaRPr lang="en-US" sz="2400" b="0" i="0" dirty="0">
              <a:solidFill>
                <a:schemeClr val="tx1">
                  <a:lumMod val="95000"/>
                  <a:lumOff val="5000"/>
                </a:schemeClr>
              </a:solidFill>
              <a:effectLst/>
              <a:latin typeface="Century Gothic" pitchFamily="34" charset="0"/>
            </a:endParaRPr>
          </a:p>
          <a:p>
            <a:r>
              <a:rPr lang="en-US" sz="2400" b="0" i="0" dirty="0">
                <a:solidFill>
                  <a:schemeClr val="tx1">
                    <a:lumMod val="95000"/>
                    <a:lumOff val="5000"/>
                  </a:schemeClr>
                </a:solidFill>
                <a:effectLst/>
                <a:latin typeface="Century Gothic" pitchFamily="34" charset="0"/>
              </a:rPr>
              <a:t>✓ the lighter doze version will be active and restrict lesser number of background tasks. </a:t>
            </a:r>
            <a:endParaRPr lang="en-US" sz="2400" b="0" i="0" dirty="0" smtClean="0">
              <a:solidFill>
                <a:schemeClr val="tx1">
                  <a:lumMod val="95000"/>
                  <a:lumOff val="5000"/>
                </a:schemeClr>
              </a:solidFill>
              <a:effectLst/>
              <a:latin typeface="Century Gothic" pitchFamily="34" charset="0"/>
            </a:endParaRPr>
          </a:p>
          <a:p>
            <a:endParaRPr lang="en-US" sz="2400" b="0" i="0" dirty="0">
              <a:solidFill>
                <a:schemeClr val="tx1">
                  <a:lumMod val="95000"/>
                  <a:lumOff val="5000"/>
                </a:schemeClr>
              </a:solidFill>
              <a:effectLst/>
              <a:latin typeface="Century Gothic" pitchFamily="34" charset="0"/>
            </a:endParaRPr>
          </a:p>
          <a:p>
            <a:r>
              <a:rPr lang="en-US" sz="2400" b="0" i="0" dirty="0">
                <a:solidFill>
                  <a:schemeClr val="tx1">
                    <a:lumMod val="95000"/>
                    <a:lumOff val="5000"/>
                  </a:schemeClr>
                </a:solidFill>
                <a:effectLst/>
                <a:latin typeface="Century Gothic" pitchFamily="34" charset="0"/>
              </a:rPr>
              <a:t>✓ During this time there will be regular maintenance windows.</a:t>
            </a:r>
            <a:endParaRPr lang="en-IN" sz="2400" dirty="0">
              <a:solidFill>
                <a:schemeClr val="tx1">
                  <a:lumMod val="95000"/>
                  <a:lumOff val="5000"/>
                </a:schemeClr>
              </a:solidFill>
              <a:latin typeface="Century Gothic" pitchFamily="34" charset="0"/>
            </a:endParaRPr>
          </a:p>
        </p:txBody>
      </p:sp>
      <p:pic>
        <p:nvPicPr>
          <p:cNvPr id="6146" name="Picture 2" descr="Android - Doze Mode | android Tutorial">
            <a:extLst>
              <a:ext uri="{FF2B5EF4-FFF2-40B4-BE49-F238E27FC236}">
                <a16:creationId xmlns:a16="http://schemas.microsoft.com/office/drawing/2014/main" xmlns="" id="{5807550D-40B0-445E-B51B-AEC7EDE4EB9C}"/>
              </a:ext>
            </a:extLst>
          </p:cNvPr>
          <p:cNvPicPr>
            <a:picLocks noGrp="1" noChangeAspect="1" noChangeArrowheads="1"/>
          </p:cNvPicPr>
          <p:nvPr>
            <p:ph sz="half" idx="2"/>
          </p:nvPr>
        </p:nvPicPr>
        <p:blipFill>
          <a:blip r:embed="rId3">
            <a:extLst>
              <a:ext uri="{28A0092B-C50C-407E-A947-70E740481C1C}">
                <a14:useLocalDpi xmlns:a14="http://schemas.microsoft.com/office/drawing/2010/main" xmlns="" val="0"/>
              </a:ext>
            </a:extLst>
          </a:blip>
          <a:stretch>
            <a:fillRect/>
          </a:stretch>
        </p:blipFill>
        <p:spPr bwMode="auto">
          <a:xfrm>
            <a:off x="6210663" y="2244453"/>
            <a:ext cx="4579257" cy="308918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708803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F9CC21-073F-404F-AD2E-C51633336FD0}"/>
              </a:ext>
            </a:extLst>
          </p:cNvPr>
          <p:cNvSpPr>
            <a:spLocks noGrp="1"/>
          </p:cNvSpPr>
          <p:nvPr>
            <p:ph type="title"/>
          </p:nvPr>
        </p:nvSpPr>
        <p:spPr/>
        <p:txBody>
          <a:bodyPr>
            <a:noAutofit/>
          </a:bodyPr>
          <a:lstStyle/>
          <a:p>
            <a:pPr algn="ctr"/>
            <a:r>
              <a:rPr lang="en-US" sz="3600" b="1" i="0" dirty="0">
                <a:solidFill>
                  <a:schemeClr val="tx2">
                    <a:lumMod val="50000"/>
                  </a:schemeClr>
                </a:solidFill>
                <a:effectLst/>
                <a:latin typeface="Cooper Black" pitchFamily="18" charset="0"/>
              </a:rPr>
              <a:t>Key Steps to Minimize Server Updates and Optimize the Battery Drain</a:t>
            </a:r>
            <a:endParaRPr lang="en-IN" sz="3600" b="1" dirty="0">
              <a:solidFill>
                <a:schemeClr val="tx2">
                  <a:lumMod val="50000"/>
                </a:schemeClr>
              </a:solidFill>
              <a:latin typeface="Cooper Black" pitchFamily="18" charset="0"/>
            </a:endParaRPr>
          </a:p>
        </p:txBody>
      </p:sp>
      <p:sp>
        <p:nvSpPr>
          <p:cNvPr id="3" name="Content Placeholder 2">
            <a:extLst>
              <a:ext uri="{FF2B5EF4-FFF2-40B4-BE49-F238E27FC236}">
                <a16:creationId xmlns:a16="http://schemas.microsoft.com/office/drawing/2014/main" xmlns="" id="{5C76F1DA-5B9C-49C8-B965-9FA7B6AA9B22}"/>
              </a:ext>
            </a:extLst>
          </p:cNvPr>
          <p:cNvSpPr>
            <a:spLocks noGrp="1"/>
          </p:cNvSpPr>
          <p:nvPr>
            <p:ph sz="half" idx="1"/>
          </p:nvPr>
        </p:nvSpPr>
        <p:spPr>
          <a:xfrm>
            <a:off x="901337" y="1802676"/>
            <a:ext cx="5236753" cy="4121330"/>
          </a:xfrm>
        </p:spPr>
        <p:txBody>
          <a:bodyPr>
            <a:normAutofit fontScale="85000" lnSpcReduction="10000"/>
          </a:bodyPr>
          <a:lstStyle/>
          <a:p>
            <a:r>
              <a:rPr lang="en-US" b="0" i="0" dirty="0">
                <a:solidFill>
                  <a:schemeClr val="tx1">
                    <a:lumMod val="95000"/>
                    <a:lumOff val="5000"/>
                  </a:schemeClr>
                </a:solidFill>
                <a:effectLst/>
                <a:latin typeface="Century Gothic" pitchFamily="34" charset="0"/>
              </a:rPr>
              <a:t>An Android application needs to activate the wireless radio and create the connection to check the available updates on the server. This will cause unnecessary battery drain. </a:t>
            </a:r>
            <a:endParaRPr lang="en-US" b="0" i="0" dirty="0" smtClean="0">
              <a:solidFill>
                <a:schemeClr val="tx1">
                  <a:lumMod val="95000"/>
                  <a:lumOff val="5000"/>
                </a:schemeClr>
              </a:solidFill>
              <a:effectLst/>
              <a:latin typeface="Century Gothic" pitchFamily="34" charset="0"/>
            </a:endParaRPr>
          </a:p>
          <a:p>
            <a:endParaRPr lang="en-US" b="0" i="0" dirty="0">
              <a:solidFill>
                <a:schemeClr val="tx1">
                  <a:lumMod val="95000"/>
                  <a:lumOff val="5000"/>
                </a:schemeClr>
              </a:solidFill>
              <a:effectLst/>
              <a:latin typeface="Century Gothic" pitchFamily="34" charset="0"/>
            </a:endParaRPr>
          </a:p>
          <a:p>
            <a:r>
              <a:rPr lang="en-US" b="0" i="0" dirty="0">
                <a:solidFill>
                  <a:schemeClr val="tx1">
                    <a:lumMod val="95000"/>
                    <a:lumOff val="5000"/>
                  </a:schemeClr>
                </a:solidFill>
                <a:effectLst/>
                <a:latin typeface="Century Gothic" pitchFamily="34" charset="0"/>
              </a:rPr>
              <a:t>Once we understand the device state, network connectivity and user behavior then accordingly periodic update can be scheduled.</a:t>
            </a:r>
            <a:endParaRPr lang="en-IN" dirty="0">
              <a:solidFill>
                <a:schemeClr val="tx1">
                  <a:lumMod val="95000"/>
                  <a:lumOff val="5000"/>
                </a:schemeClr>
              </a:solidFill>
              <a:latin typeface="Century Gothic" pitchFamily="34" charset="0"/>
            </a:endParaRPr>
          </a:p>
        </p:txBody>
      </p:sp>
      <p:pic>
        <p:nvPicPr>
          <p:cNvPr id="7170" name="Picture 2" descr="Android Battery optimization Android Apps">
            <a:extLst>
              <a:ext uri="{FF2B5EF4-FFF2-40B4-BE49-F238E27FC236}">
                <a16:creationId xmlns:a16="http://schemas.microsoft.com/office/drawing/2014/main" xmlns="" id="{F4CDAED9-A15C-4E45-8A23-65A997A3F3EC}"/>
              </a:ext>
            </a:extLst>
          </p:cNvPr>
          <p:cNvPicPr>
            <a:picLocks noGrp="1" noChangeAspect="1" noChangeArrowheads="1"/>
          </p:cNvPicPr>
          <p:nvPr>
            <p:ph sz="half" idx="2"/>
          </p:nvPr>
        </p:nvPicPr>
        <p:blipFill rotWithShape="1">
          <a:blip r:embed="rId3">
            <a:extLst>
              <a:ext uri="{28A0092B-C50C-407E-A947-70E740481C1C}">
                <a14:useLocalDpi xmlns:a14="http://schemas.microsoft.com/office/drawing/2010/main" xmlns="" val="0"/>
              </a:ext>
            </a:extLst>
          </a:blip>
          <a:stretch/>
        </p:blipFill>
        <p:spPr bwMode="auto">
          <a:xfrm>
            <a:off x="6680927" y="2742232"/>
            <a:ext cx="4278811" cy="24076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835377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E7F501-5CB8-4A4F-975A-8BED7593A6C8}"/>
              </a:ext>
            </a:extLst>
          </p:cNvPr>
          <p:cNvSpPr>
            <a:spLocks noGrp="1"/>
          </p:cNvSpPr>
          <p:nvPr>
            <p:ph type="title"/>
          </p:nvPr>
        </p:nvSpPr>
        <p:spPr/>
        <p:txBody>
          <a:bodyPr/>
          <a:lstStyle/>
          <a:p>
            <a:pPr algn="ctr"/>
            <a:r>
              <a:rPr lang="en-US" b="1" i="0" dirty="0">
                <a:solidFill>
                  <a:schemeClr val="tx2">
                    <a:lumMod val="50000"/>
                  </a:schemeClr>
                </a:solidFill>
                <a:effectLst/>
                <a:latin typeface="Cooper Black" pitchFamily="18" charset="0"/>
              </a:rPr>
              <a:t>Make your apps usable offline:</a:t>
            </a:r>
            <a:endParaRPr lang="en-IN" b="1" dirty="0">
              <a:solidFill>
                <a:schemeClr val="tx2">
                  <a:lumMod val="50000"/>
                </a:schemeClr>
              </a:solidFill>
              <a:latin typeface="Cooper Black" pitchFamily="18" charset="0"/>
            </a:endParaRPr>
          </a:p>
        </p:txBody>
      </p:sp>
      <p:sp>
        <p:nvSpPr>
          <p:cNvPr id="3" name="Content Placeholder 2">
            <a:extLst>
              <a:ext uri="{FF2B5EF4-FFF2-40B4-BE49-F238E27FC236}">
                <a16:creationId xmlns:a16="http://schemas.microsoft.com/office/drawing/2014/main" xmlns="" id="{57EAF643-8E5D-4836-A66A-F6DF86F6A9B0}"/>
              </a:ext>
            </a:extLst>
          </p:cNvPr>
          <p:cNvSpPr>
            <a:spLocks noGrp="1"/>
          </p:cNvSpPr>
          <p:nvPr>
            <p:ph idx="1"/>
          </p:nvPr>
        </p:nvSpPr>
        <p:spPr>
          <a:xfrm>
            <a:off x="822961" y="1750423"/>
            <a:ext cx="10597514" cy="4118670"/>
          </a:xfrm>
        </p:spPr>
        <p:txBody>
          <a:bodyPr>
            <a:noAutofit/>
          </a:bodyPr>
          <a:lstStyle/>
          <a:p>
            <a:r>
              <a:rPr lang="en-US" sz="2000" b="1" i="1" dirty="0">
                <a:solidFill>
                  <a:srgbClr val="333333"/>
                </a:solidFill>
                <a:effectLst/>
                <a:latin typeface="Century Gothic" pitchFamily="34" charset="0"/>
              </a:rPr>
              <a:t>Bundle network requests when users are offline.</a:t>
            </a:r>
            <a:r>
              <a:rPr lang="en-US" sz="2000" b="1" i="0" dirty="0">
                <a:solidFill>
                  <a:srgbClr val="333333"/>
                </a:solidFill>
                <a:effectLst/>
                <a:latin typeface="Century Gothic" pitchFamily="34" charset="0"/>
              </a:rPr>
              <a:t> </a:t>
            </a:r>
            <a:r>
              <a:rPr lang="en-US" sz="2000" b="0" i="0" dirty="0">
                <a:effectLst/>
                <a:latin typeface="Century Gothic" pitchFamily="34" charset="0"/>
              </a:rPr>
              <a:t>For example, let users compose messages when offline and send the messages when online</a:t>
            </a:r>
            <a:r>
              <a:rPr lang="en-US" sz="2000" b="0" i="0" dirty="0" smtClean="0">
                <a:effectLst/>
                <a:latin typeface="Century Gothic" pitchFamily="34" charset="0"/>
              </a:rPr>
              <a:t>.</a:t>
            </a:r>
          </a:p>
          <a:p>
            <a:endParaRPr lang="en-US" sz="2000" b="0" i="0" dirty="0">
              <a:effectLst/>
              <a:latin typeface="Century Gothic" pitchFamily="34" charset="0"/>
            </a:endParaRPr>
          </a:p>
          <a:p>
            <a:r>
              <a:rPr lang="en-US" sz="2000" b="1" dirty="0">
                <a:solidFill>
                  <a:srgbClr val="333333"/>
                </a:solidFill>
                <a:effectLst/>
                <a:latin typeface="Century Gothic" pitchFamily="34" charset="0"/>
              </a:rPr>
              <a:t>The best way to save on networking performance is not to download or upload data at all. </a:t>
            </a:r>
            <a:r>
              <a:rPr lang="en-US" sz="2000" b="0" i="0" dirty="0">
                <a:effectLst/>
                <a:latin typeface="Century Gothic" pitchFamily="34" charset="0"/>
              </a:rPr>
              <a:t>Apps should cache content that is fetched from the network and likely to be used again. Before making subsequent requests, apps should display locally cached data. This ensures that the app is functional even if the device is offline or on a slow or unreliable network</a:t>
            </a:r>
            <a:r>
              <a:rPr lang="en-US" sz="2000" b="0" i="0" dirty="0" smtClean="0">
                <a:effectLst/>
                <a:latin typeface="Century Gothic" pitchFamily="34" charset="0"/>
              </a:rPr>
              <a:t>.</a:t>
            </a:r>
          </a:p>
          <a:p>
            <a:endParaRPr lang="en-US" sz="2000" b="0" i="0" dirty="0">
              <a:effectLst/>
              <a:latin typeface="Century Gothic" pitchFamily="34" charset="0"/>
            </a:endParaRPr>
          </a:p>
          <a:p>
            <a:r>
              <a:rPr lang="en-US" sz="2000" b="1" i="1" dirty="0">
                <a:solidFill>
                  <a:srgbClr val="333333"/>
                </a:solidFill>
                <a:effectLst/>
                <a:latin typeface="Century Gothic" pitchFamily="34" charset="0"/>
              </a:rPr>
              <a:t>Consider an offline-first architecture,</a:t>
            </a:r>
            <a:r>
              <a:rPr lang="en-US" sz="2000" b="1" i="1" dirty="0">
                <a:effectLst/>
                <a:latin typeface="Century Gothic" pitchFamily="34" charset="0"/>
              </a:rPr>
              <a:t> </a:t>
            </a:r>
            <a:r>
              <a:rPr lang="en-US" sz="2000" b="0" i="0" dirty="0">
                <a:effectLst/>
                <a:latin typeface="Century Gothic" pitchFamily="34" charset="0"/>
              </a:rPr>
              <a:t>which initially tries to fetch data from local storage and, failing that, requests the data from the network. After being retrieved from the network, the data is cached locally for future use. This helps to ensure that network requests for the same piece of data only occur once—with subsequent requests satisfied locally.</a:t>
            </a:r>
            <a:endParaRPr lang="en-IN" sz="2000" dirty="0">
              <a:latin typeface="Century Gothic" pitchFamily="34" charset="0"/>
            </a:endParaRPr>
          </a:p>
        </p:txBody>
      </p:sp>
    </p:spTree>
    <p:extLst>
      <p:ext uri="{BB962C8B-B14F-4D97-AF65-F5344CB8AC3E}">
        <p14:creationId xmlns:p14="http://schemas.microsoft.com/office/powerpoint/2010/main" xmlns="" val="39144260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Vinayak\Desktop\android-seminar-ppt-23-638.jpg"/>
          <p:cNvPicPr>
            <a:picLocks noChangeAspect="1" noChangeArrowheads="1"/>
          </p:cNvPicPr>
          <p:nvPr/>
        </p:nvPicPr>
        <p:blipFill>
          <a:blip r:embed="rId2"/>
          <a:srcRect/>
          <a:stretch>
            <a:fillRect/>
          </a:stretch>
        </p:blipFill>
        <p:spPr bwMode="auto">
          <a:xfrm>
            <a:off x="1" y="0"/>
            <a:ext cx="12192000" cy="6858001"/>
          </a:xfrm>
          <a:prstGeom prst="rect">
            <a:avLst/>
          </a:prstGeom>
          <a:noFill/>
        </p:spPr>
      </p:pic>
      <p:sp>
        <p:nvSpPr>
          <p:cNvPr id="4" name="TextBox 3"/>
          <p:cNvSpPr txBox="1"/>
          <p:nvPr/>
        </p:nvSpPr>
        <p:spPr>
          <a:xfrm>
            <a:off x="627018" y="4846321"/>
            <a:ext cx="6100353" cy="1384995"/>
          </a:xfrm>
          <a:prstGeom prst="rect">
            <a:avLst/>
          </a:prstGeom>
          <a:noFill/>
        </p:spPr>
        <p:txBody>
          <a:bodyPr wrap="square" rtlCol="0">
            <a:spAutoFit/>
          </a:bodyPr>
          <a:lstStyle/>
          <a:p>
            <a:r>
              <a:rPr lang="en-IN" sz="2800" dirty="0" smtClean="0">
                <a:latin typeface="Century Gothic" pitchFamily="34" charset="0"/>
              </a:rPr>
              <a:t>Presented by : </a:t>
            </a:r>
            <a:r>
              <a:rPr lang="en-IN" sz="2800" dirty="0" err="1" smtClean="0">
                <a:latin typeface="Century Gothic" pitchFamily="34" charset="0"/>
              </a:rPr>
              <a:t>V</a:t>
            </a:r>
            <a:r>
              <a:rPr lang="en-IN" sz="2800" dirty="0" err="1" smtClean="0">
                <a:latin typeface="Century Gothic" pitchFamily="34" charset="0"/>
              </a:rPr>
              <a:t>inayak</a:t>
            </a:r>
            <a:r>
              <a:rPr lang="en-IN" sz="2800" dirty="0" smtClean="0">
                <a:latin typeface="Century Gothic" pitchFamily="34" charset="0"/>
              </a:rPr>
              <a:t> </a:t>
            </a:r>
            <a:r>
              <a:rPr lang="en-IN" sz="2800" dirty="0" err="1" smtClean="0">
                <a:latin typeface="Century Gothic" pitchFamily="34" charset="0"/>
              </a:rPr>
              <a:t>Pahujani</a:t>
            </a:r>
            <a:endParaRPr lang="en-IN" sz="2800" dirty="0" smtClean="0">
              <a:latin typeface="Century Gothic" pitchFamily="34" charset="0"/>
            </a:endParaRPr>
          </a:p>
          <a:p>
            <a:r>
              <a:rPr lang="en-IN" sz="2800" dirty="0" smtClean="0">
                <a:latin typeface="Century Gothic" pitchFamily="34" charset="0"/>
              </a:rPr>
              <a:t>Class : CSE 6A</a:t>
            </a:r>
          </a:p>
          <a:p>
            <a:r>
              <a:rPr lang="en-IN" sz="2800" dirty="0" smtClean="0">
                <a:latin typeface="Century Gothic" pitchFamily="34" charset="0"/>
              </a:rPr>
              <a:t>Roll no : 2K18ECUN02006</a:t>
            </a:r>
            <a:endParaRPr lang="en-GB" sz="2800" dirty="0">
              <a:latin typeface="Century Gothic" pitchFamily="34" charset="0"/>
            </a:endParaRPr>
          </a:p>
        </p:txBody>
      </p:sp>
    </p:spTree>
    <p:extLst>
      <p:ext uri="{BB962C8B-B14F-4D97-AF65-F5344CB8AC3E}">
        <p14:creationId xmlns:p14="http://schemas.microsoft.com/office/powerpoint/2010/main" xmlns="" val="3512914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800" b="1" dirty="0" smtClean="0">
                <a:solidFill>
                  <a:schemeClr val="tx2">
                    <a:lumMod val="50000"/>
                  </a:schemeClr>
                </a:solidFill>
                <a:latin typeface="Cooper Black" pitchFamily="18" charset="0"/>
              </a:rPr>
              <a:t>Network &amp; Battery </a:t>
            </a:r>
            <a:r>
              <a:rPr lang="en-US" sz="4800" b="1" dirty="0" smtClean="0">
                <a:solidFill>
                  <a:schemeClr val="tx2">
                    <a:lumMod val="50000"/>
                  </a:schemeClr>
                </a:solidFill>
                <a:latin typeface="Cooper Black" pitchFamily="18" charset="0"/>
              </a:rPr>
              <a:t>issues</a:t>
            </a:r>
            <a:endParaRPr lang="en-GB" sz="4800" b="1" dirty="0">
              <a:latin typeface="Cooper Black" pitchFamily="18" charset="0"/>
            </a:endParaRPr>
          </a:p>
        </p:txBody>
      </p:sp>
      <p:sp>
        <p:nvSpPr>
          <p:cNvPr id="3" name="Content Placeholder 2"/>
          <p:cNvSpPr>
            <a:spLocks noGrp="1"/>
          </p:cNvSpPr>
          <p:nvPr>
            <p:ph idx="1"/>
          </p:nvPr>
        </p:nvSpPr>
        <p:spPr>
          <a:xfrm>
            <a:off x="1267097" y="1828800"/>
            <a:ext cx="9531531" cy="3664448"/>
          </a:xfrm>
        </p:spPr>
        <p:txBody>
          <a:bodyPr>
            <a:noAutofit/>
          </a:bodyPr>
          <a:lstStyle/>
          <a:p>
            <a:r>
              <a:rPr lang="en-US" sz="2400" dirty="0" smtClean="0">
                <a:latin typeface="Century Gothic" panose="020B0502020202020204" pitchFamily="34" charset="0"/>
              </a:rPr>
              <a:t>Optimizing network and battery performance is a huge topic, and as devices and the Android OS change, so do some of the recommendations. The Android team constantly improves the framework and APIs to make it easier for you to write apps that perform well.</a:t>
            </a:r>
            <a:br>
              <a:rPr lang="en-US" sz="2400" dirty="0" smtClean="0">
                <a:latin typeface="Century Gothic" panose="020B0502020202020204" pitchFamily="34" charset="0"/>
              </a:rPr>
            </a:br>
            <a:r>
              <a:rPr lang="en-US" sz="2400" dirty="0" smtClean="0">
                <a:latin typeface="Century Gothic" panose="020B0502020202020204" pitchFamily="34" charset="0"/>
              </a:rPr>
              <a:t/>
            </a:r>
            <a:br>
              <a:rPr lang="en-US" sz="2400" dirty="0" smtClean="0">
                <a:latin typeface="Century Gothic" panose="020B0502020202020204" pitchFamily="34" charset="0"/>
              </a:rPr>
            </a:br>
            <a:r>
              <a:rPr lang="en-US" sz="2400" dirty="0" smtClean="0">
                <a:latin typeface="Century Gothic" panose="020B0502020202020204" pitchFamily="34" charset="0"/>
              </a:rPr>
              <a:t>Battery life is the single most important aspect of the mobile user experience. A device without power offers no functionality at all. For this reason, it is critically important that apps be as respectful of battery life as possible.</a:t>
            </a:r>
            <a:r>
              <a:rPr lang="en-IN" sz="2400" dirty="0" smtClean="0">
                <a:latin typeface="Century Gothic" panose="020B0502020202020204" pitchFamily="34" charset="0"/>
              </a:rPr>
              <a:t/>
            </a:r>
            <a:br>
              <a:rPr lang="en-IN" sz="2400" dirty="0" smtClean="0">
                <a:latin typeface="Century Gothic" panose="020B0502020202020204" pitchFamily="34" charset="0"/>
              </a:rPr>
            </a:br>
            <a:endParaRPr lang="en-GB"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3000"/>
            <a:lum/>
          </a:blip>
          <a:srcRect/>
          <a:stretch>
            <a:fillRect t="-23000" b="-23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202D12-56DF-4615-8C4B-9C2BC5481498}"/>
              </a:ext>
            </a:extLst>
          </p:cNvPr>
          <p:cNvSpPr>
            <a:spLocks noGrp="1"/>
          </p:cNvSpPr>
          <p:nvPr>
            <p:ph type="title"/>
          </p:nvPr>
        </p:nvSpPr>
        <p:spPr/>
        <p:txBody>
          <a:bodyPr/>
          <a:lstStyle/>
          <a:p>
            <a:pPr algn="ctr"/>
            <a:r>
              <a:rPr lang="en-IN" b="1" dirty="0">
                <a:solidFill>
                  <a:schemeClr val="tx2">
                    <a:lumMod val="50000"/>
                  </a:schemeClr>
                </a:solidFill>
                <a:latin typeface="Cooper Black" pitchFamily="18" charset="0"/>
              </a:rPr>
              <a:t>RADIO</a:t>
            </a:r>
          </a:p>
        </p:txBody>
      </p:sp>
      <p:sp>
        <p:nvSpPr>
          <p:cNvPr id="3" name="Content Placeholder 2">
            <a:extLst>
              <a:ext uri="{FF2B5EF4-FFF2-40B4-BE49-F238E27FC236}">
                <a16:creationId xmlns:a16="http://schemas.microsoft.com/office/drawing/2014/main" xmlns="" id="{48838C22-12BE-49D3-8626-FA76C0894F34}"/>
              </a:ext>
            </a:extLst>
          </p:cNvPr>
          <p:cNvSpPr>
            <a:spLocks noGrp="1"/>
          </p:cNvSpPr>
          <p:nvPr>
            <p:ph idx="1"/>
          </p:nvPr>
        </p:nvSpPr>
        <p:spPr>
          <a:xfrm>
            <a:off x="870857" y="1646237"/>
            <a:ext cx="10363200" cy="4526280"/>
          </a:xfrm>
        </p:spPr>
        <p:txBody>
          <a:bodyPr>
            <a:normAutofit/>
          </a:bodyPr>
          <a:lstStyle/>
          <a:p>
            <a:r>
              <a:rPr lang="en-US" sz="2000" i="0" dirty="0">
                <a:solidFill>
                  <a:schemeClr val="tx1">
                    <a:lumMod val="95000"/>
                    <a:lumOff val="5000"/>
                  </a:schemeClr>
                </a:solidFill>
                <a:effectLst/>
                <a:latin typeface="Century Gothic" pitchFamily="34" charset="0"/>
              </a:rPr>
              <a:t>Inside your mobile device is a small piece of hardware that's essentially a radio. The purpose of this radio is to communicate with local cell towers and transmit data. However, this radio is not always active and drawing power. It starts in a powered down state, and when the device needs to send data, the radio turns on and transfers the data. After the data packet is sent, the radio stays awake for a while, in case the server sends a response. Eventually, the radio goes back to sleep to save battery</a:t>
            </a:r>
            <a:r>
              <a:rPr lang="en-US" sz="2000" i="0" dirty="0" smtClean="0">
                <a:solidFill>
                  <a:schemeClr val="tx1">
                    <a:lumMod val="95000"/>
                    <a:lumOff val="5000"/>
                  </a:schemeClr>
                </a:solidFill>
                <a:effectLst/>
                <a:latin typeface="Century Gothic" pitchFamily="34" charset="0"/>
              </a:rPr>
              <a:t>.</a:t>
            </a:r>
          </a:p>
          <a:p>
            <a:endParaRPr lang="en-US" sz="2000" i="0" dirty="0">
              <a:solidFill>
                <a:schemeClr val="tx1">
                  <a:lumMod val="95000"/>
                  <a:lumOff val="5000"/>
                </a:schemeClr>
              </a:solidFill>
              <a:effectLst/>
              <a:latin typeface="Century Gothic" pitchFamily="34" charset="0"/>
            </a:endParaRPr>
          </a:p>
          <a:p>
            <a:r>
              <a:rPr lang="en-US" sz="2000" i="0" dirty="0">
                <a:solidFill>
                  <a:schemeClr val="tx1">
                    <a:lumMod val="95000"/>
                    <a:lumOff val="5000"/>
                  </a:schemeClr>
                </a:solidFill>
                <a:effectLst/>
                <a:latin typeface="Century Gothic" pitchFamily="34" charset="0"/>
              </a:rPr>
              <a:t>The exact number of states and amounts of power drawn depend on the device and the Android version. The radio state machine on each device varies based on the mobile radio technology employed—2G, 3G, LTE, etc. This variation is particularly true of the transition delay ("tail time") and startup latency. The device's carrier network defines and configures these attributes.</a:t>
            </a:r>
            <a:endParaRPr lang="en-IN" sz="2000" dirty="0">
              <a:solidFill>
                <a:schemeClr val="tx1">
                  <a:lumMod val="95000"/>
                  <a:lumOff val="5000"/>
                </a:schemeClr>
              </a:solidFill>
              <a:latin typeface="Century Gothic" pitchFamily="34" charset="0"/>
            </a:endParaRPr>
          </a:p>
          <a:p>
            <a:pPr marL="0" indent="0">
              <a:buNone/>
            </a:pPr>
            <a:endParaRPr lang="en-IN" sz="3600" dirty="0">
              <a:latin typeface="Century Gothic" pitchFamily="34" charset="0"/>
            </a:endParaRPr>
          </a:p>
        </p:txBody>
      </p:sp>
    </p:spTree>
    <p:extLst>
      <p:ext uri="{BB962C8B-B14F-4D97-AF65-F5344CB8AC3E}">
        <p14:creationId xmlns:p14="http://schemas.microsoft.com/office/powerpoint/2010/main" xmlns="" val="1220898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2000"/>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A4AD82-8600-40EF-8320-7A5122BED8C4}"/>
              </a:ext>
            </a:extLst>
          </p:cNvPr>
          <p:cNvSpPr>
            <a:spLocks noGrp="1"/>
          </p:cNvSpPr>
          <p:nvPr>
            <p:ph type="title"/>
          </p:nvPr>
        </p:nvSpPr>
        <p:spPr>
          <a:xfrm>
            <a:off x="1179039" y="-13061"/>
            <a:ext cx="9950514" cy="1045084"/>
          </a:xfrm>
        </p:spPr>
        <p:txBody>
          <a:bodyPr>
            <a:noAutofit/>
          </a:bodyPr>
          <a:lstStyle/>
          <a:p>
            <a:pPr algn="l"/>
            <a:r>
              <a:rPr lang="en-US" sz="3200" dirty="0">
                <a:solidFill>
                  <a:schemeClr val="tx2">
                    <a:lumMod val="50000"/>
                  </a:schemeClr>
                </a:solidFill>
                <a:latin typeface="Cooper Black" pitchFamily="18" charset="0"/>
              </a:rPr>
              <a:t>S</a:t>
            </a:r>
            <a:r>
              <a:rPr lang="en-US" sz="3200" i="0" dirty="0">
                <a:solidFill>
                  <a:schemeClr val="tx2">
                    <a:lumMod val="50000"/>
                  </a:schemeClr>
                </a:solidFill>
                <a:effectLst/>
                <a:latin typeface="Cooper Black" pitchFamily="18" charset="0"/>
              </a:rPr>
              <a:t>tate machine for a typical 3G network radio</a:t>
            </a:r>
            <a:endParaRPr lang="en-IN" sz="3200" dirty="0">
              <a:solidFill>
                <a:schemeClr val="tx2">
                  <a:lumMod val="50000"/>
                </a:schemeClr>
              </a:solidFill>
              <a:latin typeface="Cooper Black" pitchFamily="18" charset="0"/>
            </a:endParaRPr>
          </a:p>
        </p:txBody>
      </p:sp>
      <p:sp>
        <p:nvSpPr>
          <p:cNvPr id="4" name="Text Placeholder 3">
            <a:extLst>
              <a:ext uri="{FF2B5EF4-FFF2-40B4-BE49-F238E27FC236}">
                <a16:creationId xmlns:a16="http://schemas.microsoft.com/office/drawing/2014/main" xmlns="" id="{03A24FDC-2C46-4569-B451-EB4003B37BF2}"/>
              </a:ext>
            </a:extLst>
          </p:cNvPr>
          <p:cNvSpPr>
            <a:spLocks noGrp="1"/>
          </p:cNvSpPr>
          <p:nvPr>
            <p:ph type="body" idx="2"/>
          </p:nvPr>
        </p:nvSpPr>
        <p:spPr>
          <a:xfrm>
            <a:off x="669589" y="1850972"/>
            <a:ext cx="3517567" cy="3064505"/>
          </a:xfrm>
        </p:spPr>
        <p:txBody>
          <a:bodyPr>
            <a:noAutofit/>
          </a:bodyPr>
          <a:lstStyle/>
          <a:p>
            <a:pPr algn="l">
              <a:buFont typeface="+mj-lt"/>
              <a:buAutoNum type="arabicPeriod"/>
            </a:pPr>
            <a:r>
              <a:rPr lang="en-US" sz="2000" b="1" i="1" dirty="0">
                <a:solidFill>
                  <a:schemeClr val="bg1"/>
                </a:solidFill>
                <a:effectLst/>
                <a:latin typeface="Century Gothic" pitchFamily="34" charset="0"/>
              </a:rPr>
              <a:t>Full power:</a:t>
            </a:r>
            <a:r>
              <a:rPr lang="en-US" sz="2000" b="0" i="1" dirty="0">
                <a:solidFill>
                  <a:schemeClr val="bg1"/>
                </a:solidFill>
                <a:effectLst/>
                <a:latin typeface="Century Gothic" pitchFamily="34" charset="0"/>
              </a:rPr>
              <a:t> </a:t>
            </a:r>
            <a:r>
              <a:rPr lang="en-US" sz="2000" b="0" i="0" dirty="0">
                <a:solidFill>
                  <a:schemeClr val="bg1"/>
                </a:solidFill>
                <a:effectLst/>
                <a:latin typeface="Century Gothic" pitchFamily="34" charset="0"/>
              </a:rPr>
              <a:t>Used when a connection is active, allowing the device to transfer data at its highest possible rate.</a:t>
            </a:r>
          </a:p>
          <a:p>
            <a:pPr algn="l">
              <a:buFont typeface="+mj-lt"/>
              <a:buAutoNum type="arabicPeriod"/>
            </a:pPr>
            <a:r>
              <a:rPr lang="en-US" sz="2000" b="1" i="1" dirty="0">
                <a:solidFill>
                  <a:schemeClr val="bg1"/>
                </a:solidFill>
                <a:effectLst/>
                <a:latin typeface="Century Gothic" pitchFamily="34" charset="0"/>
              </a:rPr>
              <a:t>Low power:</a:t>
            </a:r>
            <a:r>
              <a:rPr lang="en-US" sz="2000" b="1" i="0" dirty="0">
                <a:solidFill>
                  <a:schemeClr val="bg1"/>
                </a:solidFill>
                <a:effectLst/>
                <a:latin typeface="Century Gothic" pitchFamily="34" charset="0"/>
              </a:rPr>
              <a:t> </a:t>
            </a:r>
            <a:r>
              <a:rPr lang="en-US" sz="2000" b="0" i="0" dirty="0">
                <a:solidFill>
                  <a:schemeClr val="bg1"/>
                </a:solidFill>
                <a:effectLst/>
                <a:latin typeface="Century Gothic" pitchFamily="34" charset="0"/>
              </a:rPr>
              <a:t>An intermediate state that uses around 50% of the battery power of the full-power state.</a:t>
            </a:r>
          </a:p>
          <a:p>
            <a:pPr algn="l">
              <a:buFont typeface="+mj-lt"/>
              <a:buAutoNum type="arabicPeriod"/>
            </a:pPr>
            <a:r>
              <a:rPr lang="en-US" sz="2000" b="1" i="1" dirty="0">
                <a:solidFill>
                  <a:schemeClr val="bg1"/>
                </a:solidFill>
                <a:effectLst/>
                <a:latin typeface="Century Gothic" pitchFamily="34" charset="0"/>
              </a:rPr>
              <a:t>Standby:</a:t>
            </a:r>
            <a:r>
              <a:rPr lang="en-US" sz="2000" b="1" i="0" dirty="0">
                <a:solidFill>
                  <a:schemeClr val="bg1"/>
                </a:solidFill>
                <a:effectLst/>
                <a:latin typeface="Century Gothic" pitchFamily="34" charset="0"/>
              </a:rPr>
              <a:t> </a:t>
            </a:r>
            <a:r>
              <a:rPr lang="en-US" sz="2000" b="0" i="0" dirty="0">
                <a:solidFill>
                  <a:schemeClr val="bg1"/>
                </a:solidFill>
                <a:effectLst/>
                <a:latin typeface="Century Gothic" pitchFamily="34" charset="0"/>
              </a:rPr>
              <a:t>The minimal energy state during which no network connection is active or required.</a:t>
            </a:r>
          </a:p>
          <a:p>
            <a:endParaRPr lang="en-IN" sz="2000" dirty="0">
              <a:solidFill>
                <a:schemeClr val="bg1"/>
              </a:solidFill>
              <a:latin typeface="Century Gothic" pitchFamily="34" charset="0"/>
            </a:endParaRPr>
          </a:p>
        </p:txBody>
      </p:sp>
      <p:pic>
        <p:nvPicPr>
          <p:cNvPr id="1026" name="Picture 2" descr=" Radio states diagram showing how long it takes to switch between standby, low-power state, and a full-power state. The arrows show the direction of state changes and the latency in seconds between state changes.">
            <a:extLst>
              <a:ext uri="{FF2B5EF4-FFF2-40B4-BE49-F238E27FC236}">
                <a16:creationId xmlns:a16="http://schemas.microsoft.com/office/drawing/2014/main" xmlns="" id="{60F75DA0-CC9C-40F0-BD3B-54DEDED33769}"/>
              </a:ext>
            </a:extLst>
          </p:cNvPr>
          <p:cNvPicPr>
            <a:picLocks noGrp="1" noChangeAspect="1" noChangeArrowheads="1"/>
          </p:cNvPicPr>
          <p:nvPr>
            <p:ph sz="half" idx="1"/>
          </p:nvPr>
        </p:nvPicPr>
        <p:blipFill>
          <a:blip r:embed="rId3">
            <a:extLst>
              <a:ext uri="{28A0092B-C50C-407E-A947-70E740481C1C}">
                <a14:useLocalDpi xmlns:a14="http://schemas.microsoft.com/office/drawing/2010/main" xmlns="" val="0"/>
              </a:ext>
            </a:extLst>
          </a:blip>
          <a:stretch>
            <a:fillRect/>
          </a:stretch>
        </p:blipFill>
        <p:spPr bwMode="auto">
          <a:xfrm>
            <a:off x="4467497" y="2729593"/>
            <a:ext cx="7358743" cy="209946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16790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0BAEA-95DB-4BCA-8381-FA5328C1D5B2}"/>
              </a:ext>
            </a:extLst>
          </p:cNvPr>
          <p:cNvSpPr>
            <a:spLocks noGrp="1"/>
          </p:cNvSpPr>
          <p:nvPr>
            <p:ph type="title"/>
          </p:nvPr>
        </p:nvSpPr>
        <p:spPr/>
        <p:txBody>
          <a:bodyPr/>
          <a:lstStyle/>
          <a:p>
            <a:pPr algn="ctr"/>
            <a:r>
              <a:rPr lang="en-IN" b="1" dirty="0">
                <a:solidFill>
                  <a:schemeClr val="tx2">
                    <a:lumMod val="50000"/>
                  </a:schemeClr>
                </a:solidFill>
                <a:latin typeface="Cooper Black" pitchFamily="18" charset="0"/>
              </a:rPr>
              <a:t>Practices &amp; API’</a:t>
            </a:r>
            <a:r>
              <a:rPr lang="en-IN" sz="3600" b="1" dirty="0">
                <a:solidFill>
                  <a:schemeClr val="tx2">
                    <a:lumMod val="50000"/>
                  </a:schemeClr>
                </a:solidFill>
                <a:latin typeface="Cooper Black" pitchFamily="18" charset="0"/>
              </a:rPr>
              <a:t>s</a:t>
            </a:r>
          </a:p>
        </p:txBody>
      </p:sp>
      <p:sp>
        <p:nvSpPr>
          <p:cNvPr id="3" name="Content Placeholder 2">
            <a:extLst>
              <a:ext uri="{FF2B5EF4-FFF2-40B4-BE49-F238E27FC236}">
                <a16:creationId xmlns:a16="http://schemas.microsoft.com/office/drawing/2014/main" xmlns="" id="{C768AA48-C052-4361-A1BD-69DA7E3FA8C2}"/>
              </a:ext>
            </a:extLst>
          </p:cNvPr>
          <p:cNvSpPr>
            <a:spLocks noGrp="1"/>
          </p:cNvSpPr>
          <p:nvPr>
            <p:ph sz="half" idx="1"/>
          </p:nvPr>
        </p:nvSpPr>
        <p:spPr>
          <a:xfrm>
            <a:off x="609600" y="1645920"/>
            <a:ext cx="5046617" cy="4526280"/>
          </a:xfrm>
        </p:spPr>
        <p:txBody>
          <a:bodyPr>
            <a:noAutofit/>
          </a:bodyPr>
          <a:lstStyle/>
          <a:p>
            <a:r>
              <a:rPr lang="en-US" sz="2000" dirty="0">
                <a:solidFill>
                  <a:schemeClr val="tx1">
                    <a:lumMod val="95000"/>
                    <a:lumOff val="5000"/>
                  </a:schemeClr>
                </a:solidFill>
                <a:latin typeface="Century Gothic" pitchFamily="34" charset="0"/>
              </a:rPr>
              <a:t>You need to minimize the number of times the radio is powered up. Send as much data as you can per cycle, and get a server response before the hardware is turned off. Doing all this requires some timing acrobatics, and there are several APIs, including JobScheduler and FirebaseJobDispatcher, to help you. Even using these APIs, you should follow network and battery best practices.</a:t>
            </a:r>
            <a:endParaRPr lang="en-IN" sz="2000" dirty="0">
              <a:solidFill>
                <a:schemeClr val="tx1">
                  <a:lumMod val="95000"/>
                  <a:lumOff val="5000"/>
                </a:schemeClr>
              </a:solidFill>
              <a:latin typeface="Century Gothic" pitchFamily="34" charset="0"/>
            </a:endParaRPr>
          </a:p>
        </p:txBody>
      </p:sp>
      <p:pic>
        <p:nvPicPr>
          <p:cNvPr id="2055" name="Picture 7" descr="Android Jobscheduler Tutorial | Job Scheduler Example">
            <a:extLst>
              <a:ext uri="{FF2B5EF4-FFF2-40B4-BE49-F238E27FC236}">
                <a16:creationId xmlns:a16="http://schemas.microsoft.com/office/drawing/2014/main" xmlns="" id="{5F3EFFD5-4B45-4579-8532-F04AFE753885}"/>
              </a:ext>
            </a:extLst>
          </p:cNvPr>
          <p:cNvPicPr>
            <a:picLocks noGrp="1" noChangeAspect="1" noChangeArrowheads="1"/>
          </p:cNvPicPr>
          <p:nvPr>
            <p:ph sz="half" idx="2"/>
          </p:nvPr>
        </p:nvPicPr>
        <p:blipFill rotWithShape="1">
          <a:blip r:embed="rId3">
            <a:extLst>
              <a:ext uri="{28A0092B-C50C-407E-A947-70E740481C1C}">
                <a14:useLocalDpi xmlns:a14="http://schemas.microsoft.com/office/drawing/2010/main" xmlns="" val="0"/>
              </a:ext>
            </a:extLst>
          </a:blip>
          <a:srcRect l="4082" b="12343"/>
          <a:stretch/>
        </p:blipFill>
        <p:spPr bwMode="auto">
          <a:xfrm>
            <a:off x="6464973" y="2004826"/>
            <a:ext cx="3124940" cy="16850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xmlns="">
                <a:solidFill>
                  <a:srgbClr val="FFFFFF"/>
                </a:solidFill>
              </a14:hiddenFill>
            </a:ext>
          </a:extLst>
        </p:spPr>
      </p:pic>
      <p:pic>
        <p:nvPicPr>
          <p:cNvPr id="2057" name="Picture 9" descr="Firebase Job Dispatcher : Android – Thought beats">
            <a:extLst>
              <a:ext uri="{FF2B5EF4-FFF2-40B4-BE49-F238E27FC236}">
                <a16:creationId xmlns:a16="http://schemas.microsoft.com/office/drawing/2014/main" xmlns="" id="{012328CD-E713-4D8F-AE0D-C960E19ED166}"/>
              </a:ext>
            </a:extLst>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603700" y="4413290"/>
            <a:ext cx="3489963" cy="1356450"/>
          </a:xfrm>
          <a:prstGeom prst="rect">
            <a:avLst/>
          </a:prstGeom>
          <a:ln w="127000" cap="sq">
            <a:solidFill>
              <a:srgbClr val="FFC000"/>
            </a:solidFill>
            <a:miter lim="800000"/>
          </a:ln>
          <a:effectLst>
            <a:outerShdw blurRad="57150" dist="50800" dir="2700000" algn="tl" rotWithShape="0">
              <a:srgbClr val="000000">
                <a:alpha val="40000"/>
              </a:srgbClr>
            </a:outerShdw>
          </a:effectLst>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178767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972B40-4D58-43D8-85F3-08E2CC6E1E9E}"/>
              </a:ext>
            </a:extLst>
          </p:cNvPr>
          <p:cNvSpPr>
            <a:spLocks noGrp="1"/>
          </p:cNvSpPr>
          <p:nvPr>
            <p:ph type="title"/>
          </p:nvPr>
        </p:nvSpPr>
        <p:spPr/>
        <p:txBody>
          <a:bodyPr>
            <a:normAutofit/>
          </a:bodyPr>
          <a:lstStyle/>
          <a:p>
            <a:pPr algn="ctr"/>
            <a:r>
              <a:rPr lang="en-IN" sz="4800" dirty="0">
                <a:solidFill>
                  <a:schemeClr val="tx2">
                    <a:lumMod val="50000"/>
                  </a:schemeClr>
                </a:solidFill>
                <a:latin typeface="Cooper Black" pitchFamily="18" charset="0"/>
              </a:rPr>
              <a:t>Types of network requests.</a:t>
            </a:r>
          </a:p>
        </p:txBody>
      </p:sp>
      <p:sp>
        <p:nvSpPr>
          <p:cNvPr id="3" name="Content Placeholder 2">
            <a:extLst>
              <a:ext uri="{FF2B5EF4-FFF2-40B4-BE49-F238E27FC236}">
                <a16:creationId xmlns:a16="http://schemas.microsoft.com/office/drawing/2014/main" xmlns="" id="{129E4118-7059-4327-A44C-CFC04A86B1E6}"/>
              </a:ext>
            </a:extLst>
          </p:cNvPr>
          <p:cNvSpPr>
            <a:spLocks noGrp="1"/>
          </p:cNvSpPr>
          <p:nvPr>
            <p:ph idx="1"/>
          </p:nvPr>
        </p:nvSpPr>
        <p:spPr/>
        <p:txBody>
          <a:bodyPr>
            <a:normAutofit/>
          </a:bodyPr>
          <a:lstStyle/>
          <a:p>
            <a:pPr algn="l">
              <a:buFont typeface="Courier New" pitchFamily="49" charset="0"/>
              <a:buChar char="o"/>
            </a:pPr>
            <a:r>
              <a:rPr lang="en-US" sz="2400" b="1" i="1" dirty="0">
                <a:solidFill>
                  <a:srgbClr val="333333"/>
                </a:solidFill>
                <a:effectLst/>
                <a:latin typeface="Century Gothic" pitchFamily="34" charset="0"/>
              </a:rPr>
              <a:t>Do now:</a:t>
            </a:r>
            <a:r>
              <a:rPr lang="en-US" sz="2400" b="1" i="1" dirty="0">
                <a:solidFill>
                  <a:schemeClr val="tx1">
                    <a:lumMod val="85000"/>
                  </a:schemeClr>
                </a:solidFill>
                <a:effectLst/>
                <a:latin typeface="Century Gothic" pitchFamily="34" charset="0"/>
              </a:rPr>
              <a:t> </a:t>
            </a:r>
            <a:r>
              <a:rPr lang="en-US" sz="2400" b="0" i="0" dirty="0">
                <a:effectLst/>
                <a:latin typeface="Century Gothic" pitchFamily="34" charset="0"/>
              </a:rPr>
              <a:t>These networking requests are mostly user-initiated, and the user expects a fast response. As such, there is not much to optimize here. Signing in and requesting a photo are examples of "do now" networking requests</a:t>
            </a:r>
            <a:r>
              <a:rPr lang="en-US" sz="2400" b="0" i="0" dirty="0" smtClean="0">
                <a:effectLst/>
                <a:latin typeface="Century Gothic" pitchFamily="34" charset="0"/>
              </a:rPr>
              <a:t>.</a:t>
            </a:r>
          </a:p>
          <a:p>
            <a:pPr algn="l">
              <a:buFont typeface="Courier New" pitchFamily="49" charset="0"/>
              <a:buChar char="o"/>
            </a:pPr>
            <a:endParaRPr lang="en-US" sz="2400" b="0" i="0" dirty="0">
              <a:effectLst/>
              <a:latin typeface="Century Gothic" pitchFamily="34" charset="0"/>
            </a:endParaRPr>
          </a:p>
          <a:p>
            <a:pPr algn="l">
              <a:buFont typeface="Courier New" pitchFamily="49" charset="0"/>
              <a:buChar char="o"/>
            </a:pPr>
            <a:r>
              <a:rPr lang="en-US" sz="2400" b="1" i="1" dirty="0">
                <a:solidFill>
                  <a:srgbClr val="333333"/>
                </a:solidFill>
                <a:effectLst/>
                <a:latin typeface="Century Gothic" pitchFamily="34" charset="0"/>
              </a:rPr>
              <a:t>Server response:</a:t>
            </a:r>
            <a:r>
              <a:rPr lang="en-US" sz="2400" b="1" i="0" dirty="0">
                <a:effectLst/>
                <a:latin typeface="Century Gothic" pitchFamily="34" charset="0"/>
              </a:rPr>
              <a:t> </a:t>
            </a:r>
            <a:r>
              <a:rPr lang="en-US" sz="2400" b="0" i="0" dirty="0">
                <a:effectLst/>
                <a:latin typeface="Century Gothic" pitchFamily="34" charset="0"/>
              </a:rPr>
              <a:t>The app makes a request to the server, and the server sends a response. To improve resource usage for the request and reduce the size of the request and response, ask only for the data you need, and use compression</a:t>
            </a:r>
            <a:r>
              <a:rPr lang="en-US" sz="2400" b="0" i="0" dirty="0" smtClean="0">
                <a:effectLst/>
                <a:latin typeface="Century Gothic" pitchFamily="34" charset="0"/>
              </a:rPr>
              <a:t>.</a:t>
            </a:r>
          </a:p>
          <a:p>
            <a:pPr algn="l">
              <a:buFont typeface="Courier New" pitchFamily="49" charset="0"/>
              <a:buChar char="o"/>
            </a:pPr>
            <a:endParaRPr lang="en-US" sz="2400" b="0" i="0" dirty="0">
              <a:effectLst/>
              <a:latin typeface="Century Gothic" pitchFamily="34" charset="0"/>
            </a:endParaRPr>
          </a:p>
          <a:p>
            <a:pPr algn="l">
              <a:buFont typeface="Courier New" pitchFamily="49" charset="0"/>
              <a:buChar char="o"/>
            </a:pPr>
            <a:r>
              <a:rPr lang="en-US" sz="2400" b="1" i="1" dirty="0">
                <a:solidFill>
                  <a:srgbClr val="333333"/>
                </a:solidFill>
                <a:effectLst/>
                <a:latin typeface="Century Gothic" pitchFamily="34" charset="0"/>
              </a:rPr>
              <a:t>Data push such as uploading analytics, saving state, or syncing:</a:t>
            </a:r>
            <a:r>
              <a:rPr lang="en-US" sz="2400" b="1" i="0" dirty="0">
                <a:effectLst/>
                <a:latin typeface="Century Gothic" pitchFamily="34" charset="0"/>
              </a:rPr>
              <a:t> </a:t>
            </a:r>
            <a:r>
              <a:rPr lang="en-US" sz="2400" b="0" i="0" dirty="0">
                <a:effectLst/>
                <a:latin typeface="Century Gothic" pitchFamily="34" charset="0"/>
              </a:rPr>
              <a:t>You can optimize the timing of the push and the size of the received data.</a:t>
            </a:r>
          </a:p>
        </p:txBody>
      </p:sp>
    </p:spTree>
    <p:extLst>
      <p:ext uri="{BB962C8B-B14F-4D97-AF65-F5344CB8AC3E}">
        <p14:creationId xmlns:p14="http://schemas.microsoft.com/office/powerpoint/2010/main" xmlns="" val="3979108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780BF5-E8B1-4538-A5A4-F54C8BD97F2F}"/>
              </a:ext>
            </a:extLst>
          </p:cNvPr>
          <p:cNvSpPr>
            <a:spLocks noGrp="1"/>
          </p:cNvSpPr>
          <p:nvPr>
            <p:ph type="title"/>
          </p:nvPr>
        </p:nvSpPr>
        <p:spPr>
          <a:xfrm>
            <a:off x="1123406" y="169817"/>
            <a:ext cx="10183041" cy="1306286"/>
          </a:xfrm>
        </p:spPr>
        <p:txBody>
          <a:bodyPr>
            <a:normAutofit/>
          </a:bodyPr>
          <a:lstStyle/>
          <a:p>
            <a:pPr algn="ctr"/>
            <a:r>
              <a:rPr lang="en-US" sz="3600" i="0" dirty="0">
                <a:solidFill>
                  <a:schemeClr val="tx2">
                    <a:lumMod val="50000"/>
                  </a:schemeClr>
                </a:solidFill>
                <a:effectLst/>
                <a:latin typeface="Cooper Black" pitchFamily="18" charset="0"/>
              </a:rPr>
              <a:t>Best practices for reducing network usage and battery consumption</a:t>
            </a:r>
            <a:endParaRPr lang="en-IN" sz="3600" dirty="0">
              <a:solidFill>
                <a:schemeClr val="tx2">
                  <a:lumMod val="50000"/>
                </a:schemeClr>
              </a:solidFill>
              <a:latin typeface="Cooper Black" pitchFamily="18" charset="0"/>
            </a:endParaRPr>
          </a:p>
        </p:txBody>
      </p:sp>
      <p:sp>
        <p:nvSpPr>
          <p:cNvPr id="3" name="Content Placeholder 2">
            <a:extLst>
              <a:ext uri="{FF2B5EF4-FFF2-40B4-BE49-F238E27FC236}">
                <a16:creationId xmlns:a16="http://schemas.microsoft.com/office/drawing/2014/main" xmlns="" id="{DB8013FE-B887-4AB5-8A82-0935109FF620}"/>
              </a:ext>
            </a:extLst>
          </p:cNvPr>
          <p:cNvSpPr>
            <a:spLocks noGrp="1"/>
          </p:cNvSpPr>
          <p:nvPr>
            <p:ph sz="half" idx="1"/>
          </p:nvPr>
        </p:nvSpPr>
        <p:spPr>
          <a:xfrm>
            <a:off x="966650" y="1972490"/>
            <a:ext cx="5027749" cy="4199709"/>
          </a:xfrm>
        </p:spPr>
        <p:txBody>
          <a:bodyPr>
            <a:noAutofit/>
          </a:bodyPr>
          <a:lstStyle/>
          <a:p>
            <a:pPr>
              <a:buFont typeface="Courier New" pitchFamily="49" charset="0"/>
              <a:buChar char="o"/>
            </a:pPr>
            <a:r>
              <a:rPr lang="en-US" sz="2000" b="0" i="1" dirty="0">
                <a:solidFill>
                  <a:schemeClr val="tx1">
                    <a:lumMod val="95000"/>
                    <a:lumOff val="5000"/>
                  </a:schemeClr>
                </a:solidFill>
                <a:effectLst/>
                <a:latin typeface="Century Gothic" pitchFamily="34" charset="0"/>
              </a:rPr>
              <a:t>Never poll the server for updates. </a:t>
            </a:r>
            <a:r>
              <a:rPr lang="en-US" sz="2000" b="0" i="0" dirty="0">
                <a:solidFill>
                  <a:schemeClr val="tx1">
                    <a:lumMod val="95000"/>
                    <a:lumOff val="5000"/>
                  </a:schemeClr>
                </a:solidFill>
                <a:effectLst/>
                <a:latin typeface="Century Gothic" pitchFamily="34" charset="0"/>
              </a:rPr>
              <a:t>An app that pings the server every 20 seconds, just to acknowledge that the app is running and visible to the user, keeps the radio powered on indefinitely. Keeping the radio on for this reason results in a significant battery cost for almost no actual data transfer.</a:t>
            </a:r>
          </a:p>
          <a:p>
            <a:pPr>
              <a:buFont typeface="Courier New" pitchFamily="49" charset="0"/>
              <a:buChar char="o"/>
            </a:pPr>
            <a:r>
              <a:rPr lang="en-US" sz="2000" b="0" i="1" dirty="0">
                <a:solidFill>
                  <a:schemeClr val="tx1">
                    <a:lumMod val="95000"/>
                    <a:lumOff val="5000"/>
                  </a:schemeClr>
                </a:solidFill>
                <a:effectLst/>
                <a:latin typeface="Century Gothic" pitchFamily="34" charset="0"/>
              </a:rPr>
              <a:t>Do not </a:t>
            </a:r>
            <a:r>
              <a:rPr lang="en-US" sz="2000" b="0" i="1" dirty="0" err="1">
                <a:solidFill>
                  <a:schemeClr val="tx1">
                    <a:lumMod val="95000"/>
                    <a:lumOff val="5000"/>
                  </a:schemeClr>
                </a:solidFill>
                <a:effectLst/>
                <a:latin typeface="Century Gothic" pitchFamily="34" charset="0"/>
              </a:rPr>
              <a:t>oversync</a:t>
            </a:r>
            <a:r>
              <a:rPr lang="en-US" sz="2000" b="0" i="1" dirty="0">
                <a:solidFill>
                  <a:schemeClr val="tx1">
                    <a:lumMod val="95000"/>
                    <a:lumOff val="5000"/>
                  </a:schemeClr>
                </a:solidFill>
                <a:effectLst/>
                <a:latin typeface="Century Gothic" pitchFamily="34" charset="0"/>
              </a:rPr>
              <a:t>.</a:t>
            </a:r>
            <a:r>
              <a:rPr lang="en-US" sz="2000" b="0" i="0" dirty="0">
                <a:solidFill>
                  <a:schemeClr val="tx1">
                    <a:lumMod val="95000"/>
                    <a:lumOff val="5000"/>
                  </a:schemeClr>
                </a:solidFill>
                <a:effectLst/>
                <a:latin typeface="Century Gothic" pitchFamily="34" charset="0"/>
              </a:rPr>
              <a:t> Sync data only as often as you must. And ideally, sync when the phone is on Wi-Fi and plugged in.</a:t>
            </a:r>
          </a:p>
          <a:p>
            <a:pPr>
              <a:buFont typeface="Courier New" pitchFamily="49" charset="0"/>
              <a:buChar char="o"/>
            </a:pPr>
            <a:endParaRPr lang="en-IN" sz="2000" dirty="0">
              <a:latin typeface="Century Gothic" pitchFamily="34" charset="0"/>
            </a:endParaRPr>
          </a:p>
        </p:txBody>
      </p:sp>
      <p:sp>
        <p:nvSpPr>
          <p:cNvPr id="4" name="Content Placeholder 3">
            <a:extLst>
              <a:ext uri="{FF2B5EF4-FFF2-40B4-BE49-F238E27FC236}">
                <a16:creationId xmlns:a16="http://schemas.microsoft.com/office/drawing/2014/main" xmlns="" id="{4C42A9A2-D1D8-4F13-AF1B-739421DD672C}"/>
              </a:ext>
            </a:extLst>
          </p:cNvPr>
          <p:cNvSpPr>
            <a:spLocks noGrp="1"/>
          </p:cNvSpPr>
          <p:nvPr>
            <p:ph sz="half" idx="2"/>
          </p:nvPr>
        </p:nvSpPr>
        <p:spPr>
          <a:xfrm>
            <a:off x="6400798" y="1946366"/>
            <a:ext cx="5037909" cy="3860074"/>
          </a:xfrm>
        </p:spPr>
        <p:txBody>
          <a:bodyPr>
            <a:normAutofit/>
          </a:bodyPr>
          <a:lstStyle/>
          <a:p>
            <a:pPr algn="l">
              <a:buFont typeface="Courier New" pitchFamily="49" charset="0"/>
              <a:buChar char="o"/>
            </a:pPr>
            <a:r>
              <a:rPr lang="en-US" sz="2000" b="0" i="1" dirty="0">
                <a:solidFill>
                  <a:schemeClr val="tx1">
                    <a:lumMod val="95000"/>
                    <a:lumOff val="5000"/>
                  </a:schemeClr>
                </a:solidFill>
                <a:effectLst/>
                <a:latin typeface="Century Gothic" pitchFamily="34" charset="0"/>
              </a:rPr>
              <a:t>Use an (exponential) back-off pattern when you sync or poll.</a:t>
            </a:r>
            <a:r>
              <a:rPr lang="en-US" sz="2000" b="0" i="0" dirty="0">
                <a:solidFill>
                  <a:schemeClr val="tx1">
                    <a:lumMod val="95000"/>
                    <a:lumOff val="5000"/>
                  </a:schemeClr>
                </a:solidFill>
                <a:effectLst/>
                <a:latin typeface="Century Gothic" pitchFamily="34" charset="0"/>
              </a:rPr>
              <a:t> That is, extend the time between subsequent polls, as described in </a:t>
            </a:r>
            <a:r>
              <a:rPr lang="en-US" sz="2000" b="0" i="0" u="none" strike="noStrike" dirty="0">
                <a:solidFill>
                  <a:schemeClr val="tx1">
                    <a:lumMod val="95000"/>
                    <a:lumOff val="5000"/>
                  </a:schemeClr>
                </a:solidFill>
                <a:effectLst/>
                <a:latin typeface="Century Gothic" pitchFamily="34" charset="0"/>
              </a:rPr>
              <a:t>Exponential backoff</a:t>
            </a:r>
            <a:r>
              <a:rPr lang="en-US" sz="2000" b="0" i="0" dirty="0">
                <a:solidFill>
                  <a:schemeClr val="tx1">
                    <a:lumMod val="95000"/>
                    <a:lumOff val="5000"/>
                  </a:schemeClr>
                </a:solidFill>
                <a:effectLst/>
                <a:latin typeface="Century Gothic" pitchFamily="34" charset="0"/>
              </a:rPr>
              <a:t>. A service like </a:t>
            </a:r>
            <a:r>
              <a:rPr lang="en-US" sz="2000" b="0" i="0" u="none" strike="noStrike" dirty="0">
                <a:solidFill>
                  <a:schemeClr val="tx1">
                    <a:lumMod val="95000"/>
                    <a:lumOff val="5000"/>
                  </a:schemeClr>
                </a:solidFill>
                <a:effectLst/>
                <a:latin typeface="Century Gothic" pitchFamily="34" charset="0"/>
              </a:rPr>
              <a:t>Firebase Cloud Messaging</a:t>
            </a:r>
            <a:r>
              <a:rPr lang="en-US" sz="2000" b="0" i="0" dirty="0">
                <a:solidFill>
                  <a:schemeClr val="tx1">
                    <a:lumMod val="95000"/>
                    <a:lumOff val="5000"/>
                  </a:schemeClr>
                </a:solidFill>
                <a:effectLst/>
                <a:latin typeface="Century Gothic" pitchFamily="34" charset="0"/>
              </a:rPr>
              <a:t> will handle this task for your app.</a:t>
            </a:r>
          </a:p>
          <a:p>
            <a:pPr>
              <a:buFont typeface="Courier New" pitchFamily="49" charset="0"/>
              <a:buChar char="o"/>
            </a:pPr>
            <a:r>
              <a:rPr lang="en-US" sz="2000" dirty="0">
                <a:latin typeface="Century Gothic" pitchFamily="34" charset="0"/>
              </a:rPr>
              <a:t/>
            </a:r>
            <a:br>
              <a:rPr lang="en-US" sz="2000" dirty="0">
                <a:latin typeface="Century Gothic" pitchFamily="34" charset="0"/>
              </a:rPr>
            </a:br>
            <a:endParaRPr lang="en-IN" sz="2000" dirty="0">
              <a:latin typeface="Century Gothic" pitchFamily="34" charset="0"/>
            </a:endParaRPr>
          </a:p>
        </p:txBody>
      </p:sp>
      <p:pic>
        <p:nvPicPr>
          <p:cNvPr id="1030" name="Picture 6" descr="Health app increases battery consumption on Android - Tushar Shuvro">
            <a:extLst>
              <a:ext uri="{FF2B5EF4-FFF2-40B4-BE49-F238E27FC236}">
                <a16:creationId xmlns:a16="http://schemas.microsoft.com/office/drawing/2014/main" xmlns="" id="{8DD758CD-849C-4BAF-BD5C-D8C1F4FDDEBD}"/>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921163" y="4430466"/>
            <a:ext cx="3952031" cy="178895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026705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BF71D1-F46C-43FF-ACCF-619C4E3CA67F}"/>
              </a:ext>
            </a:extLst>
          </p:cNvPr>
          <p:cNvSpPr>
            <a:spLocks noGrp="1"/>
          </p:cNvSpPr>
          <p:nvPr>
            <p:ph type="title"/>
          </p:nvPr>
        </p:nvSpPr>
        <p:spPr/>
        <p:txBody>
          <a:bodyPr/>
          <a:lstStyle/>
          <a:p>
            <a:pPr algn="ctr"/>
            <a:r>
              <a:rPr lang="en-US" b="1" dirty="0">
                <a:solidFill>
                  <a:schemeClr val="tx2">
                    <a:lumMod val="50000"/>
                  </a:schemeClr>
                </a:solidFill>
                <a:latin typeface="Cooper Black" pitchFamily="18" charset="0"/>
              </a:rPr>
              <a:t>Bundle </a:t>
            </a:r>
            <a:r>
              <a:rPr lang="en-US" b="1" dirty="0" smtClean="0">
                <a:solidFill>
                  <a:schemeClr val="tx2">
                    <a:lumMod val="50000"/>
                  </a:schemeClr>
                </a:solidFill>
                <a:latin typeface="Cooper Black" pitchFamily="18" charset="0"/>
              </a:rPr>
              <a:t>requests</a:t>
            </a:r>
            <a:endParaRPr lang="en-IN" dirty="0">
              <a:solidFill>
                <a:schemeClr val="tx2">
                  <a:lumMod val="50000"/>
                </a:schemeClr>
              </a:solidFill>
              <a:latin typeface="Cooper Black" pitchFamily="18" charset="0"/>
            </a:endParaRPr>
          </a:p>
        </p:txBody>
      </p:sp>
      <p:sp>
        <p:nvSpPr>
          <p:cNvPr id="3" name="Content Placeholder 2">
            <a:extLst>
              <a:ext uri="{FF2B5EF4-FFF2-40B4-BE49-F238E27FC236}">
                <a16:creationId xmlns:a16="http://schemas.microsoft.com/office/drawing/2014/main" xmlns="" id="{021AE497-0E1D-4419-996A-99E9DEF647E3}"/>
              </a:ext>
            </a:extLst>
          </p:cNvPr>
          <p:cNvSpPr>
            <a:spLocks noGrp="1"/>
          </p:cNvSpPr>
          <p:nvPr>
            <p:ph sz="half" idx="1"/>
          </p:nvPr>
        </p:nvSpPr>
        <p:spPr>
          <a:xfrm>
            <a:off x="609600" y="2076994"/>
            <a:ext cx="4759234" cy="4526280"/>
          </a:xfrm>
        </p:spPr>
        <p:txBody>
          <a:bodyPr>
            <a:normAutofit/>
          </a:bodyPr>
          <a:lstStyle/>
          <a:p>
            <a:r>
              <a:rPr lang="en-US" sz="2400" dirty="0">
                <a:solidFill>
                  <a:schemeClr val="tx1">
                    <a:lumMod val="95000"/>
                    <a:lumOff val="5000"/>
                  </a:schemeClr>
                </a:solidFill>
                <a:latin typeface="Century Gothic" pitchFamily="34" charset="0"/>
              </a:rPr>
              <a:t>Instead of sending one request at a time, bundle and send multiple requests together. This optimizes the way your app takes advantage of an active cell radio. Use the JobScheduler API or </a:t>
            </a:r>
            <a:r>
              <a:rPr lang="en-US" sz="2400" dirty="0" err="1">
                <a:solidFill>
                  <a:schemeClr val="tx1">
                    <a:lumMod val="95000"/>
                    <a:lumOff val="5000"/>
                  </a:schemeClr>
                </a:solidFill>
                <a:latin typeface="Century Gothic" pitchFamily="34" charset="0"/>
              </a:rPr>
              <a:t>theFirebase</a:t>
            </a:r>
            <a:r>
              <a:rPr lang="en-US" sz="2400" dirty="0">
                <a:solidFill>
                  <a:schemeClr val="tx1">
                    <a:lumMod val="95000"/>
                    <a:lumOff val="5000"/>
                  </a:schemeClr>
                </a:solidFill>
                <a:latin typeface="Century Gothic" pitchFamily="34" charset="0"/>
              </a:rPr>
              <a:t> </a:t>
            </a:r>
            <a:r>
              <a:rPr lang="en-US" sz="2400" dirty="0" err="1">
                <a:solidFill>
                  <a:schemeClr val="tx1">
                    <a:lumMod val="95000"/>
                    <a:lumOff val="5000"/>
                  </a:schemeClr>
                </a:solidFill>
                <a:latin typeface="Century Gothic" pitchFamily="34" charset="0"/>
              </a:rPr>
              <a:t>JobDispatcher</a:t>
            </a:r>
            <a:r>
              <a:rPr lang="en-US" sz="2400" dirty="0">
                <a:solidFill>
                  <a:schemeClr val="tx1">
                    <a:lumMod val="95000"/>
                    <a:lumOff val="5000"/>
                  </a:schemeClr>
                </a:solidFill>
                <a:latin typeface="Century Gothic" pitchFamily="34" charset="0"/>
              </a:rPr>
              <a:t> API. </a:t>
            </a:r>
            <a:endParaRPr lang="en-IN" sz="2400" dirty="0">
              <a:solidFill>
                <a:schemeClr val="tx1">
                  <a:lumMod val="95000"/>
                  <a:lumOff val="5000"/>
                </a:schemeClr>
              </a:solidFill>
              <a:latin typeface="Century Gothic" pitchFamily="34" charset="0"/>
            </a:endParaRPr>
          </a:p>
        </p:txBody>
      </p:sp>
      <p:pic>
        <p:nvPicPr>
          <p:cNvPr id="3075" name="Picture 3" descr=" Relative mobile radio power use for &lt;strong&gt;Unbundled Transfers&lt;/strong&gt; (left) versus &lt;strong&gt;Bundled Transfers&lt;/strong&gt; (right). Red sections indicate high power use, orange sections indicate low power use, and the blue section indicates standby state. ">
            <a:extLst>
              <a:ext uri="{FF2B5EF4-FFF2-40B4-BE49-F238E27FC236}">
                <a16:creationId xmlns:a16="http://schemas.microsoft.com/office/drawing/2014/main" xmlns="" id="{755C550E-ED72-4501-9B16-CD733B30D1F7}"/>
              </a:ext>
            </a:extLst>
          </p:cNvPr>
          <p:cNvPicPr>
            <a:picLocks noGrp="1" noChangeAspect="1" noChangeArrowheads="1"/>
          </p:cNvPicPr>
          <p:nvPr>
            <p:ph sz="half" idx="2"/>
          </p:nvPr>
        </p:nvPicPr>
        <p:blipFill>
          <a:blip r:embed="rId3">
            <a:extLst>
              <a:ext uri="{28A0092B-C50C-407E-A947-70E740481C1C}">
                <a14:useLocalDpi xmlns:a14="http://schemas.microsoft.com/office/drawing/2010/main" xmlns="" val="0"/>
              </a:ext>
            </a:extLst>
          </a:blip>
          <a:srcRect/>
          <a:stretch>
            <a:fillRect/>
          </a:stretch>
        </p:blipFill>
        <p:spPr bwMode="auto">
          <a:xfrm>
            <a:off x="5700848" y="2462561"/>
            <a:ext cx="5638800" cy="282789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801196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FD239B-80E5-4AF7-A8F7-94003D5C15D0}"/>
              </a:ext>
            </a:extLst>
          </p:cNvPr>
          <p:cNvSpPr>
            <a:spLocks noGrp="1"/>
          </p:cNvSpPr>
          <p:nvPr>
            <p:ph type="title"/>
          </p:nvPr>
        </p:nvSpPr>
        <p:spPr/>
        <p:txBody>
          <a:bodyPr/>
          <a:lstStyle/>
          <a:p>
            <a:pPr algn="ctr"/>
            <a:r>
              <a:rPr lang="en-IN" dirty="0">
                <a:solidFill>
                  <a:schemeClr val="tx2">
                    <a:lumMod val="50000"/>
                  </a:schemeClr>
                </a:solidFill>
                <a:latin typeface="Cooper Black" pitchFamily="18" charset="0"/>
              </a:rPr>
              <a:t>Managing Network</a:t>
            </a:r>
          </a:p>
        </p:txBody>
      </p:sp>
      <p:sp>
        <p:nvSpPr>
          <p:cNvPr id="3" name="Content Placeholder 2">
            <a:extLst>
              <a:ext uri="{FF2B5EF4-FFF2-40B4-BE49-F238E27FC236}">
                <a16:creationId xmlns:a16="http://schemas.microsoft.com/office/drawing/2014/main" xmlns="" id="{CAFF0587-A7B2-42AF-A2AF-C4B97CC1370B}"/>
              </a:ext>
            </a:extLst>
          </p:cNvPr>
          <p:cNvSpPr>
            <a:spLocks noGrp="1"/>
          </p:cNvSpPr>
          <p:nvPr>
            <p:ph idx="1"/>
          </p:nvPr>
        </p:nvSpPr>
        <p:spPr>
          <a:xfrm>
            <a:off x="849086" y="1672046"/>
            <a:ext cx="10236925" cy="3285626"/>
          </a:xfrm>
        </p:spPr>
        <p:txBody>
          <a:bodyPr>
            <a:noAutofit/>
          </a:bodyPr>
          <a:lstStyle/>
          <a:p>
            <a:pPr>
              <a:buClr>
                <a:schemeClr val="tx1"/>
              </a:buClr>
              <a:buFont typeface="Courier New" pitchFamily="49" charset="0"/>
              <a:buChar char="o"/>
            </a:pPr>
            <a:r>
              <a:rPr lang="en-US" sz="2000" b="0" i="1" dirty="0">
                <a:solidFill>
                  <a:schemeClr val="tx1">
                    <a:lumMod val="95000"/>
                    <a:lumOff val="5000"/>
                  </a:schemeClr>
                </a:solidFill>
                <a:effectLst/>
                <a:latin typeface="Century Gothic" pitchFamily="34" charset="0"/>
              </a:rPr>
              <a:t>Prefetch data.</a:t>
            </a:r>
            <a:r>
              <a:rPr lang="en-US" sz="2000" b="0" i="0" dirty="0">
                <a:solidFill>
                  <a:schemeClr val="tx1">
                    <a:lumMod val="95000"/>
                    <a:lumOff val="5000"/>
                  </a:schemeClr>
                </a:solidFill>
                <a:effectLst/>
                <a:latin typeface="Century Gothic" pitchFamily="34" charset="0"/>
              </a:rPr>
              <a:t> Try to predict what the user might need in the next few minutes and download it ahead of time along with requested data. This requires some amount of guessing, but if you predict correctly, you save.</a:t>
            </a:r>
          </a:p>
          <a:p>
            <a:pPr>
              <a:buClr>
                <a:schemeClr val="tx1"/>
              </a:buClr>
              <a:buFont typeface="Courier New" pitchFamily="49" charset="0"/>
              <a:buChar char="o"/>
            </a:pPr>
            <a:r>
              <a:rPr lang="en-US" sz="2000" b="0" i="1" dirty="0">
                <a:solidFill>
                  <a:schemeClr val="tx1">
                    <a:lumMod val="95000"/>
                    <a:lumOff val="5000"/>
                  </a:schemeClr>
                </a:solidFill>
                <a:effectLst/>
                <a:latin typeface="Century Gothic" pitchFamily="34" charset="0"/>
              </a:rPr>
              <a:t>Adapt to what the user is doing.</a:t>
            </a:r>
            <a:endParaRPr lang="en-US" sz="2000" dirty="0">
              <a:solidFill>
                <a:schemeClr val="tx1">
                  <a:lumMod val="95000"/>
                  <a:lumOff val="5000"/>
                </a:schemeClr>
              </a:solidFill>
              <a:latin typeface="Century Gothic" pitchFamily="34" charset="0"/>
            </a:endParaRPr>
          </a:p>
          <a:p>
            <a:pPr>
              <a:buClr>
                <a:schemeClr val="tx1"/>
              </a:buClr>
              <a:buFont typeface="Courier New" pitchFamily="49" charset="0"/>
              <a:buChar char="o"/>
            </a:pPr>
            <a:r>
              <a:rPr lang="en-US" sz="2000" b="0" i="1" dirty="0">
                <a:solidFill>
                  <a:schemeClr val="tx1">
                    <a:lumMod val="95000"/>
                    <a:lumOff val="5000"/>
                  </a:schemeClr>
                </a:solidFill>
                <a:effectLst/>
                <a:latin typeface="Century Gothic" pitchFamily="34" charset="0"/>
              </a:rPr>
              <a:t>Fetch text before media.</a:t>
            </a:r>
            <a:r>
              <a:rPr lang="en-US" sz="2000" b="0" i="0" dirty="0">
                <a:solidFill>
                  <a:schemeClr val="tx1">
                    <a:lumMod val="95000"/>
                    <a:lumOff val="5000"/>
                  </a:schemeClr>
                </a:solidFill>
                <a:effectLst/>
                <a:latin typeface="Century Gothic" pitchFamily="34" charset="0"/>
              </a:rPr>
              <a:t> Text requests tend to be smaller and compress better than media requests.</a:t>
            </a:r>
          </a:p>
          <a:p>
            <a:pPr>
              <a:buClr>
                <a:schemeClr val="tx1"/>
              </a:buClr>
              <a:buFont typeface="Courier New" pitchFamily="49" charset="0"/>
              <a:buChar char="o"/>
            </a:pPr>
            <a:r>
              <a:rPr lang="en-US" sz="2000" b="0" i="1" dirty="0">
                <a:solidFill>
                  <a:schemeClr val="tx1">
                    <a:lumMod val="95000"/>
                    <a:lumOff val="5000"/>
                  </a:schemeClr>
                </a:solidFill>
                <a:effectLst/>
                <a:latin typeface="Century Gothic" pitchFamily="34" charset="0"/>
              </a:rPr>
              <a:t>Compress your data.</a:t>
            </a:r>
            <a:r>
              <a:rPr lang="en-US" sz="2000" b="0" i="0" dirty="0">
                <a:solidFill>
                  <a:schemeClr val="tx1">
                    <a:lumMod val="95000"/>
                    <a:lumOff val="5000"/>
                  </a:schemeClr>
                </a:solidFill>
                <a:effectLst/>
                <a:latin typeface="Century Gothic" pitchFamily="34" charset="0"/>
              </a:rPr>
              <a:t> In general, it takes much less battery power for the CPU to compress and decompress data than it takes for the radio to transfer that same data over the network uncompressed.</a:t>
            </a:r>
            <a:endParaRPr lang="en-IN" sz="2000" dirty="0">
              <a:solidFill>
                <a:schemeClr val="tx1">
                  <a:lumMod val="95000"/>
                  <a:lumOff val="5000"/>
                </a:schemeClr>
              </a:solidFill>
              <a:latin typeface="Century Gothic" pitchFamily="34" charset="0"/>
            </a:endParaRPr>
          </a:p>
        </p:txBody>
      </p:sp>
      <p:pic>
        <p:nvPicPr>
          <p:cNvPr id="2052" name="Picture 4" descr="Memory Leaks in details in Android | by SHISHIR | PROGRAMMING LITE | Medium">
            <a:extLst>
              <a:ext uri="{FF2B5EF4-FFF2-40B4-BE49-F238E27FC236}">
                <a16:creationId xmlns:a16="http://schemas.microsoft.com/office/drawing/2014/main" xmlns="" id="{B8B05F63-AAD9-46F0-86E1-32CD0CE79A8E}"/>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378234" y="4825957"/>
            <a:ext cx="3276600" cy="13527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xmlns="" val="1731912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2737</TotalTime>
  <Words>734</Words>
  <Application>Microsoft Office PowerPoint</Application>
  <PresentationFormat>Custom</PresentationFormat>
  <Paragraphs>61</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Foundry</vt:lpstr>
      <vt:lpstr>NETWORK AND BATTERY BEST PRACTICES</vt:lpstr>
      <vt:lpstr>Network &amp; Battery issues</vt:lpstr>
      <vt:lpstr>RADIO</vt:lpstr>
      <vt:lpstr>State machine for a typical 3G network radio</vt:lpstr>
      <vt:lpstr>Practices &amp; API’s</vt:lpstr>
      <vt:lpstr>Types of network requests.</vt:lpstr>
      <vt:lpstr>Best practices for reducing network usage and battery consumption</vt:lpstr>
      <vt:lpstr>Bundle requests</vt:lpstr>
      <vt:lpstr>Managing Network</vt:lpstr>
      <vt:lpstr>Monitoring the battery level</vt:lpstr>
      <vt:lpstr>Battery Optimization</vt:lpstr>
      <vt:lpstr>Android Doze</vt:lpstr>
      <vt:lpstr>Android Doze Extended</vt:lpstr>
      <vt:lpstr>Key Steps to Minimize Server Updates and Optimize the Battery Drain</vt:lpstr>
      <vt:lpstr>Make your apps usable offline:</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AND BATTERY BEST PRACTICES</dc:title>
  <dc:creator>saksham</dc:creator>
  <cp:lastModifiedBy>Windows User</cp:lastModifiedBy>
  <cp:revision>27</cp:revision>
  <dcterms:created xsi:type="dcterms:W3CDTF">2021-05-01T15:40:12Z</dcterms:created>
  <dcterms:modified xsi:type="dcterms:W3CDTF">2021-05-11T20:25:08Z</dcterms:modified>
</cp:coreProperties>
</file>