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9" r:id="rId5"/>
    <p:sldId id="268" r:id="rId6"/>
    <p:sldId id="260" r:id="rId7"/>
    <p:sldId id="261" r:id="rId8"/>
    <p:sldId id="262" r:id="rId9"/>
    <p:sldId id="264" r:id="rId10"/>
    <p:sldId id="269" r:id="rId11"/>
    <p:sldId id="270" r:id="rId12"/>
    <p:sldId id="271" r:id="rId13"/>
    <p:sldId id="266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288" autoAdjust="0"/>
  </p:normalViewPr>
  <p:slideViewPr>
    <p:cSldViewPr snapToGrid="0" snapToObjects="1">
      <p:cViewPr varScale="1">
        <p:scale>
          <a:sx n="66" d="100"/>
          <a:sy n="66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727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2C2B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0323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94723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Global Healthcare Data ETL &amp; Analysis CLI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BC334-F752-5D42-B7E4-68079FF2B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0" y="7597736"/>
            <a:ext cx="1930400" cy="552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CB8EF-E44F-CCB7-F1DB-5429058BD14F}"/>
              </a:ext>
            </a:extLst>
          </p:cNvPr>
          <p:cNvSpPr txBox="1"/>
          <p:nvPr/>
        </p:nvSpPr>
        <p:spPr>
          <a:xfrm>
            <a:off x="9518241" y="7419520"/>
            <a:ext cx="511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– Vinayak Choudhary (MS fabrics)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E8D950-4624-C626-5F04-1D90D4206190}"/>
              </a:ext>
            </a:extLst>
          </p:cNvPr>
          <p:cNvSpPr txBox="1"/>
          <p:nvPr/>
        </p:nvSpPr>
        <p:spPr>
          <a:xfrm>
            <a:off x="634700" y="649384"/>
            <a:ext cx="8261873" cy="106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50"/>
              </a:lnSpc>
            </a:pPr>
            <a:r>
              <a:rPr lang="en-IN" sz="39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 – ETL Pipeline</a:t>
            </a:r>
          </a:p>
          <a:p>
            <a:pPr marL="0" indent="0" algn="l">
              <a:lnSpc>
                <a:spcPts val="4050"/>
              </a:lnSpc>
              <a:buNone/>
            </a:pPr>
            <a:endParaRPr lang="en-US" sz="1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3D806-0314-A97E-F726-0F4109C66F6A}"/>
              </a:ext>
            </a:extLst>
          </p:cNvPr>
          <p:cNvSpPr txBox="1"/>
          <p:nvPr/>
        </p:nvSpPr>
        <p:spPr>
          <a:xfrm>
            <a:off x="634700" y="1473797"/>
            <a:ext cx="7699072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 Testing</a:t>
            </a: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API Client: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data fetching with valid and invalid inputs.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for API downtime, invalid URLs, and rate limiting.</a:t>
            </a:r>
          </a:p>
          <a:p>
            <a:pPr lvl="1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Data Transformation: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values, wrong data types, and duplicates.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data aligned with the defined MySQL schema.</a:t>
            </a:r>
          </a:p>
          <a:p>
            <a:pPr lvl="1"/>
            <a:endParaRPr lang="en-I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MySQL Data Loading: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Tested initial and incremental data loads.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Verified primary key constraints and timestamp correctness.</a:t>
            </a:r>
          </a:p>
          <a:p>
            <a:pPr lvl="1"/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 prevention.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1B888-A14F-1B7A-6A93-0F765A12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44" y="7610317"/>
            <a:ext cx="1878133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0AF1D9-6EA9-5DD8-C33A-B6D9853A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057411"/>
            <a:ext cx="7033344" cy="13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7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5313B-1B12-F65C-B279-DA7C1C26A62B}"/>
              </a:ext>
            </a:extLst>
          </p:cNvPr>
          <p:cNvSpPr txBox="1"/>
          <p:nvPr/>
        </p:nvSpPr>
        <p:spPr>
          <a:xfrm>
            <a:off x="821803" y="421757"/>
            <a:ext cx="7315200" cy="6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Sample Queries &amp; Analysis 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B7B90-9DC9-8768-B897-D2D648A36B8D}"/>
              </a:ext>
            </a:extLst>
          </p:cNvPr>
          <p:cNvSpPr txBox="1"/>
          <p:nvPr/>
        </p:nvSpPr>
        <p:spPr>
          <a:xfrm>
            <a:off x="913844" y="1174699"/>
            <a:ext cx="516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main.py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list_tables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A3135-6423-F2FD-1EB0-788AE9F7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44" y="1677535"/>
            <a:ext cx="6401355" cy="662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3D44E-DD59-9DFD-ED04-CE5E08328AFA}"/>
              </a:ext>
            </a:extLst>
          </p:cNvPr>
          <p:cNvSpPr txBox="1"/>
          <p:nvPr/>
        </p:nvSpPr>
        <p:spPr>
          <a:xfrm>
            <a:off x="913844" y="2469963"/>
            <a:ext cx="968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python main.py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fetch_data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country  INDIA  2020-03-01 2020-03-31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A32E7-0C6B-ABD9-0980-D5785962B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844" y="2978192"/>
            <a:ext cx="8657070" cy="12193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98A7AF-C844-AC40-BE2F-399870F535B7}"/>
              </a:ext>
            </a:extLst>
          </p:cNvPr>
          <p:cNvSpPr txBox="1"/>
          <p:nvPr/>
        </p:nvSpPr>
        <p:spPr>
          <a:xfrm>
            <a:off x="913844" y="4244062"/>
            <a:ext cx="692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python main.py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total_cases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India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87E9AA-262A-6853-0C0D-20E608907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44" y="4752291"/>
            <a:ext cx="7795936" cy="4724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F85E62-3EFF-85A7-4471-53F72B1A6A4A}"/>
              </a:ext>
            </a:extLst>
          </p:cNvPr>
          <p:cNvSpPr txBox="1"/>
          <p:nvPr/>
        </p:nvSpPr>
        <p:spPr>
          <a:xfrm>
            <a:off x="913844" y="5299341"/>
            <a:ext cx="7987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python main.py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query_data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daily_trends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INDIA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new_cases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C6A183-2913-5CDD-42DA-EE729C517C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947" y="5779566"/>
            <a:ext cx="8618967" cy="2028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8454B9-8F4B-1B21-1D25-EED8E2A1C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2359" y="260092"/>
            <a:ext cx="6408975" cy="20804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A96D803-0E69-FBCC-F265-97EBD45A7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5166" y="3061059"/>
            <a:ext cx="3787468" cy="2335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DF9519-0028-3793-3392-531C145DD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3244" y="7610317"/>
            <a:ext cx="18781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1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D6582-0DCF-C084-BF83-12E707BE8284}"/>
              </a:ext>
            </a:extLst>
          </p:cNvPr>
          <p:cNvSpPr txBox="1"/>
          <p:nvPr/>
        </p:nvSpPr>
        <p:spPr>
          <a:xfrm>
            <a:off x="821803" y="765540"/>
            <a:ext cx="7315200" cy="618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Conclusion 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DF6FE-4D26-BFF7-1A31-88826DC1D128}"/>
              </a:ext>
            </a:extLst>
          </p:cNvPr>
          <p:cNvSpPr txBox="1"/>
          <p:nvPr/>
        </p:nvSpPr>
        <p:spPr>
          <a:xfrm>
            <a:off x="821803" y="1806476"/>
            <a:ext cx="1150523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demonstrates the end-to-end development of a real-world ETL pipeline using Python. It showcases the ability to extract data from public APIs, transform it for consistency, and load it into a structured MySQL database. The command-line interface adds usability, enabling users to fetch, manage, and analyze data efficiently. Overall, the project reflects practical skills in data engineering, database management, and software development.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62D7E-C5EA-B5DC-FF2D-0698A8F0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44" y="7610317"/>
            <a:ext cx="18781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04267" y="3804761"/>
            <a:ext cx="4718756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80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Thank You</a:t>
            </a:r>
            <a:endParaRPr lang="en-US" sz="8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E23CE-8662-BDE4-533F-A364EF30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7423" y="7677073"/>
            <a:ext cx="1724266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82859E-ACA0-E17C-1512-A105CC2C97A2}"/>
              </a:ext>
            </a:extLst>
          </p:cNvPr>
          <p:cNvSpPr txBox="1"/>
          <p:nvPr/>
        </p:nvSpPr>
        <p:spPr>
          <a:xfrm>
            <a:off x="914401" y="858338"/>
            <a:ext cx="3958814" cy="680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Table of Contents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BD254-890E-8536-FA34-E3F152691F6C}"/>
              </a:ext>
            </a:extLst>
          </p:cNvPr>
          <p:cNvSpPr txBox="1"/>
          <p:nvPr/>
        </p:nvSpPr>
        <p:spPr>
          <a:xfrm>
            <a:off x="1043491" y="2065466"/>
            <a:ext cx="6970955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Project Overview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Objectives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Technology Stack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Project Workflow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ETL Pipeline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Data Loading &amp; CLI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Database Design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Testing &amp; Validation – ETL Pipeline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Sample Queries &amp; Analysis</a:t>
            </a:r>
          </a:p>
          <a:p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 Conclusion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FF049D-7286-A8D7-03C4-59D917EA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133" y="7660140"/>
            <a:ext cx="172426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2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7617"/>
            <a:ext cx="4961811" cy="635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Project Overview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944766"/>
            <a:ext cx="13042821" cy="1246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This project focuses on building a robust command-line application for extracting, transforming, and loading (ETL) healthcare data. It emphasizes data engineering skills, including data ingestion, cleaning, and storage for analytical purposes.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489127"/>
            <a:ext cx="6422231" cy="1464112"/>
          </a:xfrm>
          <a:prstGeom prst="roundRect">
            <a:avLst>
              <a:gd name="adj" fmla="val 7495"/>
            </a:avLst>
          </a:prstGeom>
          <a:solidFill>
            <a:srgbClr val="403234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466267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E2C2B3"/>
          </a:solidFill>
          <a:ln/>
        </p:spPr>
      </p:sp>
      <p:sp>
        <p:nvSpPr>
          <p:cNvPr id="6" name="Shape 4"/>
          <p:cNvSpPr/>
          <p:nvPr/>
        </p:nvSpPr>
        <p:spPr>
          <a:xfrm>
            <a:off x="3707249" y="3191470"/>
            <a:ext cx="595313" cy="595313"/>
          </a:xfrm>
          <a:prstGeom prst="roundRect">
            <a:avLst>
              <a:gd name="adj" fmla="val 50000"/>
            </a:avLst>
          </a:prstGeom>
          <a:solidFill>
            <a:srgbClr val="E2C2B3"/>
          </a:solidFill>
          <a:ln/>
        </p:spPr>
      </p:sp>
      <p:sp>
        <p:nvSpPr>
          <p:cNvPr id="7" name="Text 5"/>
          <p:cNvSpPr/>
          <p:nvPr/>
        </p:nvSpPr>
        <p:spPr>
          <a:xfrm>
            <a:off x="3885843" y="334029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015008" y="398526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u="sng" dirty="0">
                <a:solidFill>
                  <a:srgbClr val="D3C9C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Extraction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15008" y="4414480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Connect to public APIs and fetch raw healthcare 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414379" y="3489127"/>
            <a:ext cx="6422231" cy="1464112"/>
          </a:xfrm>
          <a:prstGeom prst="roundRect">
            <a:avLst>
              <a:gd name="adj" fmla="val 7495"/>
            </a:avLst>
          </a:prstGeom>
          <a:solidFill>
            <a:srgbClr val="403234"/>
          </a:solidFill>
          <a:ln/>
        </p:spPr>
      </p:sp>
      <p:sp>
        <p:nvSpPr>
          <p:cNvPr id="11" name="Shape 9"/>
          <p:cNvSpPr/>
          <p:nvPr/>
        </p:nvSpPr>
        <p:spPr>
          <a:xfrm>
            <a:off x="7414379" y="3466267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E2C2B3"/>
          </a:solidFill>
          <a:ln/>
        </p:spPr>
      </p:sp>
      <p:sp>
        <p:nvSpPr>
          <p:cNvPr id="12" name="Shape 10"/>
          <p:cNvSpPr/>
          <p:nvPr/>
        </p:nvSpPr>
        <p:spPr>
          <a:xfrm>
            <a:off x="10327838" y="3191470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E2C2B3"/>
          </a:solidFill>
          <a:ln/>
        </p:spPr>
      </p:sp>
      <p:sp>
        <p:nvSpPr>
          <p:cNvPr id="13" name="Text 11"/>
          <p:cNvSpPr/>
          <p:nvPr/>
        </p:nvSpPr>
        <p:spPr>
          <a:xfrm>
            <a:off x="10506432" y="3340298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2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635597" y="3985260"/>
            <a:ext cx="263961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u="sng" dirty="0">
                <a:solidFill>
                  <a:srgbClr val="D3C9C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Transformation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35597" y="4414480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Clean and structure data into a usable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793790" y="5449252"/>
            <a:ext cx="6422231" cy="1464112"/>
          </a:xfrm>
          <a:prstGeom prst="roundRect">
            <a:avLst>
              <a:gd name="adj" fmla="val 7495"/>
            </a:avLst>
          </a:prstGeom>
          <a:solidFill>
            <a:srgbClr val="40323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7" name="Shape 15"/>
          <p:cNvSpPr/>
          <p:nvPr/>
        </p:nvSpPr>
        <p:spPr>
          <a:xfrm>
            <a:off x="793790" y="5426393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E2C2B3"/>
          </a:solidFill>
          <a:ln/>
        </p:spPr>
      </p:sp>
      <p:sp>
        <p:nvSpPr>
          <p:cNvPr id="18" name="Shape 16"/>
          <p:cNvSpPr/>
          <p:nvPr/>
        </p:nvSpPr>
        <p:spPr>
          <a:xfrm>
            <a:off x="3707249" y="515159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E2C2B3"/>
          </a:solidFill>
          <a:ln/>
        </p:spPr>
      </p:sp>
      <p:sp>
        <p:nvSpPr>
          <p:cNvPr id="19" name="Text 17"/>
          <p:cNvSpPr/>
          <p:nvPr/>
        </p:nvSpPr>
        <p:spPr>
          <a:xfrm>
            <a:off x="3885843" y="530042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3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1015008" y="594538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u="sng" dirty="0">
                <a:solidFill>
                  <a:srgbClr val="D3C9C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1015008" y="6374606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Load processed data into a MySQL database</a:t>
            </a:r>
            <a:r>
              <a:rPr lang="en-US" sz="15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sz="1550" dirty="0"/>
          </a:p>
        </p:txBody>
      </p:sp>
      <p:sp>
        <p:nvSpPr>
          <p:cNvPr id="22" name="Shape 20"/>
          <p:cNvSpPr/>
          <p:nvPr/>
        </p:nvSpPr>
        <p:spPr>
          <a:xfrm>
            <a:off x="7414379" y="5449252"/>
            <a:ext cx="6422231" cy="1464112"/>
          </a:xfrm>
          <a:prstGeom prst="roundRect">
            <a:avLst>
              <a:gd name="adj" fmla="val 7495"/>
            </a:avLst>
          </a:prstGeom>
          <a:solidFill>
            <a:srgbClr val="403234"/>
          </a:solidFill>
          <a:ln/>
        </p:spPr>
      </p:sp>
      <p:sp>
        <p:nvSpPr>
          <p:cNvPr id="23" name="Shape 21"/>
          <p:cNvSpPr/>
          <p:nvPr/>
        </p:nvSpPr>
        <p:spPr>
          <a:xfrm>
            <a:off x="7414379" y="5426393"/>
            <a:ext cx="6422231" cy="91440"/>
          </a:xfrm>
          <a:prstGeom prst="roundRect">
            <a:avLst>
              <a:gd name="adj" fmla="val 32558"/>
            </a:avLst>
          </a:prstGeom>
          <a:solidFill>
            <a:srgbClr val="E2C2B3"/>
          </a:solidFill>
          <a:ln/>
        </p:spPr>
      </p:sp>
      <p:sp>
        <p:nvSpPr>
          <p:cNvPr id="24" name="Shape 22"/>
          <p:cNvSpPr/>
          <p:nvPr/>
        </p:nvSpPr>
        <p:spPr>
          <a:xfrm>
            <a:off x="10327838" y="5151596"/>
            <a:ext cx="595313" cy="595313"/>
          </a:xfrm>
          <a:prstGeom prst="roundRect">
            <a:avLst>
              <a:gd name="adj" fmla="val 153600"/>
            </a:avLst>
          </a:prstGeom>
          <a:solidFill>
            <a:srgbClr val="E2C2B3"/>
          </a:solidFill>
          <a:ln/>
        </p:spPr>
      </p:sp>
      <p:sp>
        <p:nvSpPr>
          <p:cNvPr id="25" name="Text 23"/>
          <p:cNvSpPr/>
          <p:nvPr/>
        </p:nvSpPr>
        <p:spPr>
          <a:xfrm>
            <a:off x="10506432" y="5300424"/>
            <a:ext cx="23812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Noto Serif HK Bold" pitchFamily="34" charset="0"/>
                <a:ea typeface="Noto Serif HK Bold" pitchFamily="34" charset="-122"/>
                <a:cs typeface="Noto Serif HK Bold" pitchFamily="34" charset="-120"/>
              </a:rPr>
              <a:t>4</a:t>
            </a:r>
            <a:endParaRPr lang="en-US" sz="1850" dirty="0"/>
          </a:p>
        </p:txBody>
      </p:sp>
      <p:sp>
        <p:nvSpPr>
          <p:cNvPr id="26" name="Text 24"/>
          <p:cNvSpPr/>
          <p:nvPr/>
        </p:nvSpPr>
        <p:spPr>
          <a:xfrm>
            <a:off x="7635597" y="594538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u="sng" dirty="0">
                <a:solidFill>
                  <a:srgbClr val="D3C9C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Analysis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5"/>
          <p:cNvSpPr/>
          <p:nvPr/>
        </p:nvSpPr>
        <p:spPr>
          <a:xfrm>
            <a:off x="7635597" y="6374606"/>
            <a:ext cx="597979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Perform queries and generate reports directly from the CLI.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B9F087-D471-BAB4-724F-4C83AD9A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269" y="7671429"/>
            <a:ext cx="1724266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3379" y="1200360"/>
            <a:ext cx="503134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Objectives 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069327"/>
            <a:ext cx="11465943" cy="411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2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This project offers comprehensive learning across several key areas of data engineering and software development.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3058061"/>
            <a:ext cx="99179" cy="99179"/>
          </a:xfrm>
          <a:prstGeom prst="roundRect">
            <a:avLst>
              <a:gd name="adj" fmla="val 460985"/>
            </a:avLst>
          </a:prstGeom>
          <a:solidFill>
            <a:srgbClr val="E2C2B3"/>
          </a:solidFill>
          <a:ln/>
        </p:spPr>
      </p:sp>
      <p:sp>
        <p:nvSpPr>
          <p:cNvPr id="5" name="Text 3"/>
          <p:cNvSpPr/>
          <p:nvPr/>
        </p:nvSpPr>
        <p:spPr>
          <a:xfrm>
            <a:off x="1091326" y="2978765"/>
            <a:ext cx="127452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API Interaction: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Master interacting with RESTful APIs for data extraction.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93790" y="3772436"/>
            <a:ext cx="99179" cy="99179"/>
          </a:xfrm>
          <a:prstGeom prst="roundRect">
            <a:avLst>
              <a:gd name="adj" fmla="val 460985"/>
            </a:avLst>
          </a:prstGeom>
          <a:solidFill>
            <a:srgbClr val="E2C2B3"/>
          </a:solidFill>
          <a:ln/>
        </p:spPr>
      </p:sp>
      <p:sp>
        <p:nvSpPr>
          <p:cNvPr id="7" name="Text 5"/>
          <p:cNvSpPr/>
          <p:nvPr/>
        </p:nvSpPr>
        <p:spPr>
          <a:xfrm>
            <a:off x="1091327" y="3663315"/>
            <a:ext cx="127452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Data Transformation: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Implement robust data cleaning and transformation techniques using Python.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93790" y="4486811"/>
            <a:ext cx="99179" cy="99179"/>
          </a:xfrm>
          <a:prstGeom prst="roundRect">
            <a:avLst>
              <a:gd name="adj" fmla="val 460985"/>
            </a:avLst>
          </a:prstGeom>
          <a:solidFill>
            <a:srgbClr val="E2C2B3"/>
          </a:solidFill>
          <a:ln/>
        </p:spPr>
      </p:sp>
      <p:sp>
        <p:nvSpPr>
          <p:cNvPr id="9" name="Text 7"/>
          <p:cNvSpPr/>
          <p:nvPr/>
        </p:nvSpPr>
        <p:spPr>
          <a:xfrm>
            <a:off x="1091327" y="4377690"/>
            <a:ext cx="127452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Database Management: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Design and manage relational database schemas in MySQL, optimizing data loading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793790" y="5201186"/>
            <a:ext cx="99179" cy="99179"/>
          </a:xfrm>
          <a:prstGeom prst="roundRect">
            <a:avLst>
              <a:gd name="adj" fmla="val 460985"/>
            </a:avLst>
          </a:prstGeom>
          <a:solidFill>
            <a:srgbClr val="E2C2B3"/>
          </a:solidFill>
          <a:ln/>
        </p:spPr>
      </p:sp>
      <p:sp>
        <p:nvSpPr>
          <p:cNvPr id="11" name="Text 9"/>
          <p:cNvSpPr/>
          <p:nvPr/>
        </p:nvSpPr>
        <p:spPr>
          <a:xfrm>
            <a:off x="1091327" y="5092065"/>
            <a:ext cx="127452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CLI Development: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Build a user-friendly and functional command-line interface.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93790" y="5915561"/>
            <a:ext cx="99179" cy="99179"/>
          </a:xfrm>
          <a:prstGeom prst="roundRect">
            <a:avLst>
              <a:gd name="adj" fmla="val 460985"/>
            </a:avLst>
          </a:prstGeom>
          <a:solidFill>
            <a:srgbClr val="E2C2B3"/>
          </a:solidFill>
          <a:ln/>
        </p:spPr>
      </p:sp>
      <p:sp>
        <p:nvSpPr>
          <p:cNvPr id="13" name="Text 11"/>
          <p:cNvSpPr/>
          <p:nvPr/>
        </p:nvSpPr>
        <p:spPr>
          <a:xfrm>
            <a:off x="1091327" y="5806440"/>
            <a:ext cx="127452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Data Analysis: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Perform basic data analysis and reporting using SQL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93790" y="6629936"/>
            <a:ext cx="99179" cy="99179"/>
          </a:xfrm>
          <a:prstGeom prst="roundRect">
            <a:avLst>
              <a:gd name="adj" fmla="val 460985"/>
            </a:avLst>
          </a:prstGeom>
          <a:solidFill>
            <a:srgbClr val="E2C2B3"/>
          </a:solidFill>
          <a:ln/>
        </p:spPr>
      </p:sp>
      <p:sp>
        <p:nvSpPr>
          <p:cNvPr id="15" name="Text 13"/>
          <p:cNvSpPr/>
          <p:nvPr/>
        </p:nvSpPr>
        <p:spPr>
          <a:xfrm>
            <a:off x="1091327" y="6520815"/>
            <a:ext cx="127452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Robustness: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Implement logging and error handling for data pipeline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9C70D19-866A-451D-0D19-CE8465DC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133" y="7660140"/>
            <a:ext cx="1724266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FCD5A2-FCBB-65B1-D42D-4DC8F8BA49CA}"/>
              </a:ext>
            </a:extLst>
          </p:cNvPr>
          <p:cNvSpPr txBox="1"/>
          <p:nvPr/>
        </p:nvSpPr>
        <p:spPr>
          <a:xfrm>
            <a:off x="935914" y="479547"/>
            <a:ext cx="4677807" cy="680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Technology Stack 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4B370-76D8-D655-4583-BB5C544A85EF}"/>
              </a:ext>
            </a:extLst>
          </p:cNvPr>
          <p:cNvSpPr txBox="1"/>
          <p:nvPr/>
        </p:nvSpPr>
        <p:spPr>
          <a:xfrm>
            <a:off x="935915" y="1550849"/>
            <a:ext cx="1072537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Python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language for implementing ETL logic, API interaction, and CLI development.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MySQL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used to store transformed healthcare data for analysis.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2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argparse</a:t>
            </a:r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used to build the interactive and user-friendly command-line interface.</a:t>
            </a:r>
          </a:p>
          <a:p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Requests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fetching data from public healthcare APIs via HTTP requests.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pandas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data cleaning, transformation, and preparation before loading.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Logging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to monitor ETL steps, handle errors, and ensure pipeline reliability.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E48A1-01C2-592B-728B-07491BF3A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44" y="7610317"/>
            <a:ext cx="1878133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0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9257" y="494467"/>
            <a:ext cx="4495562" cy="561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Project Workflow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9257" y="1253086"/>
            <a:ext cx="13191888" cy="450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This flowchart illustrates the main stages of the Global Healthcare Data ETL &amp; Analysis CLI project, from data ingestion to user interaction</a:t>
            </a:r>
            <a:r>
              <a:rPr lang="en-US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1" y="1703666"/>
            <a:ext cx="13552281" cy="584406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53905" y="6477837"/>
            <a:ext cx="3676779" cy="37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Command-Line Analysis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53905" y="5171857"/>
            <a:ext cx="2968137" cy="37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53905" y="3879068"/>
            <a:ext cx="3159004" cy="37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Transformation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653905" y="2573088"/>
            <a:ext cx="2968137" cy="371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Extraction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19257" y="7750016"/>
            <a:ext cx="13191887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Each step is crucial for ensuring the integrity and usability of the healthcare data within the 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DF579-9F5A-8B09-2C2B-7D64EA56E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0978" y="7553373"/>
            <a:ext cx="1724266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8972"/>
            <a:ext cx="8362355" cy="7185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ETL Pipeline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000133"/>
            <a:ext cx="13042821" cy="338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The core of this project involves building a robust ETL pipeline with specific functionalities for data handling.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30964"/>
            <a:ext cx="2480905" cy="460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Extraction (E)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160993"/>
            <a:ext cx="6279356" cy="357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Connect to a public healthcare API (e.g., WHO, CDC).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570446"/>
            <a:ext cx="6279356" cy="31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Handle API authentication and rate limits</a:t>
            </a:r>
            <a:r>
              <a:rPr lang="en-US" sz="15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3932120"/>
            <a:ext cx="6279356" cy="379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Fetch data based on user-defined parameters</a:t>
            </a:r>
            <a:r>
              <a:rPr lang="en-US" sz="15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433451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Gracefully handle API errors and network issues</a:t>
            </a:r>
            <a:r>
              <a:rPr lang="en-US" sz="15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64874" y="2630965"/>
            <a:ext cx="3072408" cy="338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Transformation (T)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64874" y="3160993"/>
            <a:ext cx="6279356" cy="357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Parse JSON/XML into structured Python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64874" y="3570447"/>
            <a:ext cx="6279356" cy="628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Perform data cleaning (missing values, types, duplicates, standardization).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64874" y="4250057"/>
            <a:ext cx="6279356" cy="69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Apply business logic transformations (e.g., calculating daily new cases).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64874" y="494855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Define and enforce a target data schema for MySQL</a:t>
            </a:r>
            <a:r>
              <a:rPr lang="en-US" sz="15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93790" y="5647051"/>
            <a:ext cx="13042821" cy="379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The pipeline must ensure data integrity and efficient processing from source to destination.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2DB61F2-A764-F49A-1B13-F0BAFA16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6133" y="7647346"/>
            <a:ext cx="1724266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1822"/>
            <a:ext cx="10014585" cy="7725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 &amp; CLI</a:t>
            </a:r>
            <a:endParaRPr lang="en-US" sz="39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70073"/>
            <a:ext cx="13042821" cy="606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Beyond ETL, the project requires efficient data loading into MySQL and a user-friendly command-line interface for interaction and analysis.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86170" y="2923823"/>
            <a:ext cx="2488525" cy="496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 (L)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08000" y="3454795"/>
            <a:ext cx="5373511" cy="40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Establish connection to MySQL database.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08000" y="3895250"/>
            <a:ext cx="6565146" cy="40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Create necessary tables with appropriate data types and keys.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08000" y="4301058"/>
            <a:ext cx="6565146" cy="359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Implement efficient batch insertion of transformed data</a:t>
            </a:r>
            <a:r>
              <a:rPr lang="en-US" sz="155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508000" y="4729044"/>
            <a:ext cx="6565146" cy="664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Handle incremental loads (insert new or update existing records).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08000" y="5392061"/>
            <a:ext cx="6565146" cy="359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Implement error handling for database operations.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64874" y="2923823"/>
            <a:ext cx="368665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CLI Interface &amp; Data Analysis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64874" y="3420147"/>
            <a:ext cx="6279356" cy="40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Develop CLI using argparse or Click.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564874" y="3895250"/>
            <a:ext cx="6279356" cy="3972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Commands for: </a:t>
            </a:r>
            <a:r>
              <a:rPr lang="en-US" sz="2000" dirty="0">
                <a:solidFill>
                  <a:srgbClr val="D3C9C5"/>
                </a:solidFill>
                <a:highlight>
                  <a:srgbClr val="4D3F41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fetch_data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D3C9C5"/>
                </a:solidFill>
                <a:highlight>
                  <a:srgbClr val="4D3F41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list_tables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D3C9C5"/>
                </a:solidFill>
                <a:highlight>
                  <a:srgbClr val="4D3F41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query_data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D3C9C5"/>
                </a:solidFill>
                <a:highlight>
                  <a:srgbClr val="4D3F41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drop_tables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64874" y="4332367"/>
            <a:ext cx="6279356" cy="3279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Display query results in readable tabular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6056872"/>
            <a:ext cx="13042821" cy="357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This ensures the application is both functional and easy to use for data management and reporting.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1E93DE-5691-AB64-9477-E62047AFE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008" y="7582181"/>
            <a:ext cx="1724266" cy="552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5321" y="457438"/>
            <a:ext cx="5599986" cy="519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4000" b="1" u="sng" dirty="0">
                <a:solidFill>
                  <a:srgbClr val="FFF8F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Database Design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665321" y="1309926"/>
            <a:ext cx="13299758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MySQL table, </a:t>
            </a:r>
            <a:r>
              <a:rPr lang="en-US" sz="2400" dirty="0">
                <a:solidFill>
                  <a:srgbClr val="D3C9C5"/>
                </a:solidFill>
                <a:highlight>
                  <a:srgbClr val="4D3F41"/>
                </a:highlight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daily_cases</a:t>
            </a:r>
            <a:r>
              <a:rPr lang="en-US" sz="24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 illustrate the required schema design for storing healthcare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665321" y="1770697"/>
            <a:ext cx="13299758" cy="5560814"/>
          </a:xfrm>
          <a:prstGeom prst="roundRect">
            <a:avLst>
              <a:gd name="adj" fmla="val 44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2941" y="1778318"/>
            <a:ext cx="13284518" cy="4808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839391" y="1885712"/>
            <a:ext cx="165615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Column Name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2835831" y="1885712"/>
            <a:ext cx="165234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Data Type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4828461" y="1885712"/>
            <a:ext cx="231659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Constraints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485340" y="1885712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Description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672941" y="2259211"/>
            <a:ext cx="13284518" cy="76223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839391" y="2366605"/>
            <a:ext cx="165615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id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2835831" y="2366605"/>
            <a:ext cx="165234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4828461" y="2366605"/>
            <a:ext cx="2316599" cy="5474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PRIMARY KEY, AUTO_INCREMENT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485340" y="2366605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Unique record ID</a:t>
            </a:r>
            <a:endParaRPr lang="en-US" sz="1300" dirty="0"/>
          </a:p>
        </p:txBody>
      </p:sp>
      <p:sp>
        <p:nvSpPr>
          <p:cNvPr id="15" name="Shape 13"/>
          <p:cNvSpPr/>
          <p:nvPr/>
        </p:nvSpPr>
        <p:spPr>
          <a:xfrm>
            <a:off x="672941" y="3021449"/>
            <a:ext cx="13284518" cy="10359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839391" y="3128843"/>
            <a:ext cx="165615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report_date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2835831" y="3128843"/>
            <a:ext cx="165234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4828461" y="3128843"/>
            <a:ext cx="2316599" cy="821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 NULL, UNIQUE(country_name, report_date)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7485340" y="3128843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Date of the report</a:t>
            </a:r>
            <a:endParaRPr lang="en-US" sz="1300" dirty="0"/>
          </a:p>
        </p:txBody>
      </p:sp>
      <p:sp>
        <p:nvSpPr>
          <p:cNvPr id="20" name="Shape 18"/>
          <p:cNvSpPr/>
          <p:nvPr/>
        </p:nvSpPr>
        <p:spPr>
          <a:xfrm>
            <a:off x="672941" y="4057412"/>
            <a:ext cx="13284518" cy="48851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839391" y="4164806"/>
            <a:ext cx="165615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country_name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2835831" y="4164806"/>
            <a:ext cx="165234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VARCHAR(255)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4828461" y="4164806"/>
            <a:ext cx="231659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NOT NULL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7485340" y="4164806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Name of the country</a:t>
            </a:r>
            <a:endParaRPr lang="en-US" sz="1300" dirty="0"/>
          </a:p>
        </p:txBody>
      </p:sp>
      <p:sp>
        <p:nvSpPr>
          <p:cNvPr id="25" name="Shape 23"/>
          <p:cNvSpPr/>
          <p:nvPr/>
        </p:nvSpPr>
        <p:spPr>
          <a:xfrm>
            <a:off x="672941" y="4545925"/>
            <a:ext cx="13284518" cy="4885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839391" y="4653320"/>
            <a:ext cx="165615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total_cases</a:t>
            </a:r>
            <a:endParaRPr lang="en-US" sz="1300" dirty="0"/>
          </a:p>
        </p:txBody>
      </p:sp>
      <p:sp>
        <p:nvSpPr>
          <p:cNvPr id="27" name="Text 25"/>
          <p:cNvSpPr/>
          <p:nvPr/>
        </p:nvSpPr>
        <p:spPr>
          <a:xfrm>
            <a:off x="2835831" y="4653320"/>
            <a:ext cx="165234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BIGINT</a:t>
            </a:r>
            <a:endParaRPr lang="en-US" sz="1300" dirty="0"/>
          </a:p>
        </p:txBody>
      </p:sp>
      <p:sp>
        <p:nvSpPr>
          <p:cNvPr id="28" name="Text 26"/>
          <p:cNvSpPr/>
          <p:nvPr/>
        </p:nvSpPr>
        <p:spPr>
          <a:xfrm>
            <a:off x="4828461" y="4653320"/>
            <a:ext cx="2316599" cy="273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highlight>
                  <a:srgbClr val="4D3F4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NULLABLE</a:t>
            </a:r>
            <a:endParaRPr lang="en-US" sz="1300" dirty="0"/>
          </a:p>
        </p:txBody>
      </p:sp>
      <p:sp>
        <p:nvSpPr>
          <p:cNvPr id="29" name="Text 27"/>
          <p:cNvSpPr/>
          <p:nvPr/>
        </p:nvSpPr>
        <p:spPr>
          <a:xfrm>
            <a:off x="7485340" y="4653320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Cumulative reported cases</a:t>
            </a:r>
            <a:endParaRPr lang="en-US" sz="1300" dirty="0"/>
          </a:p>
        </p:txBody>
      </p:sp>
      <p:sp>
        <p:nvSpPr>
          <p:cNvPr id="30" name="Shape 28"/>
          <p:cNvSpPr/>
          <p:nvPr/>
        </p:nvSpPr>
        <p:spPr>
          <a:xfrm>
            <a:off x="672941" y="5034439"/>
            <a:ext cx="13284518" cy="4808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1" name="Text 29"/>
          <p:cNvSpPr/>
          <p:nvPr/>
        </p:nvSpPr>
        <p:spPr>
          <a:xfrm>
            <a:off x="839391" y="5141833"/>
            <a:ext cx="165615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new_cases</a:t>
            </a:r>
            <a:endParaRPr lang="en-US" sz="1300" dirty="0"/>
          </a:p>
        </p:txBody>
      </p:sp>
      <p:sp>
        <p:nvSpPr>
          <p:cNvPr id="32" name="Text 30"/>
          <p:cNvSpPr/>
          <p:nvPr/>
        </p:nvSpPr>
        <p:spPr>
          <a:xfrm>
            <a:off x="2835831" y="5141833"/>
            <a:ext cx="165234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INT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4828461" y="5141833"/>
            <a:ext cx="231659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NULLABLE</a:t>
            </a:r>
            <a:endParaRPr lang="en-US" sz="1300" dirty="0"/>
          </a:p>
        </p:txBody>
      </p:sp>
      <p:sp>
        <p:nvSpPr>
          <p:cNvPr id="34" name="Text 32"/>
          <p:cNvSpPr/>
          <p:nvPr/>
        </p:nvSpPr>
        <p:spPr>
          <a:xfrm>
            <a:off x="7485340" y="5141833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New cases on that date</a:t>
            </a:r>
            <a:endParaRPr lang="en-US" sz="1300" dirty="0"/>
          </a:p>
        </p:txBody>
      </p:sp>
      <p:sp>
        <p:nvSpPr>
          <p:cNvPr id="35" name="Shape 33"/>
          <p:cNvSpPr/>
          <p:nvPr/>
        </p:nvSpPr>
        <p:spPr>
          <a:xfrm>
            <a:off x="672941" y="5515332"/>
            <a:ext cx="13284518" cy="4808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4"/>
          <p:cNvSpPr/>
          <p:nvPr/>
        </p:nvSpPr>
        <p:spPr>
          <a:xfrm>
            <a:off x="839391" y="5622727"/>
            <a:ext cx="165615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total_deaths</a:t>
            </a:r>
            <a:endParaRPr lang="en-US" sz="1300" dirty="0"/>
          </a:p>
        </p:txBody>
      </p:sp>
      <p:sp>
        <p:nvSpPr>
          <p:cNvPr id="37" name="Text 35"/>
          <p:cNvSpPr/>
          <p:nvPr/>
        </p:nvSpPr>
        <p:spPr>
          <a:xfrm>
            <a:off x="2835831" y="5622727"/>
            <a:ext cx="165234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BIGINT</a:t>
            </a:r>
            <a:endParaRPr lang="en-US" sz="1300" dirty="0"/>
          </a:p>
        </p:txBody>
      </p:sp>
      <p:sp>
        <p:nvSpPr>
          <p:cNvPr id="38" name="Text 36"/>
          <p:cNvSpPr/>
          <p:nvPr/>
        </p:nvSpPr>
        <p:spPr>
          <a:xfrm>
            <a:off x="4828461" y="5622727"/>
            <a:ext cx="231659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NULLABLE</a:t>
            </a:r>
            <a:endParaRPr lang="en-US" sz="1300" dirty="0"/>
          </a:p>
        </p:txBody>
      </p:sp>
      <p:sp>
        <p:nvSpPr>
          <p:cNvPr id="39" name="Text 37"/>
          <p:cNvSpPr/>
          <p:nvPr/>
        </p:nvSpPr>
        <p:spPr>
          <a:xfrm>
            <a:off x="7485340" y="5622727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Cumulative reported deaths</a:t>
            </a:r>
            <a:endParaRPr lang="en-US" sz="1300" dirty="0"/>
          </a:p>
        </p:txBody>
      </p:sp>
      <p:sp>
        <p:nvSpPr>
          <p:cNvPr id="40" name="Shape 38"/>
          <p:cNvSpPr/>
          <p:nvPr/>
        </p:nvSpPr>
        <p:spPr>
          <a:xfrm>
            <a:off x="672941" y="5996226"/>
            <a:ext cx="13284518" cy="4808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1" name="Text 39"/>
          <p:cNvSpPr/>
          <p:nvPr/>
        </p:nvSpPr>
        <p:spPr>
          <a:xfrm>
            <a:off x="839391" y="6103620"/>
            <a:ext cx="165615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new_deaths</a:t>
            </a:r>
            <a:endParaRPr lang="en-US" sz="1300" dirty="0"/>
          </a:p>
        </p:txBody>
      </p:sp>
      <p:sp>
        <p:nvSpPr>
          <p:cNvPr id="42" name="Text 40"/>
          <p:cNvSpPr/>
          <p:nvPr/>
        </p:nvSpPr>
        <p:spPr>
          <a:xfrm>
            <a:off x="2835831" y="6103620"/>
            <a:ext cx="165234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INT </a:t>
            </a:r>
            <a:endParaRPr lang="en-US" sz="1300" dirty="0"/>
          </a:p>
        </p:txBody>
      </p:sp>
      <p:sp>
        <p:nvSpPr>
          <p:cNvPr id="43" name="Text 41"/>
          <p:cNvSpPr/>
          <p:nvPr/>
        </p:nvSpPr>
        <p:spPr>
          <a:xfrm>
            <a:off x="4828461" y="6103620"/>
            <a:ext cx="231659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NULLABLE</a:t>
            </a:r>
            <a:endParaRPr lang="en-US" sz="1300" dirty="0"/>
          </a:p>
        </p:txBody>
      </p:sp>
      <p:sp>
        <p:nvSpPr>
          <p:cNvPr id="44" name="Text 42"/>
          <p:cNvSpPr/>
          <p:nvPr/>
        </p:nvSpPr>
        <p:spPr>
          <a:xfrm>
            <a:off x="7485340" y="6103620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New deaths on that date</a:t>
            </a:r>
            <a:endParaRPr lang="en-US" sz="1300" dirty="0"/>
          </a:p>
        </p:txBody>
      </p:sp>
      <p:sp>
        <p:nvSpPr>
          <p:cNvPr id="45" name="Shape 43"/>
          <p:cNvSpPr/>
          <p:nvPr/>
        </p:nvSpPr>
        <p:spPr>
          <a:xfrm>
            <a:off x="684230" y="6477119"/>
            <a:ext cx="13284518" cy="8467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6" name="Text 44"/>
          <p:cNvSpPr/>
          <p:nvPr/>
        </p:nvSpPr>
        <p:spPr>
          <a:xfrm>
            <a:off x="839391" y="6584513"/>
            <a:ext cx="165615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etl_timestamp</a:t>
            </a:r>
            <a:endParaRPr lang="en-US" sz="1300" dirty="0"/>
          </a:p>
        </p:txBody>
      </p:sp>
      <p:sp>
        <p:nvSpPr>
          <p:cNvPr id="47" name="Text 45"/>
          <p:cNvSpPr/>
          <p:nvPr/>
        </p:nvSpPr>
        <p:spPr>
          <a:xfrm>
            <a:off x="2835831" y="6584513"/>
            <a:ext cx="1652349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TIMESTAMP</a:t>
            </a:r>
            <a:endParaRPr lang="en-US" sz="1300" dirty="0"/>
          </a:p>
        </p:txBody>
      </p:sp>
      <p:sp>
        <p:nvSpPr>
          <p:cNvPr id="48" name="Text 46"/>
          <p:cNvSpPr/>
          <p:nvPr/>
        </p:nvSpPr>
        <p:spPr>
          <a:xfrm>
            <a:off x="4828461" y="6584513"/>
            <a:ext cx="2316599" cy="532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DEFAULT CURRENT_TIMESTAP</a:t>
            </a:r>
            <a:endParaRPr lang="en-US" sz="1300" dirty="0"/>
          </a:p>
        </p:txBody>
      </p:sp>
      <p:sp>
        <p:nvSpPr>
          <p:cNvPr id="49" name="Text 47"/>
          <p:cNvSpPr/>
          <p:nvPr/>
        </p:nvSpPr>
        <p:spPr>
          <a:xfrm>
            <a:off x="7485340" y="6584513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D3C9C5"/>
                </a:solidFill>
                <a:latin typeface="Noto Serif HK" pitchFamily="34" charset="0"/>
                <a:ea typeface="Noto Serif HK" pitchFamily="34" charset="-122"/>
                <a:cs typeface="Noto Serif HK" pitchFamily="34" charset="-120"/>
              </a:rPr>
              <a:t>When record was loaded</a:t>
            </a:r>
            <a:endParaRPr lang="en-US" sz="1300" dirty="0"/>
          </a:p>
        </p:txBody>
      </p:sp>
      <p:sp>
        <p:nvSpPr>
          <p:cNvPr id="50" name="Text 48"/>
          <p:cNvSpPr/>
          <p:nvPr/>
        </p:nvSpPr>
        <p:spPr>
          <a:xfrm>
            <a:off x="7485340" y="6950393"/>
            <a:ext cx="630578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300" dirty="0"/>
          </a:p>
        </p:txBody>
      </p:sp>
      <p:sp>
        <p:nvSpPr>
          <p:cNvPr id="51" name="Text 49"/>
          <p:cNvSpPr/>
          <p:nvPr/>
        </p:nvSpPr>
        <p:spPr>
          <a:xfrm>
            <a:off x="676610" y="7518559"/>
            <a:ext cx="13299758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4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These tables ensure data integrity and efficient querying for analytical purposes.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51C4CAE-3E25-66EB-E820-A36D6107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244" y="7610317"/>
            <a:ext cx="1878133" cy="552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1037</Words>
  <Application>Microsoft Office PowerPoint</Application>
  <PresentationFormat>Custom</PresentationFormat>
  <Paragraphs>157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Noto Serif HK</vt:lpstr>
      <vt:lpstr>Noto Serif HK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Vinayak Choudhary</cp:lastModifiedBy>
  <cp:revision>19</cp:revision>
  <dcterms:created xsi:type="dcterms:W3CDTF">2025-08-02T09:45:29Z</dcterms:created>
  <dcterms:modified xsi:type="dcterms:W3CDTF">2025-08-03T06:30:53Z</dcterms:modified>
</cp:coreProperties>
</file>