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0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y%20sukumaran\Downloads\yogi\Host%20Behavior%20Analysis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y%20sukumaran\Downloads\host-behaviour-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ROME</a:t>
            </a:r>
          </a:p>
        </c:rich>
      </c:tx>
      <c:layout>
        <c:manualLayout>
          <c:xMode val="edge"/>
          <c:yMode val="edge"/>
          <c:x val="0.46694126302394018"/>
          <c:y val="2.02617111094802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Hosts</c:v>
                </c:pt>
                <c:pt idx="1">
                  <c:v>Superhosts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9719</c:v>
                </c:pt>
                <c:pt idx="1">
                  <c:v>3252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24-44DC-A5EC-C7D943191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989648"/>
        <c:axId val="1089972592"/>
      </c:barChart>
      <c:catAx>
        <c:axId val="108998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972592"/>
        <c:crosses val="autoZero"/>
        <c:auto val="1"/>
        <c:lblAlgn val="ctr"/>
        <c:lblOffset val="100"/>
        <c:noMultiLvlLbl val="0"/>
      </c:catAx>
      <c:valAx>
        <c:axId val="10899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9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Project.xlsx]Price!Avg_price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</a:t>
            </a:r>
            <a:r>
              <a:rPr lang="en-IN" baseline="0"/>
              <a:t>t Listing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Price!$B$1:$B$2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Price!$A$3:$A$5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Price!$B$3:$B$5</c:f>
              <c:numCache>
                <c:formatCode>General</c:formatCode>
                <c:ptCount val="2"/>
                <c:pt idx="0">
                  <c:v>115.7</c:v>
                </c:pt>
                <c:pt idx="1">
                  <c:v>145.6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2D-489D-BD91-6509A1E77B9C}"/>
            </c:ext>
          </c:extLst>
        </c:ser>
        <c:ser>
          <c:idx val="1"/>
          <c:order val="1"/>
          <c:tx>
            <c:strRef>
              <c:f>Price!$C$1:$C$2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Price!$A$3:$A$5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Price!$C$3:$C$5</c:f>
              <c:numCache>
                <c:formatCode>General</c:formatCode>
                <c:ptCount val="2"/>
                <c:pt idx="0">
                  <c:v>96.5</c:v>
                </c:pt>
                <c:pt idx="1">
                  <c:v>114.6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2D-489D-BD91-6509A1E77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45789440"/>
        <c:axId val="1845791104"/>
      </c:barChart>
      <c:catAx>
        <c:axId val="1845789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91104"/>
        <c:crosses val="autoZero"/>
        <c:auto val="1"/>
        <c:lblAlgn val="ctr"/>
        <c:lblOffset val="100"/>
        <c:noMultiLvlLbl val="0"/>
      </c:catAx>
      <c:valAx>
        <c:axId val="184579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</a:t>
                </a:r>
                <a:r>
                  <a:rPr lang="en-IN" baseline="0"/>
                  <a:t> (Euros)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8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[host-behaviour-analysis.xlsx]Sheet11!PivotTable53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Availability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Sheet11!$A$3:$A$4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Sheet11!$B$3:$B$4</c:f>
              <c:numCache>
                <c:formatCode>General</c:formatCode>
                <c:ptCount val="2"/>
                <c:pt idx="0">
                  <c:v>318251</c:v>
                </c:pt>
                <c:pt idx="1">
                  <c:v>81540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9-4AFB-8F3E-E880B047F920}"/>
            </c:ext>
          </c:extLst>
        </c:ser>
        <c:ser>
          <c:idx val="1"/>
          <c:order val="1"/>
          <c:tx>
            <c:strRef>
              <c:f>Sheet11!$C$1:$C$2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Sheet11!$A$3:$A$4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Sheet11!$C$3:$C$4</c:f>
              <c:numCache>
                <c:formatCode>General</c:formatCode>
                <c:ptCount val="2"/>
                <c:pt idx="0">
                  <c:v>111594</c:v>
                </c:pt>
                <c:pt idx="1">
                  <c:v>55689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9-4AFB-8F3E-E880B047F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64704"/>
        <c:axId val="28568448"/>
      </c:barChart>
      <c:catAx>
        <c:axId val="2856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448"/>
        <c:crosses val="autoZero"/>
        <c:auto val="1"/>
        <c:lblAlgn val="ctr"/>
        <c:lblOffset val="100"/>
        <c:noMultiLvlLbl val="0"/>
      </c:catAx>
      <c:valAx>
        <c:axId val="2856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VENICE</a:t>
            </a:r>
          </a:p>
        </c:rich>
      </c:tx>
      <c:layout>
        <c:manualLayout>
          <c:xMode val="edge"/>
          <c:yMode val="edge"/>
          <c:x val="0.40069059185449662"/>
          <c:y val="2.02615795701714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Hosts</c:v>
                </c:pt>
                <c:pt idx="1">
                  <c:v>Superhosts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2097</c:v>
                </c:pt>
                <c:pt idx="1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2-4BDF-A794-C76291AFD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989648"/>
        <c:axId val="1089972592"/>
      </c:barChart>
      <c:catAx>
        <c:axId val="108998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972592"/>
        <c:crosses val="autoZero"/>
        <c:auto val="1"/>
        <c:lblAlgn val="ctr"/>
        <c:lblOffset val="100"/>
        <c:noMultiLvlLbl val="0"/>
      </c:catAx>
      <c:valAx>
        <c:axId val="10899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9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Project.xlsx]identity_Verified!Identity_verified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 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identity_Verified!$B$1:$B$2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identity_Verified!$A$3:$A$9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identity_Verified!$B$3:$B$9</c:f>
              <c:numCache>
                <c:formatCode>General</c:formatCode>
                <c:ptCount val="4"/>
                <c:pt idx="0">
                  <c:v>30.671879823027062</c:v>
                </c:pt>
                <c:pt idx="1">
                  <c:v>10.424354243542435</c:v>
                </c:pt>
                <c:pt idx="2">
                  <c:v>26.943252265140679</c:v>
                </c:pt>
                <c:pt idx="3">
                  <c:v>7.8389830508474576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C-49AC-BE9A-F66A9EB3673E}"/>
            </c:ext>
          </c:extLst>
        </c:ser>
        <c:ser>
          <c:idx val="1"/>
          <c:order val="1"/>
          <c:tx>
            <c:strRef>
              <c:f>identity_Verified!$C$1:$C$2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identity_Verified!$A$3:$A$9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identity_Verified!$C$3:$C$9</c:f>
              <c:numCache>
                <c:formatCode>General</c:formatCode>
                <c:ptCount val="4"/>
                <c:pt idx="0">
                  <c:v>69.328120176972945</c:v>
                </c:pt>
                <c:pt idx="1">
                  <c:v>89.575645756457561</c:v>
                </c:pt>
                <c:pt idx="2">
                  <c:v>73.056747734859329</c:v>
                </c:pt>
                <c:pt idx="3">
                  <c:v>92.16101694915254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4C-49AC-BE9A-F66A9EB36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5772384"/>
        <c:axId val="1845772800"/>
      </c:barChart>
      <c:catAx>
        <c:axId val="184577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72800"/>
        <c:crosses val="autoZero"/>
        <c:auto val="1"/>
        <c:lblAlgn val="ctr"/>
        <c:lblOffset val="100"/>
        <c:noMultiLvlLbl val="0"/>
      </c:catAx>
      <c:valAx>
        <c:axId val="184577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Identity</a:t>
                </a:r>
                <a:r>
                  <a:rPr lang="en-IN" baseline="0"/>
                  <a:t> verified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Project.xlsx]Avg_acceptance_rate!Avg_acceptance_time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</a:t>
            </a:r>
            <a:r>
              <a:rPr lang="en-IN" baseline="0"/>
              <a:t> Acceptance Rate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Avg_acceptance_rate!$B$1:$B$2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Avg_acceptance_rate!$A$3:$A$5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Avg_acceptance_rate!$B$3:$B$5</c:f>
              <c:numCache>
                <c:formatCode>General</c:formatCode>
                <c:ptCount val="2"/>
                <c:pt idx="0">
                  <c:v>39.180985698117091</c:v>
                </c:pt>
                <c:pt idx="1">
                  <c:v>46.924177396280399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8-4EFC-A62F-8A6D8C57BC93}"/>
            </c:ext>
          </c:extLst>
        </c:ser>
        <c:ser>
          <c:idx val="1"/>
          <c:order val="1"/>
          <c:tx>
            <c:strRef>
              <c:f>Avg_acceptance_rate!$C$1:$C$2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Avg_acceptance_rate!$A$3:$A$5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Avg_acceptance_rate!$C$3:$C$5</c:f>
              <c:numCache>
                <c:formatCode>General</c:formatCode>
                <c:ptCount val="2"/>
                <c:pt idx="0">
                  <c:v>71.002460024600239</c:v>
                </c:pt>
                <c:pt idx="1">
                  <c:v>75.63559322033899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8-4EFC-A62F-8A6D8C57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5784448"/>
        <c:axId val="1845779872"/>
      </c:barChart>
      <c:catAx>
        <c:axId val="184578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79872"/>
        <c:crosses val="autoZero"/>
        <c:auto val="1"/>
        <c:lblAlgn val="ctr"/>
        <c:lblOffset val="100"/>
        <c:noMultiLvlLbl val="0"/>
      </c:catAx>
      <c:valAx>
        <c:axId val="184577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Acceptance</a:t>
                </a:r>
                <a:r>
                  <a:rPr lang="en-IN" baseline="0"/>
                  <a:t>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8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Project.xlsx]Avg_response_rate!Avg_response_rate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Avg_response_rate!$B$1:$B$2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Avg_response_rate!$A$3:$A$5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Avg_response_rate!$B$3:$B$5</c:f>
              <c:numCache>
                <c:formatCode>General</c:formatCode>
                <c:ptCount val="2"/>
                <c:pt idx="0">
                  <c:v>46.4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0-48DC-A72C-49B3D72C3802}"/>
            </c:ext>
          </c:extLst>
        </c:ser>
        <c:ser>
          <c:idx val="1"/>
          <c:order val="1"/>
          <c:tx>
            <c:strRef>
              <c:f>Avg_response_rate!$C$1:$C$2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Avg_response_rate!$A$3:$A$5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Avg_response_rate!$C$3:$C$5</c:f>
              <c:numCache>
                <c:formatCode>General</c:formatCode>
                <c:ptCount val="2"/>
                <c:pt idx="0">
                  <c:v>75.400000000000006</c:v>
                </c:pt>
                <c:pt idx="1">
                  <c:v>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30-48DC-A72C-49B3D72C3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658416"/>
        <c:axId val="406657168"/>
      </c:barChart>
      <c:catAx>
        <c:axId val="40665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57168"/>
        <c:crosses val="autoZero"/>
        <c:auto val="1"/>
        <c:lblAlgn val="ctr"/>
        <c:lblOffset val="100"/>
        <c:noMultiLvlLbl val="0"/>
      </c:catAx>
      <c:valAx>
        <c:axId val="4066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response_rate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5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Project.xlsx]Avg_Response_time!Avg_response_timr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</a:t>
            </a:r>
            <a:r>
              <a:rPr lang="en-IN" baseline="0"/>
              <a:t> Response Time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Avg_Response_time!$B$3:$B$4</c:f>
              <c:strCache>
                <c:ptCount val="1"/>
                <c:pt idx="0">
                  <c:v>a few days or more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Avg_Response_time!$A$5:$A$11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Avg_Response_time!$B$5:$B$11</c:f>
              <c:numCache>
                <c:formatCode>General</c:formatCode>
                <c:ptCount val="4"/>
                <c:pt idx="0">
                  <c:v>7.7</c:v>
                </c:pt>
                <c:pt idx="1">
                  <c:v>0.5</c:v>
                </c:pt>
                <c:pt idx="2">
                  <c:v>4.4000000000000004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EB-4DB4-A89D-B90DC6CF85BA}"/>
            </c:ext>
          </c:extLst>
        </c:ser>
        <c:ser>
          <c:idx val="1"/>
          <c:order val="1"/>
          <c:tx>
            <c:strRef>
              <c:f>Avg_Response_time!$C$3:$C$4</c:f>
              <c:strCache>
                <c:ptCount val="1"/>
                <c:pt idx="0">
                  <c:v>within a 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Avg_Response_time!$A$5:$A$11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Avg_Response_time!$C$5:$C$11</c:f>
              <c:numCache>
                <c:formatCode>General</c:formatCode>
                <c:ptCount val="4"/>
                <c:pt idx="0">
                  <c:v>11.2</c:v>
                </c:pt>
                <c:pt idx="1">
                  <c:v>4.2</c:v>
                </c:pt>
                <c:pt idx="2">
                  <c:v>8.6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EB-4DB4-A89D-B90DC6CF85BA}"/>
            </c:ext>
          </c:extLst>
        </c:ser>
        <c:ser>
          <c:idx val="2"/>
          <c:order val="2"/>
          <c:tx>
            <c:strRef>
              <c:f>Avg_Response_time!$D$3:$D$4</c:f>
              <c:strCache>
                <c:ptCount val="1"/>
                <c:pt idx="0">
                  <c:v>within a few hours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Avg_Response_time!$A$5:$A$11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Avg_Response_time!$D$5:$D$11</c:f>
              <c:numCache>
                <c:formatCode>General</c:formatCode>
                <c:ptCount val="4"/>
                <c:pt idx="0">
                  <c:v>11.2</c:v>
                </c:pt>
                <c:pt idx="1">
                  <c:v>8.5</c:v>
                </c:pt>
                <c:pt idx="2">
                  <c:v>9.1999999999999993</c:v>
                </c:pt>
                <c:pt idx="3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EB-4DB4-A89D-B90DC6CF85BA}"/>
            </c:ext>
          </c:extLst>
        </c:ser>
        <c:ser>
          <c:idx val="3"/>
          <c:order val="3"/>
          <c:tx>
            <c:strRef>
              <c:f>Avg_Response_time!$E$3:$E$4</c:f>
              <c:strCache>
                <c:ptCount val="1"/>
                <c:pt idx="0">
                  <c:v>within an hour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Avg_Response_time!$A$5:$A$11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Rome</c:v>
                  </c:pt>
                  <c:pt idx="2">
                    <c:v>Venice</c:v>
                  </c:pt>
                </c:lvl>
              </c:multiLvlStrCache>
            </c:multiLvlStrRef>
          </c:cat>
          <c:val>
            <c:numRef>
              <c:f>Avg_Response_time!$E$5:$E$11</c:f>
              <c:numCache>
                <c:formatCode>General</c:formatCode>
                <c:ptCount val="4"/>
                <c:pt idx="0">
                  <c:v>33.4</c:v>
                </c:pt>
                <c:pt idx="1">
                  <c:v>64.5</c:v>
                </c:pt>
                <c:pt idx="2">
                  <c:v>41</c:v>
                </c:pt>
                <c:pt idx="3">
                  <c:v>71.7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EB-4DB4-A89D-B90DC6CF8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284688"/>
        <c:axId val="272297584"/>
      </c:barChart>
      <c:catAx>
        <c:axId val="27228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297584"/>
        <c:crosses val="autoZero"/>
        <c:auto val="1"/>
        <c:lblAlgn val="ctr"/>
        <c:lblOffset val="100"/>
        <c:noMultiLvlLbl val="0"/>
      </c:catAx>
      <c:valAx>
        <c:axId val="2722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Response</a:t>
                </a:r>
                <a:r>
                  <a:rPr lang="en-IN" baseline="0"/>
                  <a:t> time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2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Project.xlsx]Instant_booking!Instant_booking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 Instant</a:t>
            </a:r>
            <a:r>
              <a:rPr lang="en-IN" baseline="0"/>
              <a:t> Booking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Instant_booking!$B$1:$B$2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Instant_booking!$A$3:$A$5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Instant_booking!$B$3:$B$5</c:f>
              <c:numCache>
                <c:formatCode>General</c:formatCode>
                <c:ptCount val="2"/>
                <c:pt idx="0">
                  <c:v>46.7</c:v>
                </c:pt>
                <c:pt idx="1">
                  <c:v>56.5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0-408E-A1E5-7350F6196B14}"/>
            </c:ext>
          </c:extLst>
        </c:ser>
        <c:ser>
          <c:idx val="1"/>
          <c:order val="1"/>
          <c:tx>
            <c:strRef>
              <c:f>Instant_booking!$C$1:$C$2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Instant_booking!$A$3:$A$5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Instant_booking!$C$3:$C$5</c:f>
              <c:numCache>
                <c:formatCode>General</c:formatCode>
                <c:ptCount val="2"/>
                <c:pt idx="0">
                  <c:v>66.7</c:v>
                </c:pt>
                <c:pt idx="1">
                  <c:v>71.3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C0-408E-A1E5-7350F6196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5798592"/>
        <c:axId val="1846202272"/>
      </c:barChart>
      <c:catAx>
        <c:axId val="184579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202272"/>
        <c:crosses val="autoZero"/>
        <c:auto val="1"/>
        <c:lblAlgn val="ctr"/>
        <c:lblOffset val="100"/>
        <c:noMultiLvlLbl val="0"/>
      </c:catAx>
      <c:valAx>
        <c:axId val="18462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Instant</a:t>
                </a:r>
                <a:r>
                  <a:rPr lang="en-IN" baseline="0"/>
                  <a:t> Booking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9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 Behavior Analysis Project.xlsx]Avg_comments!Avg_comments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 Average</a:t>
            </a:r>
            <a:r>
              <a:rPr lang="en-IN" baseline="0"/>
              <a:t> Comments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Avg_comments!$B$1:$B$2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Avg_comments!$A$3:$A$5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Avg_comments!$B$3:$B$5</c:f>
              <c:numCache>
                <c:formatCode>General</c:formatCode>
                <c:ptCount val="2"/>
                <c:pt idx="0">
                  <c:v>26285</c:v>
                </c:pt>
                <c:pt idx="1">
                  <c:v>39706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6-4BC2-98AC-66E29755FD8A}"/>
            </c:ext>
          </c:extLst>
        </c:ser>
        <c:ser>
          <c:idx val="1"/>
          <c:order val="1"/>
          <c:tx>
            <c:strRef>
              <c:f>Avg_comments!$C$1:$C$2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Avg_comments!$A$3:$A$5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Avg_comments!$C$3:$C$5</c:f>
              <c:numCache>
                <c:formatCode>General</c:formatCode>
                <c:ptCount val="2"/>
                <c:pt idx="0">
                  <c:v>56643</c:v>
                </c:pt>
                <c:pt idx="1">
                  <c:v>70427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6-4BC2-98AC-66E29755F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05248"/>
        <c:axId val="35701920"/>
      </c:barChart>
      <c:catAx>
        <c:axId val="35705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1920"/>
        <c:crosses val="autoZero"/>
        <c:auto val="1"/>
        <c:lblAlgn val="ctr"/>
        <c:lblOffset val="100"/>
        <c:noMultiLvlLbl val="0"/>
      </c:catAx>
      <c:valAx>
        <c:axId val="3570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Comments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[host-behaviour-analysis.xlsx]Sheet10!PivotTable44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Host Propert</a:t>
            </a:r>
            <a:r>
              <a:rPr lang="en-IN" baseline="0"/>
              <a:t> </a:t>
            </a:r>
            <a:endParaRPr lang="en-IN"/>
          </a:p>
        </c:rich>
      </c:tx>
      <c:layout>
        <c:manualLayout>
          <c:xMode val="edge"/>
          <c:yMode val="edge"/>
          <c:x val="0.35771522309711279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Sheet10!$B$1:$B$2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Sheet10!$A$3:$A$4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Sheet10!$B$3:$B$4</c:f>
              <c:numCache>
                <c:formatCode>General</c:formatCode>
                <c:ptCount val="2"/>
                <c:pt idx="0">
                  <c:v>11405</c:v>
                </c:pt>
                <c:pt idx="1">
                  <c:v>3297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1-486D-AF57-0344D260B5A9}"/>
            </c:ext>
          </c:extLst>
        </c:ser>
        <c:ser>
          <c:idx val="1"/>
          <c:order val="1"/>
          <c:tx>
            <c:strRef>
              <c:f>Sheet10!$C$1:$C$2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Sheet10!$A$3:$A$4</c:f>
              <c:strCache>
                <c:ptCount val="2"/>
                <c:pt idx="0">
                  <c:v>ROME</c:v>
                </c:pt>
                <c:pt idx="1">
                  <c:v>VENICE</c:v>
                </c:pt>
              </c:strCache>
            </c:strRef>
          </c:cat>
          <c:val>
            <c:numRef>
              <c:f>Sheet10!$C$3:$C$4</c:f>
              <c:numCache>
                <c:formatCode>General</c:formatCode>
                <c:ptCount val="2"/>
                <c:pt idx="0">
                  <c:v>4816</c:v>
                </c:pt>
                <c:pt idx="1">
                  <c:v>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1-486D-AF57-0344D260B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268464"/>
        <c:axId val="272282192"/>
      </c:barChart>
      <c:catAx>
        <c:axId val="27226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282192"/>
        <c:crosses val="autoZero"/>
        <c:auto val="1"/>
        <c:lblAlgn val="ctr"/>
        <c:lblOffset val="100"/>
        <c:noMultiLvlLbl val="0"/>
      </c:catAx>
      <c:valAx>
        <c:axId val="27228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26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263807"/>
            <a:ext cx="3639199" cy="3113121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HOST BEHAVIORAL ANALYSIS FOR RENTAL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VINAYAK GOYAL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YOGESH NAYAK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AVG PRICE AND 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 HAVING HIGHER AVG PRICE AND HIGHER AVALABILITY THAN SUPERHOST.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C3E1FF-FEE2-6250-F9BC-F5F53CB30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301518"/>
              </p:ext>
            </p:extLst>
          </p:nvPr>
        </p:nvGraphicFramePr>
        <p:xfrm>
          <a:off x="1148080" y="2372360"/>
          <a:ext cx="4978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7B2DF7-3717-D379-E0AE-638303FAA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118401"/>
              </p:ext>
            </p:extLst>
          </p:nvPr>
        </p:nvGraphicFramePr>
        <p:xfrm>
          <a:off x="6355080" y="2240280"/>
          <a:ext cx="4572000" cy="300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13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LOCALHOST VS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3322320" cy="3953931"/>
          </a:xfrm>
          <a:ln>
            <a:solidFill>
              <a:schemeClr val="tx1"/>
            </a:solidFill>
          </a:ln>
        </p:spPr>
        <p:txBody>
          <a:bodyPr anchor="t">
            <a:normAutofit fontScale="92500"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ACCEPTANCE RATE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%LOCALHOST HAVE ACCEPTANCE RATE MORE THAN AVG ACCEPTANCE RATE COPARED TO % HOST.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446532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RESPONSE RATE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 HAVE RESPONSE RATE MORE THAN AVG RESPONSE RATE IS MORE THAN % HOST.</a:t>
            </a:r>
          </a:p>
          <a:p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6FE73C-A4AA-30C4-A0B5-D5093AB9FC70}"/>
              </a:ext>
            </a:extLst>
          </p:cNvPr>
          <p:cNvSpPr txBox="1">
            <a:spLocks/>
          </p:cNvSpPr>
          <p:nvPr/>
        </p:nvSpPr>
        <p:spPr>
          <a:xfrm>
            <a:off x="783336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IDENTITY VERIFICATION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3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 HAVE IDENTITY VERIFIED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% HOST.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3D285-1110-DDE1-7C55-FCE56697F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63045"/>
              </p:ext>
            </p:extLst>
          </p:nvPr>
        </p:nvGraphicFramePr>
        <p:xfrm>
          <a:off x="1300480" y="2783840"/>
          <a:ext cx="2905760" cy="1534162"/>
        </p:xfrm>
        <a:graphic>
          <a:graphicData uri="http://schemas.openxmlformats.org/drawingml/2006/table">
            <a:tbl>
              <a:tblPr/>
              <a:tblGrid>
                <a:gridCol w="1171936">
                  <a:extLst>
                    <a:ext uri="{9D8B030D-6E8A-4147-A177-3AD203B41FA5}">
                      <a16:colId xmlns:a16="http://schemas.microsoft.com/office/drawing/2014/main" val="2081137865"/>
                    </a:ext>
                  </a:extLst>
                </a:gridCol>
                <a:gridCol w="1733824">
                  <a:extLst>
                    <a:ext uri="{9D8B030D-6E8A-4147-A177-3AD203B41FA5}">
                      <a16:colId xmlns:a16="http://schemas.microsoft.com/office/drawing/2014/main" val="3779180505"/>
                    </a:ext>
                  </a:extLst>
                </a:gridCol>
              </a:tblGrid>
              <a:tr h="50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acceptance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3548"/>
                  </a:ext>
                </a:extLst>
              </a:tr>
              <a:tr h="523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810177"/>
                  </a:ext>
                </a:extLst>
              </a:tr>
              <a:tr h="505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2644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5636A-1388-74BC-8319-FF4C2214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7659"/>
              </p:ext>
            </p:extLst>
          </p:nvPr>
        </p:nvGraphicFramePr>
        <p:xfrm>
          <a:off x="4744720" y="2783840"/>
          <a:ext cx="2885439" cy="1534161"/>
        </p:xfrm>
        <a:graphic>
          <a:graphicData uri="http://schemas.openxmlformats.org/drawingml/2006/table">
            <a:tbl>
              <a:tblPr/>
              <a:tblGrid>
                <a:gridCol w="1163740">
                  <a:extLst>
                    <a:ext uri="{9D8B030D-6E8A-4147-A177-3AD203B41FA5}">
                      <a16:colId xmlns:a16="http://schemas.microsoft.com/office/drawing/2014/main" val="1069557982"/>
                    </a:ext>
                  </a:extLst>
                </a:gridCol>
                <a:gridCol w="1721699">
                  <a:extLst>
                    <a:ext uri="{9D8B030D-6E8A-4147-A177-3AD203B41FA5}">
                      <a16:colId xmlns:a16="http://schemas.microsoft.com/office/drawing/2014/main" val="1346913836"/>
                    </a:ext>
                  </a:extLst>
                </a:gridCol>
              </a:tblGrid>
              <a:tr h="5113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response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30396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15694"/>
                  </a:ext>
                </a:extLst>
              </a:tr>
              <a:tr h="5113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8090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74F6B1-2EC6-5EFF-67CE-955F4D56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51748"/>
              </p:ext>
            </p:extLst>
          </p:nvPr>
        </p:nvGraphicFramePr>
        <p:xfrm>
          <a:off x="7995920" y="2783839"/>
          <a:ext cx="3007360" cy="1534160"/>
        </p:xfrm>
        <a:graphic>
          <a:graphicData uri="http://schemas.openxmlformats.org/drawingml/2006/table">
            <a:tbl>
              <a:tblPr/>
              <a:tblGrid>
                <a:gridCol w="801231">
                  <a:extLst>
                    <a:ext uri="{9D8B030D-6E8A-4147-A177-3AD203B41FA5}">
                      <a16:colId xmlns:a16="http://schemas.microsoft.com/office/drawing/2014/main" val="3074119325"/>
                    </a:ext>
                  </a:extLst>
                </a:gridCol>
                <a:gridCol w="1185383">
                  <a:extLst>
                    <a:ext uri="{9D8B030D-6E8A-4147-A177-3AD203B41FA5}">
                      <a16:colId xmlns:a16="http://schemas.microsoft.com/office/drawing/2014/main" val="1798744118"/>
                    </a:ext>
                  </a:extLst>
                </a:gridCol>
                <a:gridCol w="1020746">
                  <a:extLst>
                    <a:ext uri="{9D8B030D-6E8A-4147-A177-3AD203B41FA5}">
                      <a16:colId xmlns:a16="http://schemas.microsoft.com/office/drawing/2014/main" val="1929899643"/>
                    </a:ext>
                  </a:extLst>
                </a:gridCol>
              </a:tblGrid>
              <a:tr h="4860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host_identity_verified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Profile Picture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2138"/>
                  </a:ext>
                </a:extLst>
              </a:tr>
              <a:tr h="2620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469"/>
                  </a:ext>
                </a:extLst>
              </a:tr>
              <a:tr h="2620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758768"/>
                  </a:ext>
                </a:extLst>
              </a:tr>
              <a:tr h="2620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0393"/>
                  </a:ext>
                </a:extLst>
              </a:tr>
              <a:tr h="2620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91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LOCALHOST VS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332232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4.LISTING COUNT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 OF HOST/LOCALHOST LISTING MORE THAN AVG LISTING.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446532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5.PROFILE PIC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 OF HOST/LOCALHSOST HAVING PROFILE PIC.</a:t>
            </a:r>
          </a:p>
          <a:p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6FE73C-A4AA-30C4-A0B5-D5093AB9FC70}"/>
              </a:ext>
            </a:extLst>
          </p:cNvPr>
          <p:cNvSpPr txBox="1">
            <a:spLocks/>
          </p:cNvSpPr>
          <p:nvPr/>
        </p:nvSpPr>
        <p:spPr>
          <a:xfrm>
            <a:off x="783336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AVG MONTHLY BOOKING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HAVE AVG MONTHLY BOOKING MORE THAN  LOCALHOST.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20573-37E6-229D-68A7-5F2D095DD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7953"/>
              </p:ext>
            </p:extLst>
          </p:nvPr>
        </p:nvGraphicFramePr>
        <p:xfrm>
          <a:off x="1270000" y="2875280"/>
          <a:ext cx="2946400" cy="1656078"/>
        </p:xfrm>
        <a:graphic>
          <a:graphicData uri="http://schemas.openxmlformats.org/drawingml/2006/table">
            <a:tbl>
              <a:tblPr/>
              <a:tblGrid>
                <a:gridCol w="1188327">
                  <a:extLst>
                    <a:ext uri="{9D8B030D-6E8A-4147-A177-3AD203B41FA5}">
                      <a16:colId xmlns:a16="http://schemas.microsoft.com/office/drawing/2014/main" val="1734695300"/>
                    </a:ext>
                  </a:extLst>
                </a:gridCol>
                <a:gridCol w="1758073">
                  <a:extLst>
                    <a:ext uri="{9D8B030D-6E8A-4147-A177-3AD203B41FA5}">
                      <a16:colId xmlns:a16="http://schemas.microsoft.com/office/drawing/2014/main" val="2192661359"/>
                    </a:ext>
                  </a:extLst>
                </a:gridCol>
              </a:tblGrid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listing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242"/>
                  </a:ext>
                </a:extLst>
              </a:tr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2283"/>
                  </a:ext>
                </a:extLst>
              </a:tr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52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13EFFC-CF02-D472-B90C-EA39A21D1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501"/>
              </p:ext>
            </p:extLst>
          </p:nvPr>
        </p:nvGraphicFramePr>
        <p:xfrm>
          <a:off x="4592319" y="2875280"/>
          <a:ext cx="3098801" cy="1656080"/>
        </p:xfrm>
        <a:graphic>
          <a:graphicData uri="http://schemas.openxmlformats.org/drawingml/2006/table">
            <a:tbl>
              <a:tblPr/>
              <a:tblGrid>
                <a:gridCol w="825593">
                  <a:extLst>
                    <a:ext uri="{9D8B030D-6E8A-4147-A177-3AD203B41FA5}">
                      <a16:colId xmlns:a16="http://schemas.microsoft.com/office/drawing/2014/main" val="3331487446"/>
                    </a:ext>
                  </a:extLst>
                </a:gridCol>
                <a:gridCol w="1221425">
                  <a:extLst>
                    <a:ext uri="{9D8B030D-6E8A-4147-A177-3AD203B41FA5}">
                      <a16:colId xmlns:a16="http://schemas.microsoft.com/office/drawing/2014/main" val="3515205214"/>
                    </a:ext>
                  </a:extLst>
                </a:gridCol>
                <a:gridCol w="1051783">
                  <a:extLst>
                    <a:ext uri="{9D8B030D-6E8A-4147-A177-3AD203B41FA5}">
                      <a16:colId xmlns:a16="http://schemas.microsoft.com/office/drawing/2014/main" val="2204517848"/>
                    </a:ext>
                  </a:extLst>
                </a:gridCol>
              </a:tblGrid>
              <a:tr h="331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host_has_profile_pic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Profile Picture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85096"/>
                  </a:ext>
                </a:extLst>
              </a:tr>
              <a:tr h="331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513229"/>
                  </a:ext>
                </a:extLst>
              </a:tr>
              <a:tr h="331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85773"/>
                  </a:ext>
                </a:extLst>
              </a:tr>
              <a:tr h="331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80618"/>
                  </a:ext>
                </a:extLst>
              </a:tr>
              <a:tr h="331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269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6CC17B-2E45-0213-968D-854D1D1E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27080"/>
              </p:ext>
            </p:extLst>
          </p:nvPr>
        </p:nvGraphicFramePr>
        <p:xfrm>
          <a:off x="8095932" y="2875280"/>
          <a:ext cx="2826067" cy="1656078"/>
        </p:xfrm>
        <a:graphic>
          <a:graphicData uri="http://schemas.openxmlformats.org/drawingml/2006/table">
            <a:tbl>
              <a:tblPr/>
              <a:tblGrid>
                <a:gridCol w="1139795">
                  <a:extLst>
                    <a:ext uri="{9D8B030D-6E8A-4147-A177-3AD203B41FA5}">
                      <a16:colId xmlns:a16="http://schemas.microsoft.com/office/drawing/2014/main" val="1382843310"/>
                    </a:ext>
                  </a:extLst>
                </a:gridCol>
                <a:gridCol w="1686272">
                  <a:extLst>
                    <a:ext uri="{9D8B030D-6E8A-4147-A177-3AD203B41FA5}">
                      <a16:colId xmlns:a16="http://schemas.microsoft.com/office/drawing/2014/main" val="3257316318"/>
                    </a:ext>
                  </a:extLst>
                </a:gridCol>
              </a:tblGrid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Avg_Monthly_Booking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4982"/>
                  </a:ext>
                </a:extLst>
              </a:tr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914792"/>
                  </a:ext>
                </a:extLst>
              </a:tr>
              <a:tr h="552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1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5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LOCALHOST VS HOST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1097280" y="2008094"/>
            <a:ext cx="1005840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RESPONSE TIME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 OF HOST/LOCALHOST HAVING RESPONSE TIME  WITHIN AN HOUR.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2989C6-988E-BC9D-22BE-A648929C2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32106"/>
              </p:ext>
            </p:extLst>
          </p:nvPr>
        </p:nvGraphicFramePr>
        <p:xfrm>
          <a:off x="1899920" y="2600960"/>
          <a:ext cx="8026400" cy="2702556"/>
        </p:xfrm>
        <a:graphic>
          <a:graphicData uri="http://schemas.openxmlformats.org/drawingml/2006/table">
            <a:tbl>
              <a:tblPr/>
              <a:tblGrid>
                <a:gridCol w="2138421">
                  <a:extLst>
                    <a:ext uri="{9D8B030D-6E8A-4147-A177-3AD203B41FA5}">
                      <a16:colId xmlns:a16="http://schemas.microsoft.com/office/drawing/2014/main" val="182739907"/>
                    </a:ext>
                  </a:extLst>
                </a:gridCol>
                <a:gridCol w="3163690">
                  <a:extLst>
                    <a:ext uri="{9D8B030D-6E8A-4147-A177-3AD203B41FA5}">
                      <a16:colId xmlns:a16="http://schemas.microsoft.com/office/drawing/2014/main" val="466937122"/>
                    </a:ext>
                  </a:extLst>
                </a:gridCol>
                <a:gridCol w="2724289">
                  <a:extLst>
                    <a:ext uri="{9D8B030D-6E8A-4147-A177-3AD203B41FA5}">
                      <a16:colId xmlns:a16="http://schemas.microsoft.com/office/drawing/2014/main" val="2956972865"/>
                    </a:ext>
                  </a:extLst>
                </a:gridCol>
              </a:tblGrid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host_response_time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response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9378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few days or more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74900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 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2920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an hour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9285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 few hours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73443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 few hours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628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an hour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472479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few days or more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26065"/>
                  </a:ext>
                </a:extLst>
              </a:tr>
              <a:tr h="30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a 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9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5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1097280" y="2008094"/>
            <a:ext cx="1005840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FROM ABOVE ANALYSIS FOLLOWING CONCLUSIONS VAN BE MADE: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FOR A HOST TO BECOME SUPERHOST CRUCIAL FACTORS ARE RESPONSE RATE, RESPONSE TIME, ACCEPTANCE RATE.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Maximum number of Super hosts Responses to the customer in within an hour.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Super Hosts has a large number of Acceptance rate than that of Normal hosts.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Listing Price Of super hosts is less than normal Hosts.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of Comments is Greater for Super Host than that of Normal Host.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Super hosts Instant booking rate is more than normal hosts.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Super Hosts have their identify verified at a greater rate than that of Normal hosts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5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AFEE-3D7A-9059-6713-F2943C70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6E88E-2AF6-03A5-E06E-ADFBBFA7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6241" y="1087120"/>
            <a:ext cx="8544560" cy="4233960"/>
          </a:xfrm>
        </p:spPr>
      </p:pic>
    </p:spTree>
    <p:extLst>
      <p:ext uri="{BB962C8B-B14F-4D97-AF65-F5344CB8AC3E}">
        <p14:creationId xmlns:p14="http://schemas.microsoft.com/office/powerpoint/2010/main" val="147633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337E8-661B-70E8-A32E-D99B5F2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Analysis of property rental data for Hosts on the basis on different metrics.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Crucial Metrics for a Host to become a  </a:t>
            </a:r>
            <a:r>
              <a:rPr lang="en-IN" dirty="0" err="1"/>
              <a:t>Superhost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Insights from the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HOST AND SUPERHOST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220229D-A414-AF65-84C2-A421238FC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662658"/>
              </p:ext>
            </p:extLst>
          </p:nvPr>
        </p:nvGraphicFramePr>
        <p:xfrm>
          <a:off x="1096963" y="2214880"/>
          <a:ext cx="4792410" cy="365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ontent Placeholder 14">
            <a:extLst>
              <a:ext uri="{FF2B5EF4-FFF2-40B4-BE49-F238E27FC236}">
                <a16:creationId xmlns:a16="http://schemas.microsoft.com/office/drawing/2014/main" id="{79ACCA9D-FE59-7970-113D-0550EB580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65345"/>
              </p:ext>
            </p:extLst>
          </p:nvPr>
        </p:nvGraphicFramePr>
        <p:xfrm>
          <a:off x="6302625" y="2214880"/>
          <a:ext cx="4792411" cy="365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186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SUPERHOST VS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3322320" cy="3953931"/>
          </a:xfrm>
          <a:ln>
            <a:solidFill>
              <a:schemeClr val="tx1"/>
            </a:solidFill>
          </a:ln>
        </p:spPr>
        <p:txBody>
          <a:bodyPr anchor="t">
            <a:normAutofit lnSpcReduction="10000"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ACCEPTANCE RATE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%SUPERHOST HAVE ACCEPTANCE RATE MORE THAN AVG ACCEPTANCE RATE IS MORE THAN % HOST.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446532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RESPONSE RATE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SUPERHOST HAVE RESPONSE RATE MORE THAN AVG RESPONSE RATE IS MORE THAN % HOST.</a:t>
            </a:r>
          </a:p>
          <a:p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6FE73C-A4AA-30C4-A0B5-D5093AB9FC70}"/>
              </a:ext>
            </a:extLst>
          </p:cNvPr>
          <p:cNvSpPr txBox="1">
            <a:spLocks/>
          </p:cNvSpPr>
          <p:nvPr/>
        </p:nvSpPr>
        <p:spPr>
          <a:xfrm>
            <a:off x="783336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IDENTITY VERIFICATION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3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SUPERHOST HAVE IDENTITY VERIFIED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% HOST.</a:t>
            </a: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D935D4-9EC3-3292-010B-835872657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018626"/>
              </p:ext>
            </p:extLst>
          </p:nvPr>
        </p:nvGraphicFramePr>
        <p:xfrm>
          <a:off x="7904480" y="2377441"/>
          <a:ext cx="3098800" cy="242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C43172A-0EF8-1B91-2662-B28A64ACB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652844"/>
              </p:ext>
            </p:extLst>
          </p:nvPr>
        </p:nvGraphicFramePr>
        <p:xfrm>
          <a:off x="1188720" y="2377441"/>
          <a:ext cx="3149600" cy="268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86A3858-5190-EF31-5D4A-B3CA1BB79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067771"/>
              </p:ext>
            </p:extLst>
          </p:nvPr>
        </p:nvGraphicFramePr>
        <p:xfrm>
          <a:off x="4511040" y="2350907"/>
          <a:ext cx="32410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578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SUPERHOST VS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332232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4.LISTING COUNT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 OF HOST/SUPERHOST LISTING MORE THAN AVG LISTING.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446532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5.PROFILE PIC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% OF HOST/SUPERHSOST HAVING PROFILE PIC.</a:t>
            </a:r>
          </a:p>
          <a:p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6FE73C-A4AA-30C4-A0B5-D5093AB9FC70}"/>
              </a:ext>
            </a:extLst>
          </p:cNvPr>
          <p:cNvSpPr txBox="1">
            <a:spLocks/>
          </p:cNvSpPr>
          <p:nvPr/>
        </p:nvSpPr>
        <p:spPr>
          <a:xfrm>
            <a:off x="7833360" y="2008094"/>
            <a:ext cx="332232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AVG MONTHLY BOOKING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AVG MONTHLY BOOKING OF HOST/SUPERHSOST.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ECA93-6D95-0787-A201-0B4021AB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73928"/>
              </p:ext>
            </p:extLst>
          </p:nvPr>
        </p:nvGraphicFramePr>
        <p:xfrm>
          <a:off x="1229360" y="3108960"/>
          <a:ext cx="3037840" cy="1483360"/>
        </p:xfrm>
        <a:graphic>
          <a:graphicData uri="http://schemas.openxmlformats.org/drawingml/2006/table">
            <a:tbl>
              <a:tblPr/>
              <a:tblGrid>
                <a:gridCol w="1508993">
                  <a:extLst>
                    <a:ext uri="{9D8B030D-6E8A-4147-A177-3AD203B41FA5}">
                      <a16:colId xmlns:a16="http://schemas.microsoft.com/office/drawing/2014/main" val="4024649194"/>
                    </a:ext>
                  </a:extLst>
                </a:gridCol>
                <a:gridCol w="1528847">
                  <a:extLst>
                    <a:ext uri="{9D8B030D-6E8A-4147-A177-3AD203B41FA5}">
                      <a16:colId xmlns:a16="http://schemas.microsoft.com/office/drawing/2014/main" val="213027145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host_Superhost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host listing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21405"/>
                  </a:ext>
                </a:extLst>
              </a:tr>
              <a:tr h="5037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9871"/>
                  </a:ext>
                </a:extLst>
              </a:tr>
              <a:tr h="5037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SuperHost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9734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9FAF31-D038-6550-9697-F470E9B5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67710"/>
              </p:ext>
            </p:extLst>
          </p:nvPr>
        </p:nvGraphicFramePr>
        <p:xfrm>
          <a:off x="4735513" y="3108960"/>
          <a:ext cx="2781300" cy="148335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55824221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372014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host_Superhost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Profile picture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494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0459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638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493EA-F06A-B6C7-3F2C-11914F49A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7182"/>
              </p:ext>
            </p:extLst>
          </p:nvPr>
        </p:nvGraphicFramePr>
        <p:xfrm>
          <a:off x="8057832" y="3108960"/>
          <a:ext cx="2833687" cy="1483358"/>
        </p:xfrm>
        <a:graphic>
          <a:graphicData uri="http://schemas.openxmlformats.org/drawingml/2006/table">
            <a:tbl>
              <a:tblPr/>
              <a:tblGrid>
                <a:gridCol w="1082212">
                  <a:extLst>
                    <a:ext uri="{9D8B030D-6E8A-4147-A177-3AD203B41FA5}">
                      <a16:colId xmlns:a16="http://schemas.microsoft.com/office/drawing/2014/main" val="2685189552"/>
                    </a:ext>
                  </a:extLst>
                </a:gridCol>
                <a:gridCol w="1751475">
                  <a:extLst>
                    <a:ext uri="{9D8B030D-6E8A-4147-A177-3AD203B41FA5}">
                      <a16:colId xmlns:a16="http://schemas.microsoft.com/office/drawing/2014/main" val="3634957934"/>
                    </a:ext>
                  </a:extLst>
                </a:gridCol>
              </a:tblGrid>
              <a:tr h="488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host_Superhost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Average_montly_Booking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23049"/>
                  </a:ext>
                </a:extLst>
              </a:tr>
              <a:tr h="488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372927"/>
                  </a:ext>
                </a:extLst>
              </a:tr>
              <a:tr h="5056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SuperHost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5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67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SUPERHOST VS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332232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6.INSTANT BOOKABLE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SUPERHOST HAVE INSTANT BOOKING AVAILABLE IS MORE THAN % HOST.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38FA29-0C20-06A7-81E0-9A650EF4444E}"/>
              </a:ext>
            </a:extLst>
          </p:cNvPr>
          <p:cNvSpPr txBox="1">
            <a:spLocks/>
          </p:cNvSpPr>
          <p:nvPr/>
        </p:nvSpPr>
        <p:spPr>
          <a:xfrm>
            <a:off x="4465320" y="2008094"/>
            <a:ext cx="6690360" cy="3953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RESPONSE TIME</a:t>
            </a:r>
            <a:r>
              <a:rPr lang="en-IN" dirty="0"/>
              <a:t>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SUPERHOST RESPOND WITHIN AN HOUR IS MORE THAN % OF HOST RESPOND WITHIN AN HOUR.</a:t>
            </a:r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3E370E-4F2A-87EC-F624-4CB647557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550345"/>
              </p:ext>
            </p:extLst>
          </p:nvPr>
        </p:nvGraphicFramePr>
        <p:xfrm>
          <a:off x="4632960" y="2362200"/>
          <a:ext cx="632968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C594C89-7CAC-0261-4BBB-68D871A38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57672"/>
              </p:ext>
            </p:extLst>
          </p:nvPr>
        </p:nvGraphicFramePr>
        <p:xfrm>
          <a:off x="1229360" y="2438401"/>
          <a:ext cx="304292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2694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CRUCIAL METRICS TO BECOME SUPERHOST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BASIS OF ABOVE ANALYSIS FOLLOWING CAN BE THE CRUCIAL METRICS TO BECOME SUPERHOST: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ACEEPTANCE RATE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RESPONSE RATE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IDENTITY VERIFICATION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RESPONSE TIME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INSTANT BOOKABLE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5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953931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Below is a bar graph of customers getting average positive comments.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find the positive comments we have used words like </a:t>
            </a:r>
            <a:r>
              <a:rPr lang="en-IN" b="1" dirty="0"/>
              <a:t>Awesome , Amazing, Great, Good,  wonderful, brilliant, highly recommended, beautiful, definite stay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1203B-920F-C001-9FFF-623D4CFA5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94380"/>
              </p:ext>
            </p:extLst>
          </p:nvPr>
        </p:nvGraphicFramePr>
        <p:xfrm>
          <a:off x="1991360" y="3108960"/>
          <a:ext cx="8026400" cy="269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489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LARGE TYPE PROPERTY LISTING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B5F5B-CAA0-C66B-3046-28684821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7257826" cy="4347044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TEND TO HAVE MORE NUMBER OF LARGE TYPE PROPERTY LISTING AS COMPARED TO SUPER HOST.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E3E99A-83C5-DF5A-3F60-D563BC0A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22076"/>
              </p:ext>
            </p:extLst>
          </p:nvPr>
        </p:nvGraphicFramePr>
        <p:xfrm>
          <a:off x="8444753" y="2008094"/>
          <a:ext cx="2492190" cy="434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095">
                  <a:extLst>
                    <a:ext uri="{9D8B030D-6E8A-4147-A177-3AD203B41FA5}">
                      <a16:colId xmlns:a16="http://schemas.microsoft.com/office/drawing/2014/main" val="2402532369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1696315761"/>
                    </a:ext>
                  </a:extLst>
                </a:gridCol>
              </a:tblGrid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loft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5224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cottage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87747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Camper/RV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46853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Entire </a:t>
                      </a:r>
                      <a:r>
                        <a:rPr lang="en-IN" sz="1200" u="none" strike="noStrike" baseline="0" dirty="0">
                          <a:effectLst/>
                        </a:rPr>
                        <a:t>villa</a:t>
                      </a:r>
                      <a:endParaRPr lang="en-IN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07457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serviced apartment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09748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place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8380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Castle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83764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rental unit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07111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guesthouse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717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Houseboat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6662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home/apt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52080"/>
                  </a:ext>
                </a:extLst>
              </a:tr>
              <a:tr h="3863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Entire residential home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87237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guest suite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48299"/>
                  </a:ext>
                </a:extLst>
              </a:tr>
              <a:tr h="1441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chalet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13317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vacation home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0343"/>
                  </a:ext>
                </a:extLst>
              </a:tr>
              <a:tr h="1383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Holiday park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45283"/>
                  </a:ext>
                </a:extLst>
              </a:tr>
              <a:tr h="25946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Entire townhouse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extLst>
                  <a:ext uri="{0D108BD9-81ED-4DB2-BD59-A6C34878D82A}">
                    <a16:rowId xmlns:a16="http://schemas.microsoft.com/office/drawing/2014/main" val="897083567"/>
                  </a:ext>
                </a:extLst>
              </a:tr>
              <a:tr h="2594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Entire bungalow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86198"/>
                  </a:ext>
                </a:extLst>
              </a:tr>
              <a:tr h="1441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Boat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802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B8AAAF-7585-F072-6705-8F0CB4795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285959"/>
              </p:ext>
            </p:extLst>
          </p:nvPr>
        </p:nvGraphicFramePr>
        <p:xfrm>
          <a:off x="1255057" y="2204720"/>
          <a:ext cx="6588463" cy="304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744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{6F8A31E9-5465-475D-AE87-7F6843B2C70A}tf22712842_win32</Template>
  <TotalTime>334</TotalTime>
  <Words>853</Words>
  <Application>Microsoft Office PowerPoint</Application>
  <PresentationFormat>Widescreen</PresentationFormat>
  <Paragraphs>317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HOST BEHAVIORAL ANALYSIS FOR RENTAL COMPANY</vt:lpstr>
      <vt:lpstr>OVERVIEW</vt:lpstr>
      <vt:lpstr>TOTAL NO. OF HOST AND SUPERHOST</vt:lpstr>
      <vt:lpstr>SUPERHOST VS HOST</vt:lpstr>
      <vt:lpstr>SUPERHOST VS HOST</vt:lpstr>
      <vt:lpstr>SUPERHOST VS HOST</vt:lpstr>
      <vt:lpstr>CRUCIAL METRICS TO BECOME SUPERHOST</vt:lpstr>
      <vt:lpstr>COMMENT ANALYSIS</vt:lpstr>
      <vt:lpstr>LARGE TYPE PROPERTY LISTING ANALYSIS</vt:lpstr>
      <vt:lpstr>AVG PRICE AND AVAILABILITY</vt:lpstr>
      <vt:lpstr>LOCALHOST VS HOST</vt:lpstr>
      <vt:lpstr>LOCALHOST VS HOST</vt:lpstr>
      <vt:lpstr>LOCALHOST VS HOST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BEHAVIORAL ANALYSIS</dc:title>
  <dc:creator>Yogesh Nayak</dc:creator>
  <cp:lastModifiedBy>swathy sukumaran</cp:lastModifiedBy>
  <cp:revision>23</cp:revision>
  <dcterms:created xsi:type="dcterms:W3CDTF">2022-05-28T11:25:49Z</dcterms:created>
  <dcterms:modified xsi:type="dcterms:W3CDTF">2022-05-28T17:34:31Z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