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Empirical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data science, the word "empirical" means "observed". Empirical distributions are</a:t>
            </a:r>
          </a:p>
          <a:p>
            <a:r>
              <a:rPr lang="en-US" dirty="0"/>
              <a:t>distributions of observed data, such as data in random samples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Ref: Lab Ex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Power of Simulation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/>
              <a:t>If we could </a:t>
            </a:r>
            <a:r>
              <a:rPr lang="en-US" dirty="0">
                <a:solidFill>
                  <a:srgbClr val="C00000"/>
                </a:solidFill>
              </a:rPr>
              <a:t>generate all possible random samples </a:t>
            </a:r>
            <a:r>
              <a:rPr lang="en-US" dirty="0"/>
              <a:t>of size </a:t>
            </a:r>
            <a:r>
              <a:rPr lang="en-US" dirty="0" smtClean="0"/>
              <a:t>1000 =&gt; </a:t>
            </a:r>
            <a:r>
              <a:rPr lang="en-US" dirty="0"/>
              <a:t>would know all </a:t>
            </a:r>
            <a:r>
              <a:rPr lang="en-US" dirty="0" smtClean="0"/>
              <a:t>possible values </a:t>
            </a:r>
            <a:r>
              <a:rPr lang="en-US" dirty="0"/>
              <a:t>of the statistic (the sample median), as well as the probabilities of all those values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Visualize </a:t>
            </a:r>
            <a:r>
              <a:rPr lang="en-US" dirty="0"/>
              <a:t>all the values and probabilities in the probability histogram of the statistic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But in many situations (including this one), the </a:t>
            </a:r>
            <a:r>
              <a:rPr lang="en-US" dirty="0">
                <a:solidFill>
                  <a:srgbClr val="C00000"/>
                </a:solidFill>
              </a:rPr>
              <a:t>number of all possible samples is </a:t>
            </a:r>
            <a:r>
              <a:rPr lang="en-US" dirty="0" smtClean="0">
                <a:solidFill>
                  <a:srgbClr val="C00000"/>
                </a:solidFill>
              </a:rPr>
              <a:t>large enough </a:t>
            </a:r>
            <a:r>
              <a:rPr lang="en-US" dirty="0"/>
              <a:t>to exceed the capacity of the computer, and purely mathematical calculations of </a:t>
            </a:r>
            <a:r>
              <a:rPr lang="en-US" dirty="0" smtClean="0"/>
              <a:t>the probabilities </a:t>
            </a:r>
            <a:r>
              <a:rPr lang="en-US" dirty="0"/>
              <a:t>can be intractably difficult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This is where empirical histograms come in.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the Law of Averages, the empirical histogram of the statistic is likely </a:t>
            </a:r>
            <a:r>
              <a:rPr lang="en-US" dirty="0" smtClean="0"/>
              <a:t>to resemble </a:t>
            </a:r>
            <a:r>
              <a:rPr lang="en-US" dirty="0"/>
              <a:t>the probability histogram of the statistic, if the sample size is large and if </a:t>
            </a:r>
            <a:r>
              <a:rPr lang="en-US" dirty="0" smtClean="0"/>
              <a:t>you repeat </a:t>
            </a:r>
            <a:r>
              <a:rPr lang="en-US" dirty="0"/>
              <a:t>the sampling process numerous times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This means that simulating random processes repeatedly is a way of </a:t>
            </a:r>
            <a:r>
              <a:rPr lang="en-US" dirty="0" smtClean="0">
                <a:solidFill>
                  <a:srgbClr val="C00000"/>
                </a:solidFill>
              </a:rPr>
              <a:t>approximating probability </a:t>
            </a:r>
            <a:r>
              <a:rPr lang="en-US" dirty="0">
                <a:solidFill>
                  <a:srgbClr val="C00000"/>
                </a:solidFill>
              </a:rPr>
              <a:t>distributions </a:t>
            </a:r>
            <a:r>
              <a:rPr lang="en-US" i="1" dirty="0">
                <a:solidFill>
                  <a:srgbClr val="C00000"/>
                </a:solidFill>
              </a:rPr>
              <a:t>without figuring out the probabilities mathematically or generating </a:t>
            </a:r>
            <a:r>
              <a:rPr lang="en-US" i="1" dirty="0" smtClean="0">
                <a:solidFill>
                  <a:srgbClr val="C00000"/>
                </a:solidFill>
              </a:rPr>
              <a:t>all possible </a:t>
            </a:r>
            <a:r>
              <a:rPr lang="en-US" i="1" dirty="0">
                <a:solidFill>
                  <a:srgbClr val="C00000"/>
                </a:solidFill>
              </a:rPr>
              <a:t>random samples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Thus </a:t>
            </a:r>
            <a:r>
              <a:rPr lang="en-US" dirty="0"/>
              <a:t>computer simulations become a powerful tool in </a:t>
            </a:r>
            <a:r>
              <a:rPr lang="en-US" dirty="0" smtClean="0"/>
              <a:t>data science</a:t>
            </a:r>
            <a:r>
              <a:rPr lang="en-US" dirty="0"/>
              <a:t>. They can help data scientists understand the properties of random quantities </a:t>
            </a:r>
            <a:r>
              <a:rPr lang="en-US" dirty="0" smtClean="0"/>
              <a:t>that would </a:t>
            </a:r>
            <a:r>
              <a:rPr lang="en-US" dirty="0"/>
              <a:t>be complicated to analyze in other ways.</a:t>
            </a:r>
          </a:p>
        </p:txBody>
      </p:sp>
    </p:spTree>
    <p:extLst>
      <p:ext uri="{BB962C8B-B14F-4D97-AF65-F5344CB8AC3E}">
        <p14:creationId xmlns:p14="http://schemas.microsoft.com/office/powerpoint/2010/main" val="1776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6576"/>
            <a:ext cx="8229600" cy="1143000"/>
          </a:xfrm>
        </p:spPr>
        <p:txBody>
          <a:bodyPr/>
          <a:lstStyle/>
          <a:p>
            <a:r>
              <a:rPr lang="en-US" b="1" dirty="0"/>
              <a:t>A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1600" dirty="0" err="1" smtClean="0"/>
              <a:t>Expt</a:t>
            </a:r>
            <a:r>
              <a:rPr lang="en-US" sz="1600" dirty="0" smtClean="0"/>
              <a:t> – throwing a dice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histogram below helps us visualize the fact that every face appears with probability 1/6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We say that the histogram shows the </a:t>
            </a:r>
            <a:r>
              <a:rPr lang="en-US" sz="1600" i="1" dirty="0"/>
              <a:t>distribution </a:t>
            </a:r>
            <a:r>
              <a:rPr lang="en-US" sz="1600" dirty="0"/>
              <a:t>of probabilities over all the possible faces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Since all the bars represent the same percent chance, the distribution is called </a:t>
            </a:r>
            <a:r>
              <a:rPr lang="en-US" sz="1600" i="1" dirty="0"/>
              <a:t>uniform </a:t>
            </a:r>
            <a:r>
              <a:rPr lang="en-US" sz="1600" i="1" dirty="0" smtClean="0"/>
              <a:t>on the </a:t>
            </a:r>
            <a:r>
              <a:rPr lang="en-US" sz="1600" i="1" dirty="0"/>
              <a:t>integers 1 </a:t>
            </a:r>
            <a:r>
              <a:rPr lang="en-US" sz="1600" i="1" dirty="0" smtClean="0"/>
              <a:t>through </a:t>
            </a:r>
            <a:r>
              <a:rPr lang="en-US" sz="1600" i="1" dirty="0"/>
              <a:t>6.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01" y="2819400"/>
            <a:ext cx="501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Empirical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66699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distribution </a:t>
            </a:r>
            <a:r>
              <a:rPr lang="en-US" sz="2000" dirty="0" smtClean="0"/>
              <a:t>stated earlier </a:t>
            </a:r>
            <a:r>
              <a:rPr lang="en-US" sz="2000" dirty="0"/>
              <a:t>consists of the theoretical probability of each face. It is not based </a:t>
            </a:r>
            <a:r>
              <a:rPr lang="en-US" sz="2000" dirty="0" smtClean="0"/>
              <a:t>on data</a:t>
            </a:r>
            <a:r>
              <a:rPr lang="en-US" sz="2000" dirty="0"/>
              <a:t>. It can be studied and understood without any dice being rolled.</a:t>
            </a:r>
          </a:p>
          <a:p>
            <a:pPr algn="just"/>
            <a:r>
              <a:rPr lang="en-US" sz="2000" i="1" dirty="0"/>
              <a:t>Empirical distributions, </a:t>
            </a:r>
            <a:r>
              <a:rPr lang="en-US" sz="2000" dirty="0"/>
              <a:t>on the other hand, are distributions of observed data. They can </a:t>
            </a:r>
            <a:r>
              <a:rPr lang="en-US" sz="2000" dirty="0" smtClean="0"/>
              <a:t>be visualized </a:t>
            </a:r>
            <a:r>
              <a:rPr lang="en-US" sz="2000" dirty="0"/>
              <a:t>by </a:t>
            </a:r>
            <a:r>
              <a:rPr lang="en-US" sz="2000" i="1" dirty="0"/>
              <a:t>empirical histograms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 smtClean="0"/>
              <a:t>Analyse</a:t>
            </a:r>
            <a:r>
              <a:rPr lang="en-US" sz="2000" dirty="0" smtClean="0"/>
              <a:t> by </a:t>
            </a:r>
            <a:r>
              <a:rPr lang="en-US" sz="2000" dirty="0"/>
              <a:t>simulating rolls of a die. This can be done by sampling at </a:t>
            </a:r>
            <a:r>
              <a:rPr lang="en-US" sz="2000" dirty="0" smtClean="0"/>
              <a:t>random with </a:t>
            </a:r>
            <a:r>
              <a:rPr lang="en-US" sz="2000" dirty="0"/>
              <a:t>replacement from the integers 1 through </a:t>
            </a:r>
            <a:r>
              <a:rPr lang="en-US" sz="2000" dirty="0" smtClean="0"/>
              <a:t>6… use </a:t>
            </a:r>
            <a:r>
              <a:rPr lang="en-US" sz="2000" dirty="0" err="1"/>
              <a:t>np.random.choice</a:t>
            </a:r>
            <a:r>
              <a:rPr lang="en-US" sz="2000" dirty="0"/>
              <a:t> 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1"/>
            <a:ext cx="250266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6216134"/>
            <a:ext cx="440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Empirical histogram of 10, 100 and 1000 rolls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962400"/>
            <a:ext cx="2209800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757917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1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Law of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429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If </a:t>
            </a:r>
            <a:r>
              <a:rPr lang="en-US" sz="1800" dirty="0"/>
              <a:t>a chance experiment is repeated independently and under identical conditions, then, in </a:t>
            </a:r>
            <a:r>
              <a:rPr lang="en-US" sz="1800" dirty="0" smtClean="0"/>
              <a:t>the long </a:t>
            </a:r>
            <a:r>
              <a:rPr lang="en-US" sz="1800" dirty="0"/>
              <a:t>run, the proportion of times that an event occurs gets closer and closer to </a:t>
            </a:r>
            <a:r>
              <a:rPr lang="en-US" sz="1800" dirty="0" smtClean="0"/>
              <a:t>the theoretical </a:t>
            </a:r>
            <a:r>
              <a:rPr lang="en-US" sz="1800" dirty="0"/>
              <a:t>probability of the event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For example, in the long run, the proportion of times the face with four spots appears </a:t>
            </a:r>
            <a:r>
              <a:rPr lang="en-US" sz="1800" dirty="0" smtClean="0"/>
              <a:t>gets closer </a:t>
            </a:r>
            <a:r>
              <a:rPr lang="en-US" sz="1800" dirty="0"/>
              <a:t>and closer to 1/6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Here "</a:t>
            </a:r>
            <a:r>
              <a:rPr lang="en-US" sz="1800" dirty="0">
                <a:solidFill>
                  <a:srgbClr val="0000FF"/>
                </a:solidFill>
              </a:rPr>
              <a:t>independently and under identical conditions</a:t>
            </a:r>
            <a:r>
              <a:rPr lang="en-US" sz="1800" dirty="0"/>
              <a:t>" means that every repetition </a:t>
            </a:r>
            <a:r>
              <a:rPr lang="en-US" sz="1800" dirty="0" smtClean="0"/>
              <a:t>is performed </a:t>
            </a:r>
            <a:r>
              <a:rPr lang="en-US" sz="1800" dirty="0"/>
              <a:t>in the same way regardless of the results of all the other repetitions</a:t>
            </a:r>
          </a:p>
        </p:txBody>
      </p:sp>
    </p:spTree>
    <p:extLst>
      <p:ext uri="{BB962C8B-B14F-4D97-AF65-F5344CB8AC3E}">
        <p14:creationId xmlns:p14="http://schemas.microsoft.com/office/powerpoint/2010/main" val="4184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/>
              <a:t>Sampling from a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810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law of averages also holds when the random sample is drawn from individuals in a </a:t>
            </a:r>
            <a:r>
              <a:rPr lang="en-US" sz="1800" dirty="0" smtClean="0"/>
              <a:t>large population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As an example, </a:t>
            </a:r>
            <a:r>
              <a:rPr lang="en-US" sz="1800" dirty="0" smtClean="0"/>
              <a:t>study </a:t>
            </a:r>
            <a:r>
              <a:rPr lang="en-US" sz="1800" dirty="0"/>
              <a:t>a population of flight delay times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Data: </a:t>
            </a:r>
            <a:r>
              <a:rPr lang="en-US" sz="1800" dirty="0"/>
              <a:t>United Airlines domestic flights departing from San Francisco in the summer </a:t>
            </a:r>
            <a:r>
              <a:rPr lang="en-US" sz="1800" dirty="0" smtClean="0"/>
              <a:t>of 2015</a:t>
            </a:r>
            <a:r>
              <a:rPr lang="en-US" sz="1800" dirty="0"/>
              <a:t>. The data are made publicly available by the Bureau of Transportation Statistics in </a:t>
            </a:r>
            <a:r>
              <a:rPr lang="en-US" sz="1800" dirty="0" smtClean="0"/>
              <a:t>the United </a:t>
            </a:r>
            <a:r>
              <a:rPr lang="en-US" sz="1800" dirty="0"/>
              <a:t>States Department of Transportation.</a:t>
            </a:r>
          </a:p>
          <a:p>
            <a:pPr algn="just"/>
            <a:r>
              <a:rPr lang="en-US" sz="1800" dirty="0"/>
              <a:t>There are 13,825 rows, each corresponding to a flight. The columns are the date of </a:t>
            </a:r>
            <a:r>
              <a:rPr lang="en-US" sz="1800" dirty="0" smtClean="0"/>
              <a:t>the flight</a:t>
            </a:r>
            <a:r>
              <a:rPr lang="en-US" sz="1800" dirty="0"/>
              <a:t>, the flight number, the destination airport code, and the departure delay time </a:t>
            </a:r>
            <a:r>
              <a:rPr lang="en-US" sz="1800" dirty="0" smtClean="0"/>
              <a:t>in minutes</a:t>
            </a:r>
            <a:r>
              <a:rPr lang="en-US" sz="1800" dirty="0"/>
              <a:t>. </a:t>
            </a:r>
            <a:endParaRPr lang="en-US" sz="1800" dirty="0" smtClean="0"/>
          </a:p>
          <a:p>
            <a:pPr algn="just"/>
            <a:r>
              <a:rPr lang="en-US" sz="1800" dirty="0" smtClean="0"/>
              <a:t>Some </a:t>
            </a:r>
            <a:r>
              <a:rPr lang="en-US" sz="1800" dirty="0"/>
              <a:t>delay times are negative; those flights left early</a:t>
            </a:r>
            <a:r>
              <a:rPr lang="en-US" sz="20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26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8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Histogram of delays : Population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Sample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" y="1295400"/>
            <a:ext cx="487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96" y="1219200"/>
            <a:ext cx="406994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644"/>
              </p:ext>
            </p:extLst>
          </p:nvPr>
        </p:nvGraphicFramePr>
        <p:xfrm>
          <a:off x="259079" y="3200400"/>
          <a:ext cx="8718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073"/>
                <a:gridCol w="4359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Sample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598" y="3733800"/>
            <a:ext cx="8800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Convergence of the Empirical Histogram of the </a:t>
            </a:r>
            <a:r>
              <a:rPr lang="en-US" b="1" dirty="0" smtClean="0"/>
              <a:t>Sample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Observation: For </a:t>
            </a:r>
            <a:r>
              <a:rPr lang="en-US" dirty="0"/>
              <a:t>a large random sample, the empirical histogram of the sample resembles the </a:t>
            </a:r>
            <a:r>
              <a:rPr lang="en-US" dirty="0" smtClean="0"/>
              <a:t>histogram of </a:t>
            </a:r>
            <a:r>
              <a:rPr lang="en-US" dirty="0"/>
              <a:t>the population, with high probability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justifies the use of large random samples in statistical inference.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idea is that </a:t>
            </a:r>
            <a:r>
              <a:rPr lang="en-US" dirty="0" smtClean="0">
                <a:solidFill>
                  <a:srgbClr val="0000FF"/>
                </a:solidFill>
              </a:rPr>
              <a:t>since a </a:t>
            </a:r>
            <a:r>
              <a:rPr lang="en-US" dirty="0">
                <a:solidFill>
                  <a:srgbClr val="0000FF"/>
                </a:solidFill>
              </a:rPr>
              <a:t>large random sample is likely to resemble the population from which it is drawn, </a:t>
            </a:r>
            <a:r>
              <a:rPr lang="en-US" dirty="0" smtClean="0">
                <a:solidFill>
                  <a:srgbClr val="0000FF"/>
                </a:solidFill>
              </a:rPr>
              <a:t>quantities computed </a:t>
            </a:r>
            <a:r>
              <a:rPr lang="en-US" dirty="0">
                <a:solidFill>
                  <a:srgbClr val="0000FF"/>
                </a:solidFill>
              </a:rPr>
              <a:t>from the values in the sample are likely to be close to the </a:t>
            </a:r>
            <a:r>
              <a:rPr lang="en-US" dirty="0" smtClean="0">
                <a:solidFill>
                  <a:srgbClr val="0000FF"/>
                </a:solidFill>
              </a:rPr>
              <a:t>corresponding quantities </a:t>
            </a:r>
            <a:r>
              <a:rPr lang="en-US" dirty="0">
                <a:solidFill>
                  <a:srgbClr val="0000FF"/>
                </a:solidFill>
              </a:rPr>
              <a:t>in the population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Population Parameter </a:t>
            </a:r>
            <a:r>
              <a:rPr lang="en-US" dirty="0" err="1" smtClean="0"/>
              <a:t>Vs</a:t>
            </a:r>
            <a:r>
              <a:rPr lang="en-US" dirty="0" smtClean="0"/>
              <a:t>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Parameter</a:t>
            </a:r>
          </a:p>
          <a:p>
            <a:pPr algn="just"/>
            <a:r>
              <a:rPr lang="en-US" sz="2000" dirty="0" smtClean="0"/>
              <a:t>Numerical </a:t>
            </a:r>
            <a:r>
              <a:rPr lang="en-US" sz="2000" dirty="0"/>
              <a:t>quantities associated with a population are called </a:t>
            </a:r>
            <a:r>
              <a:rPr lang="en-US" sz="2000" i="1" dirty="0"/>
              <a:t>parameters</a:t>
            </a:r>
            <a:r>
              <a:rPr lang="en-US" sz="2000" dirty="0"/>
              <a:t>. For the </a:t>
            </a:r>
            <a:r>
              <a:rPr lang="en-US" sz="2000" dirty="0" smtClean="0"/>
              <a:t>population of </a:t>
            </a:r>
            <a:r>
              <a:rPr lang="en-US" sz="2000" dirty="0"/>
              <a:t>flights in </a:t>
            </a:r>
            <a:r>
              <a:rPr lang="en-US" sz="2000" dirty="0" smtClean="0"/>
              <a:t>United </a:t>
            </a:r>
            <a:r>
              <a:rPr lang="en-US" sz="2000" dirty="0"/>
              <a:t>, </a:t>
            </a:r>
            <a:r>
              <a:rPr lang="en-US" sz="2000" dirty="0" smtClean="0"/>
              <a:t>the </a:t>
            </a:r>
            <a:r>
              <a:rPr lang="en-US" sz="2000" dirty="0"/>
              <a:t>value of the parameter "median delay</a:t>
            </a:r>
            <a:r>
              <a:rPr lang="en-US" sz="2000" dirty="0" smtClean="0"/>
              <a:t>": 2secs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Statistic</a:t>
            </a:r>
            <a:endParaRPr lang="en-US" sz="2000" b="1" dirty="0"/>
          </a:p>
          <a:p>
            <a:r>
              <a:rPr lang="en-US" sz="2000" dirty="0"/>
              <a:t>In many situations, we will be interested in figuring out the value of an unknown parameter.</a:t>
            </a:r>
          </a:p>
          <a:p>
            <a:r>
              <a:rPr lang="en-US" sz="2000" dirty="0"/>
              <a:t>For this, </a:t>
            </a:r>
            <a:r>
              <a:rPr lang="en-US" sz="2000" dirty="0" smtClean="0"/>
              <a:t> </a:t>
            </a:r>
            <a:r>
              <a:rPr lang="en-US" sz="2000" dirty="0"/>
              <a:t>rely on data from a large random sample from the population.</a:t>
            </a:r>
          </a:p>
          <a:p>
            <a:r>
              <a:rPr lang="en-US" sz="2000" dirty="0"/>
              <a:t>A </a:t>
            </a:r>
            <a:r>
              <a:rPr lang="en-US" sz="2000" i="1" dirty="0"/>
              <a:t>statistic </a:t>
            </a:r>
            <a:r>
              <a:rPr lang="en-US" sz="2000" dirty="0"/>
              <a:t>(note the singular!) is any number computed using the data in a sample. </a:t>
            </a:r>
            <a:endParaRPr lang="en-US" sz="2000" dirty="0" smtClean="0"/>
          </a:p>
          <a:p>
            <a:r>
              <a:rPr lang="en-US" sz="2000" dirty="0" smtClean="0"/>
              <a:t>Note the observed </a:t>
            </a:r>
            <a:r>
              <a:rPr lang="en-US" sz="2000" dirty="0"/>
              <a:t>value of the sample </a:t>
            </a:r>
            <a:r>
              <a:rPr lang="en-US" sz="2000" dirty="0" smtClean="0"/>
              <a:t>median.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Simulate </a:t>
            </a:r>
            <a:r>
              <a:rPr lang="en-US" sz="2000" dirty="0"/>
              <a:t>the statistic many times and note the values. A histogram of those values </a:t>
            </a:r>
            <a:r>
              <a:rPr lang="en-US" sz="2000" dirty="0" smtClean="0"/>
              <a:t>gives the </a:t>
            </a:r>
            <a:r>
              <a:rPr lang="en-US" sz="2000" dirty="0"/>
              <a:t>distribution of the statistic.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98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pPr>
              <a:tabLst>
                <a:tab pos="1427163" algn="l"/>
              </a:tabLst>
            </a:pPr>
            <a:r>
              <a:rPr lang="en-US" sz="4000" b="1" dirty="0"/>
              <a:t>Simulating a Statistic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5469"/>
            <a:ext cx="8915400" cy="556533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Simulate </a:t>
            </a:r>
            <a:r>
              <a:rPr lang="en-US" dirty="0"/>
              <a:t>the sample median using </a:t>
            </a:r>
            <a:r>
              <a:rPr lang="en-US" dirty="0" smtClean="0"/>
              <a:t>the 4 </a:t>
            </a:r>
            <a:r>
              <a:rPr lang="en-US" dirty="0" smtClean="0"/>
              <a:t>steps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1: Decide which statistic to simulate. </a:t>
            </a:r>
            <a:r>
              <a:rPr lang="en-US" dirty="0" smtClean="0"/>
              <a:t>the </a:t>
            </a:r>
            <a:r>
              <a:rPr lang="en-US" dirty="0"/>
              <a:t>median of a random sample of size 1000 drawn from the population of </a:t>
            </a:r>
            <a:r>
              <a:rPr lang="en-US" dirty="0" smtClean="0"/>
              <a:t>flight delays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 2: Write the code to generate one value of the statistic. </a:t>
            </a:r>
            <a:r>
              <a:rPr lang="en-US" dirty="0"/>
              <a:t>Draw a random sample </a:t>
            </a:r>
            <a:r>
              <a:rPr lang="en-US" dirty="0" smtClean="0"/>
              <a:t>of size </a:t>
            </a:r>
            <a:r>
              <a:rPr lang="en-US" dirty="0"/>
              <a:t>1000 and compute the median of the sample.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Decide how many simulated values to generate. </a:t>
            </a:r>
            <a:r>
              <a:rPr lang="en-US" b="1" dirty="0" smtClean="0"/>
              <a:t> </a:t>
            </a:r>
            <a:r>
              <a:rPr lang="en-US" b="1" dirty="0" err="1" smtClean="0"/>
              <a:t>eg</a:t>
            </a:r>
            <a:r>
              <a:rPr lang="en-US" dirty="0" smtClean="0"/>
              <a:t> </a:t>
            </a:r>
            <a:r>
              <a:rPr lang="en-US" dirty="0"/>
              <a:t>do 5,000 repetitions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 4: Write the code to generate an array of simulated values. </a:t>
            </a:r>
            <a:endParaRPr lang="en-US" b="1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in all </a:t>
            </a:r>
            <a:r>
              <a:rPr lang="en-US" dirty="0" smtClean="0"/>
              <a:t>simulations, </a:t>
            </a:r>
            <a:r>
              <a:rPr lang="en-US" dirty="0"/>
              <a:t>start by creating an empty array in </a:t>
            </a:r>
            <a:r>
              <a:rPr lang="en-US" dirty="0" smtClean="0"/>
              <a:t>which results are </a:t>
            </a:r>
            <a:r>
              <a:rPr lang="en-US" dirty="0" smtClean="0"/>
              <a:t>collected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a  </a:t>
            </a:r>
            <a:r>
              <a:rPr lang="en-US" dirty="0"/>
              <a:t>loop for generating all the simulated values.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body of the loop will consist </a:t>
            </a:r>
            <a:r>
              <a:rPr lang="en-US" dirty="0" smtClean="0"/>
              <a:t>of  generating </a:t>
            </a:r>
            <a:r>
              <a:rPr lang="en-US" dirty="0"/>
              <a:t>one simulated value of the sample median, and appending it to </a:t>
            </a:r>
            <a:r>
              <a:rPr lang="en-US" dirty="0" smtClean="0"/>
              <a:t>the collection array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5000 </a:t>
            </a:r>
            <a:r>
              <a:rPr lang="en-US" dirty="0"/>
              <a:t>repetitions of the process of drawing a sample of size 1000 and computing its </a:t>
            </a:r>
            <a:r>
              <a:rPr lang="en-US" dirty="0" smtClean="0"/>
              <a:t>median. </a:t>
            </a:r>
          </a:p>
        </p:txBody>
      </p:sp>
    </p:spTree>
    <p:extLst>
      <p:ext uri="{BB962C8B-B14F-4D97-AF65-F5344CB8AC3E}">
        <p14:creationId xmlns:p14="http://schemas.microsoft.com/office/powerpoint/2010/main" val="23301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Empirical Distribution of the </a:t>
            </a:r>
            <a:r>
              <a:rPr lang="en-US" sz="2800" b="1" dirty="0" smtClean="0"/>
              <a:t>Statistic –random sample of 1000 flights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40386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sample median is very likely to be close to 2, </a:t>
            </a:r>
            <a:r>
              <a:rPr lang="en-US" dirty="0">
                <a:solidFill>
                  <a:srgbClr val="C00000"/>
                </a:solidFill>
              </a:rPr>
              <a:t>which was the value </a:t>
            </a:r>
            <a:r>
              <a:rPr lang="en-US" dirty="0" smtClean="0">
                <a:solidFill>
                  <a:srgbClr val="C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population median.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samples of 1000 flight delays are likely to resemble </a:t>
            </a:r>
            <a:r>
              <a:rPr lang="en-US" dirty="0" smtClean="0"/>
              <a:t>the population </a:t>
            </a:r>
            <a:r>
              <a:rPr lang="en-US" dirty="0"/>
              <a:t>of delays, it is not surprising that the median delays of those samples should </a:t>
            </a:r>
            <a:r>
              <a:rPr lang="en-US" dirty="0" smtClean="0"/>
              <a:t>be close </a:t>
            </a:r>
            <a:r>
              <a:rPr lang="en-US" dirty="0"/>
              <a:t>to the median delay in the population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This is an example of how a statistic can provide a good estimate of a parameter.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57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1068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Empirical Distributions</vt:lpstr>
      <vt:lpstr>A Probability Distribution</vt:lpstr>
      <vt:lpstr>Empirical Distributions</vt:lpstr>
      <vt:lpstr>The Law of Averages</vt:lpstr>
      <vt:lpstr>Sampling from a Population</vt:lpstr>
      <vt:lpstr>Histogram of delays : Population Vs Sample</vt:lpstr>
      <vt:lpstr>Population Parameter Vs Statistic</vt:lpstr>
      <vt:lpstr>Simulating a Statistic</vt:lpstr>
      <vt:lpstr>Empirical Distribution of the Statistic –random sample of 1000 flights </vt:lpstr>
      <vt:lpstr>The Power of Simulation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Distributions</dc:title>
  <dc:creator>Prof. P. N. KUMAR</dc:creator>
  <cp:lastModifiedBy>Prof. P. N. KUMAR</cp:lastModifiedBy>
  <cp:revision>8</cp:revision>
  <dcterms:created xsi:type="dcterms:W3CDTF">2006-08-16T00:00:00Z</dcterms:created>
  <dcterms:modified xsi:type="dcterms:W3CDTF">2022-03-30T06:46:43Z</dcterms:modified>
</cp:coreProperties>
</file>