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8" r:id="rId3"/>
    <p:sldId id="280" r:id="rId4"/>
    <p:sldId id="279" r:id="rId5"/>
    <p:sldId id="281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8991600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Familiarize –  arithmetic ops and array manipulation</a:t>
            </a:r>
            <a:br>
              <a:rPr lang="en-US" sz="3600" dirty="0" smtClean="0"/>
            </a:br>
            <a:r>
              <a:rPr lang="en-US" sz="3600" dirty="0" smtClean="0"/>
              <a:t>( Python)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95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 2. Sales tax rate comprises of those levied by state, city and country. Given </a:t>
            </a:r>
            <a:r>
              <a:rPr lang="en-US" sz="1800" dirty="0" err="1" smtClean="0"/>
              <a:t>state_tax_rate</a:t>
            </a:r>
            <a:r>
              <a:rPr lang="en-US" sz="1800" dirty="0" smtClean="0"/>
              <a:t> = 0.075; </a:t>
            </a:r>
            <a:r>
              <a:rPr lang="en-US" sz="1800" dirty="0" err="1" smtClean="0"/>
              <a:t>county_tax_rate</a:t>
            </a:r>
            <a:r>
              <a:rPr lang="en-US" sz="1800" dirty="0" smtClean="0"/>
              <a:t> = 0.02 and </a:t>
            </a:r>
            <a:r>
              <a:rPr lang="en-US" sz="1800" dirty="0" err="1" smtClean="0"/>
              <a:t>city_tax_rate</a:t>
            </a:r>
            <a:r>
              <a:rPr lang="en-US" sz="1800" dirty="0" smtClean="0"/>
              <a:t> = 0.11, </a:t>
            </a:r>
            <a:br>
              <a:rPr lang="en-US" sz="1800" dirty="0" smtClean="0"/>
            </a:br>
            <a:r>
              <a:rPr lang="en-US" sz="1800" dirty="0" smtClean="0"/>
              <a:t>find the sales tax on a transaction of 1 </a:t>
            </a:r>
            <a:r>
              <a:rPr lang="en-US" sz="1800" dirty="0" err="1" smtClean="0"/>
              <a:t>lakh</a:t>
            </a:r>
            <a:r>
              <a:rPr lang="en-US" sz="1800" dirty="0" smtClean="0"/>
              <a:t> INR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057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267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Calculate Simple and Compound Interest given P = one </a:t>
            </a:r>
            <a:r>
              <a:rPr lang="en-US" dirty="0" err="1" smtClean="0"/>
              <a:t>lakh</a:t>
            </a:r>
            <a:r>
              <a:rPr lang="en-US" dirty="0" smtClean="0"/>
              <a:t>; rate of interest is 10% and years invested is 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5486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What  should be the interest if money has to multiply in 5 years?</a:t>
            </a:r>
            <a:endParaRPr lang="en-US" dirty="0"/>
          </a:p>
        </p:txBody>
      </p:sp>
      <p:sp>
        <p:nvSpPr>
          <p:cNvPr id="10" name="Title 9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 ops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9906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1 + 2 * (3 * 4 * 5 / 6) ** 3 + 7 + 8 - 9 + 10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1371600"/>
            <a:ext cx="434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    1 + 2 * 3 * 4 * 5 / 6 ** 3 + 7 + 8 - 9 + 10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8288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        4 </a:t>
            </a:r>
            <a:r>
              <a:rPr lang="en-US" dirty="0" smtClean="0">
                <a:solidFill>
                  <a:srgbClr val="0000FF"/>
                </a:solidFill>
              </a:rPr>
              <a:t>* 5 / 6 **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6858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057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47800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relationship between two measurements of the same quantity taken at different times is often expressed as a growth rate. </a:t>
            </a:r>
          </a:p>
          <a:p>
            <a:r>
              <a:rPr lang="en-US" dirty="0" smtClean="0"/>
              <a:t>To compute a growth rate,  decide initial amount and the changed.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2438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growth_rate</a:t>
            </a:r>
            <a:r>
              <a:rPr lang="en-US" dirty="0" smtClean="0"/>
              <a:t> = (final/initial) -1</a:t>
            </a:r>
          </a:p>
          <a:p>
            <a:r>
              <a:rPr lang="en-US" dirty="0" smtClean="0"/>
              <a:t>round(</a:t>
            </a:r>
            <a:r>
              <a:rPr lang="en-US" dirty="0" err="1" smtClean="0"/>
              <a:t>growth_rate</a:t>
            </a:r>
            <a:r>
              <a:rPr lang="en-US" dirty="0" smtClean="0"/>
              <a:t>*100,2)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229600" cy="2209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10 years, the number of employees of the US Federal Government has increased as follows: initial = 2766K and changed = 2814K.</a:t>
            </a:r>
          </a:p>
          <a:p>
            <a:r>
              <a:rPr lang="en-US" sz="1800" dirty="0" smtClean="0"/>
              <a:t>In that time, the total expenditures of the US Federal Government increased from $2.37 trillion to $3.38 trillion in 2012. </a:t>
            </a:r>
          </a:p>
          <a:p>
            <a:r>
              <a:rPr lang="en-US" sz="1800" dirty="0" smtClean="0"/>
              <a:t>Compare the two</a:t>
            </a:r>
          </a:p>
          <a:p>
            <a:r>
              <a:rPr lang="en-US" sz="1800" dirty="0" smtClean="0"/>
              <a:t>Also compare with population growth of the United States, in the same time period (from 287.6 million people in 2002 to 314.1 million in 2012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useful property of growth rates is that they don't change even if the values are expressed in different units.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Negative Growth Rates: For example, the number of manufacturing jobs in the US decreased from 15.3 million in 2002 to 11.9 million in 2012, a -22.2% growth rate.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An annual growth rate is a growth rate of some quantity over a single year. An annual growth rate of 0.035, accumulated each year for 10 years, gives a much larger ten-year growth rate of --------??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Growth Rates – 10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An annual growth rate of 0.035, accumulated each year for 10 years</a:t>
            </a:r>
          </a:p>
          <a:p>
            <a:pPr>
              <a:buNone/>
            </a:pPr>
            <a:r>
              <a:rPr lang="en-US" sz="1600" dirty="0" smtClean="0"/>
              <a:t>rate=( 1.035 * 1.035 * 1.035 * 1.035 * 1.035 * 1.035 * 1.035 * 1.035 * 1.035 * 1.035 - 1)</a:t>
            </a:r>
          </a:p>
          <a:p>
            <a:pPr>
              <a:buNone/>
            </a:pPr>
            <a:r>
              <a:rPr lang="en-US" sz="1600" dirty="0" smtClean="0"/>
              <a:t>i.e</a:t>
            </a:r>
            <a:r>
              <a:rPr lang="en-US" sz="1600" dirty="0" smtClean="0">
                <a:solidFill>
                  <a:srgbClr val="0000FF"/>
                </a:solidFill>
              </a:rPr>
              <a:t>., </a:t>
            </a:r>
            <a:r>
              <a:rPr lang="en-US" sz="1600" dirty="0" err="1" smtClean="0">
                <a:solidFill>
                  <a:srgbClr val="0000FF"/>
                </a:solidFill>
              </a:rPr>
              <a:t>ten_year_growth_rate</a:t>
            </a:r>
            <a:r>
              <a:rPr lang="en-US" sz="1600" dirty="0" smtClean="0">
                <a:solidFill>
                  <a:srgbClr val="0000FF"/>
                </a:solidFill>
              </a:rPr>
              <a:t> = (1 + </a:t>
            </a:r>
            <a:r>
              <a:rPr lang="en-US" sz="1600" dirty="0" err="1" smtClean="0">
                <a:solidFill>
                  <a:srgbClr val="0000FF"/>
                </a:solidFill>
              </a:rPr>
              <a:t>annual_growth_rate</a:t>
            </a:r>
            <a:r>
              <a:rPr lang="en-US" sz="1600" dirty="0" smtClean="0">
                <a:solidFill>
                  <a:srgbClr val="0000FF"/>
                </a:solidFill>
              </a:rPr>
              <a:t>) ** 10 – 1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Likewise, a 10 year growth rate can be used to compute an equivalent annual growth rate.</a:t>
            </a:r>
          </a:p>
          <a:p>
            <a:pPr>
              <a:buNone/>
            </a:pPr>
            <a:r>
              <a:rPr lang="en-US" sz="1600" dirty="0" smtClean="0"/>
              <a:t>	 </a:t>
            </a:r>
            <a:r>
              <a:rPr lang="en-US" sz="1600" dirty="0" smtClean="0">
                <a:solidFill>
                  <a:srgbClr val="0000FF"/>
                </a:solidFill>
              </a:rPr>
              <a:t>t</a:t>
            </a:r>
            <a:r>
              <a:rPr lang="en-US" sz="1600" dirty="0" smtClean="0"/>
              <a:t> is the number of years that have passed between measurements. The following computes the annual growth rate of </a:t>
            </a:r>
            <a:r>
              <a:rPr lang="en-US" sz="1600" dirty="0" smtClean="0"/>
              <a:t> </a:t>
            </a:r>
            <a:r>
              <a:rPr lang="en-US" sz="1600" dirty="0" smtClean="0"/>
              <a:t>expenditures over the last 10 years.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00FF"/>
                </a:solidFill>
              </a:rPr>
              <a:t>initial = 2.37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		changed = 3.38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		t = 10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>
                <a:solidFill>
                  <a:srgbClr val="0000FF"/>
                </a:solidFill>
              </a:rPr>
              <a:t>annual_growth_rate</a:t>
            </a:r>
            <a:r>
              <a:rPr lang="en-US" sz="1600" dirty="0" smtClean="0">
                <a:solidFill>
                  <a:srgbClr val="0000FF"/>
                </a:solidFill>
              </a:rPr>
              <a:t> = (changed/initial) ** (1/t) – 1</a:t>
            </a:r>
          </a:p>
          <a:p>
            <a:r>
              <a:rPr lang="en-US" sz="1600" dirty="0" smtClean="0"/>
              <a:t>In summary, a growth rate g is used to describe the relative size of an initial amount and a changed amount after some amount of time </a:t>
            </a:r>
            <a:r>
              <a:rPr lang="en-US" sz="1600" dirty="0" smtClean="0">
                <a:solidFill>
                  <a:srgbClr val="0000FF"/>
                </a:solidFill>
              </a:rPr>
              <a:t>t</a:t>
            </a:r>
            <a:r>
              <a:rPr lang="en-US" sz="1600" dirty="0" smtClean="0"/>
              <a:t> . To compute , apply the growth rate </a:t>
            </a:r>
            <a:r>
              <a:rPr lang="en-US" sz="1600" dirty="0" smtClean="0">
                <a:solidFill>
                  <a:srgbClr val="0000FF"/>
                </a:solidFill>
              </a:rPr>
              <a:t>g </a:t>
            </a:r>
            <a:r>
              <a:rPr lang="en-US" sz="1600" dirty="0" smtClean="0"/>
              <a:t>repeatedly, </a:t>
            </a:r>
            <a:r>
              <a:rPr lang="en-US" sz="1600" dirty="0" smtClean="0">
                <a:solidFill>
                  <a:srgbClr val="0000FF"/>
                </a:solidFill>
              </a:rPr>
              <a:t>t</a:t>
            </a:r>
            <a:r>
              <a:rPr lang="en-US" sz="1600" dirty="0" smtClean="0"/>
              <a:t> times using exponentiation.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00FF"/>
                </a:solidFill>
              </a:rPr>
              <a:t>initial * (1 + g) ** t</a:t>
            </a:r>
          </a:p>
          <a:p>
            <a:pPr>
              <a:buNone/>
            </a:pPr>
            <a:r>
              <a:rPr lang="en-US" sz="1600" dirty="0" smtClean="0"/>
              <a:t>	To compute </a:t>
            </a:r>
            <a:r>
              <a:rPr lang="en-US" sz="1600" dirty="0" smtClean="0">
                <a:solidFill>
                  <a:srgbClr val="0000FF"/>
                </a:solidFill>
              </a:rPr>
              <a:t>g</a:t>
            </a:r>
            <a:r>
              <a:rPr lang="en-US" sz="1600" dirty="0" smtClean="0"/>
              <a:t> , raise the total growth to the power of 1/t and subtract one.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00FF"/>
                </a:solidFill>
              </a:rPr>
              <a:t>(changed/initial) ** (1/t) - 1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432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Familiarize –  arithmetic ops and array manipulation ( Python)</vt:lpstr>
      <vt:lpstr> 2. Sales tax rate comprises of those levied by state, city and country. Given state_tax_rate = 0.075; county_tax_rate = 0.02 and city_tax_rate = 0.11,  find the sales tax on a transaction of 1 lakh INR  </vt:lpstr>
      <vt:lpstr>Growth Rates</vt:lpstr>
      <vt:lpstr>Growth Rates</vt:lpstr>
      <vt:lpstr>Growth Rates – 10 years</vt:lpstr>
      <vt:lpstr>Array Operations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on Arrays</dc:title>
  <dc:creator/>
  <cp:lastModifiedBy>admin`````````</cp:lastModifiedBy>
  <cp:revision>37</cp:revision>
  <dcterms:created xsi:type="dcterms:W3CDTF">2006-08-16T00:00:00Z</dcterms:created>
  <dcterms:modified xsi:type="dcterms:W3CDTF">2020-10-06T02:54:58Z</dcterms:modified>
</cp:coreProperties>
</file>