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70" r:id="rId9"/>
    <p:sldId id="2146847071" r:id="rId10"/>
    <p:sldId id="2146847058" r:id="rId11"/>
    <p:sldId id="265" r:id="rId12"/>
    <p:sldId id="2146847057" r:id="rId13"/>
    <p:sldId id="2146847066" r:id="rId14"/>
    <p:sldId id="2146847060" r:id="rId15"/>
    <p:sldId id="2146847067" r:id="rId16"/>
    <p:sldId id="2146847068" r:id="rId17"/>
    <p:sldId id="2146847062" r:id="rId18"/>
    <p:sldId id="2146847061" r:id="rId19"/>
    <p:sldId id="2146847055" r:id="rId20"/>
    <p:sldId id="2146847059"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Travel </a:t>
            </a:r>
            <a:r>
              <a:rPr lang="en-US" b="1" dirty="0" err="1" smtClean="0">
                <a:solidFill>
                  <a:schemeClr val="accent1"/>
                </a:solidFill>
                <a:latin typeface="Arial"/>
                <a:cs typeface="Arial"/>
              </a:rPr>
              <a:t>ai</a:t>
            </a:r>
            <a:r>
              <a:rPr lang="en-US" b="1" dirty="0" smtClean="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Vinayak</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Shivaji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Bhise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smtClean="0">
                <a:solidFill>
                  <a:schemeClr val="accent1">
                    <a:lumMod val="75000"/>
                  </a:schemeClr>
                </a:solidFill>
                <a:latin typeface="Arial"/>
                <a:cs typeface="Arial"/>
              </a:rPr>
              <a:t>Adarsh</a:t>
            </a:r>
            <a:r>
              <a:rPr lang="en-US" sz="2000" b="1" dirty="0" smtClean="0">
                <a:solidFill>
                  <a:schemeClr val="accent1">
                    <a:lumMod val="75000"/>
                  </a:schemeClr>
                </a:solidFill>
                <a:latin typeface="Arial"/>
                <a:cs typeface="Arial"/>
              </a:rPr>
              <a:t> Institute Of Technology And Research Center Vita. </a:t>
            </a:r>
          </a:p>
          <a:p>
            <a:r>
              <a:rPr lang="en-US" sz="2000" b="1" dirty="0" smtClean="0">
                <a:solidFill>
                  <a:schemeClr val="accent1">
                    <a:lumMod val="75000"/>
                  </a:schemeClr>
                </a:solidFill>
                <a:latin typeface="Arial"/>
                <a:cs typeface="Arial"/>
              </a:rPr>
              <a:t> Artificial </a:t>
            </a:r>
            <a:r>
              <a:rPr lang="en-US" sz="2000" b="1" dirty="0" err="1" smtClean="0">
                <a:solidFill>
                  <a:schemeClr val="accent1">
                    <a:lumMod val="75000"/>
                  </a:schemeClr>
                </a:solidFill>
                <a:latin typeface="Arial"/>
                <a:cs typeface="Arial"/>
              </a:rPr>
              <a:t>Inteligence</a:t>
            </a:r>
            <a:r>
              <a:rPr lang="en-US" sz="2000" b="1" dirty="0" smtClean="0">
                <a:solidFill>
                  <a:schemeClr val="accent1">
                    <a:lumMod val="75000"/>
                  </a:schemeClr>
                </a:solidFill>
                <a:latin typeface="Arial"/>
                <a:cs typeface="Arial"/>
              </a:rPr>
              <a:t> And Machines Learning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821" y="1771096"/>
            <a:ext cx="7600944" cy="427344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60" y="1515506"/>
            <a:ext cx="8312679" cy="4673600"/>
          </a:xfrm>
        </p:spPr>
      </p:pic>
    </p:spTree>
    <p:extLst>
      <p:ext uri="{BB962C8B-B14F-4D97-AF65-F5344CB8AC3E}">
        <p14:creationId xmlns:p14="http://schemas.microsoft.com/office/powerpoint/2010/main" val="20837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414" y="1447800"/>
            <a:ext cx="8345393" cy="469199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700" y="2082602"/>
            <a:ext cx="8001000" cy="449836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https://github.com/vinayak654321/Travel-planner--Agent-Chatbot.git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05" y="1370834"/>
            <a:ext cx="6871195" cy="531963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smtClean="0"/>
              <a:t>Attach your  RAG LAB certificate here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7" y="1224409"/>
            <a:ext cx="8145012" cy="511563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2800" dirty="0">
                <a:latin typeface="Calibri"/>
                <a:ea typeface="+mn-lt"/>
                <a:cs typeface="+mn-lt"/>
              </a:rPr>
              <a:t>Planning a trip is often time-consuming and confusing due to the huge amount of information about destinations, hotels, transport, and local activities. Manually searching, comparing, and organizing all details wastes valuable time and may miss the best </a:t>
            </a:r>
            <a:r>
              <a:rPr lang="en-US" sz="2800" dirty="0" err="1">
                <a:latin typeface="Calibri"/>
                <a:ea typeface="+mn-lt"/>
                <a:cs typeface="+mn-lt"/>
              </a:rPr>
              <a:t>options.Solution:A</a:t>
            </a:r>
            <a:r>
              <a:rPr lang="en-US" sz="2800" dirty="0">
                <a:latin typeface="Calibri"/>
                <a:ea typeface="+mn-lt"/>
                <a:cs typeface="+mn-lt"/>
              </a:rPr>
              <a:t> smart AI Travel Planner Agent </a:t>
            </a:r>
            <a:r>
              <a:rPr lang="en-US" sz="2800" dirty="0" err="1">
                <a:latin typeface="Calibri"/>
                <a:ea typeface="+mn-lt"/>
                <a:cs typeface="+mn-lt"/>
              </a:rPr>
              <a:t>that:Talks</a:t>
            </a:r>
            <a:r>
              <a:rPr lang="en-US" sz="2800" dirty="0">
                <a:latin typeface="Calibri"/>
                <a:ea typeface="+mn-lt"/>
                <a:cs typeface="+mn-lt"/>
              </a:rPr>
              <a:t> to users to collect their travel details (destination, dates, budget, interests).Automatically suggests personalized itineraries, hotels, activities, and travel </a:t>
            </a:r>
            <a:r>
              <a:rPr lang="en-US" sz="2800" dirty="0" err="1">
                <a:latin typeface="Calibri"/>
                <a:ea typeface="+mn-lt"/>
                <a:cs typeface="+mn-lt"/>
              </a:rPr>
              <a:t>options.Uses</a:t>
            </a:r>
            <a:r>
              <a:rPr lang="en-US" sz="2800" dirty="0">
                <a:latin typeface="Calibri"/>
                <a:ea typeface="+mn-lt"/>
                <a:cs typeface="+mn-lt"/>
              </a:rPr>
              <a:t> intelligent search (RAG) to answer queries from uploaded brochures and </a:t>
            </a:r>
            <a:r>
              <a:rPr lang="en-US" sz="2800" dirty="0" err="1">
                <a:latin typeface="Calibri"/>
                <a:ea typeface="+mn-lt"/>
                <a:cs typeface="+mn-lt"/>
              </a:rPr>
              <a:t>documents.Provides</a:t>
            </a:r>
            <a:r>
              <a:rPr lang="en-US" sz="2800" dirty="0">
                <a:latin typeface="Calibri"/>
                <a:ea typeface="+mn-lt"/>
                <a:cs typeface="+mn-lt"/>
              </a:rPr>
              <a:t> live info like weather, maps, and booking </a:t>
            </a:r>
            <a:r>
              <a:rPr lang="en-US" sz="2800" dirty="0" err="1">
                <a:latin typeface="Calibri"/>
                <a:ea typeface="+mn-lt"/>
                <a:cs typeface="+mn-lt"/>
              </a:rPr>
              <a:t>links.Makes</a:t>
            </a:r>
            <a:r>
              <a:rPr lang="en-US" sz="2800" dirty="0">
                <a:latin typeface="Calibri"/>
                <a:ea typeface="+mn-lt"/>
                <a:cs typeface="+mn-lt"/>
              </a:rPr>
              <a:t> trip planning fast, easy, and customized for every traveler.</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endParaRPr lang="en-US" sz="2800" dirty="0" smtClean="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1)IBM </a:t>
            </a:r>
            <a:r>
              <a:rPr lang="en-US" sz="2800" dirty="0">
                <a:solidFill>
                  <a:srgbClr val="000000"/>
                </a:solidFill>
                <a:latin typeface="Calibri"/>
                <a:ea typeface="Calibri"/>
                <a:cs typeface="Calibri"/>
              </a:rPr>
              <a:t>Watsonx.ai Platform &amp; IBM Cloud Lite </a:t>
            </a:r>
            <a:r>
              <a:rPr lang="en-US" sz="2800" dirty="0" smtClean="0">
                <a:solidFill>
                  <a:srgbClr val="000000"/>
                </a:solidFill>
                <a:latin typeface="Calibri"/>
                <a:ea typeface="Calibri"/>
                <a:cs typeface="Calibri"/>
              </a:rPr>
              <a:t>Services:</a:t>
            </a:r>
          </a:p>
          <a:p>
            <a:pPr marL="0" indent="0">
              <a:buNone/>
            </a:pPr>
            <a:r>
              <a:rPr lang="en-US" sz="2800" dirty="0" smtClean="0">
                <a:solidFill>
                  <a:srgbClr val="000000"/>
                </a:solidFill>
                <a:latin typeface="Calibri"/>
                <a:ea typeface="Calibri"/>
                <a:cs typeface="Calibri"/>
              </a:rPr>
              <a:t> For </a:t>
            </a:r>
            <a:r>
              <a:rPr lang="en-US" sz="2800" dirty="0">
                <a:solidFill>
                  <a:srgbClr val="000000"/>
                </a:solidFill>
                <a:latin typeface="Calibri"/>
                <a:ea typeface="Calibri"/>
                <a:cs typeface="Calibri"/>
              </a:rPr>
              <a:t>building, training, and deploying the Travel Planner AI </a:t>
            </a:r>
            <a:r>
              <a:rPr lang="en-US" sz="2800" dirty="0" smtClean="0">
                <a:solidFill>
                  <a:srgbClr val="000000"/>
                </a:solidFill>
                <a:latin typeface="Calibri"/>
                <a:ea typeface="Calibri"/>
                <a:cs typeface="Calibri"/>
              </a:rPr>
              <a:t>agent.</a:t>
            </a:r>
          </a:p>
          <a:p>
            <a:pPr marL="0" indent="0">
              <a:buNone/>
            </a:pPr>
            <a:r>
              <a:rPr lang="en-US" sz="2800" dirty="0" smtClean="0">
                <a:solidFill>
                  <a:srgbClr val="000000"/>
                </a:solidFill>
                <a:latin typeface="Calibri"/>
                <a:ea typeface="Calibri"/>
                <a:cs typeface="Calibri"/>
              </a:rPr>
              <a:t>2)Foundation </a:t>
            </a:r>
            <a:r>
              <a:rPr lang="en-US" sz="2800" dirty="0">
                <a:solidFill>
                  <a:srgbClr val="000000"/>
                </a:solidFill>
                <a:latin typeface="Calibri"/>
                <a:ea typeface="Calibri"/>
                <a:cs typeface="Calibri"/>
              </a:rPr>
              <a:t>Models (Mistral Large / IBM Granite</a:t>
            </a:r>
            <a:r>
              <a:rPr lang="en-US" sz="2800" dirty="0" smtClean="0">
                <a:solidFill>
                  <a:srgbClr val="000000"/>
                </a:solidFill>
                <a:latin typeface="Calibri"/>
                <a:ea typeface="Calibri"/>
                <a:cs typeface="Calibri"/>
              </a:rPr>
              <a:t>):</a:t>
            </a:r>
          </a:p>
          <a:p>
            <a:pPr marL="0" indent="0">
              <a:buNone/>
            </a:pPr>
            <a:r>
              <a:rPr lang="en-US" sz="2800" dirty="0" smtClean="0">
                <a:solidFill>
                  <a:srgbClr val="000000"/>
                </a:solidFill>
                <a:latin typeface="Calibri"/>
                <a:ea typeface="Calibri"/>
                <a:cs typeface="Calibri"/>
              </a:rPr>
              <a:t>State-of-the-art </a:t>
            </a:r>
            <a:r>
              <a:rPr lang="en-US" sz="2800" dirty="0">
                <a:solidFill>
                  <a:srgbClr val="000000"/>
                </a:solidFill>
                <a:latin typeface="Calibri"/>
                <a:ea typeface="Calibri"/>
                <a:cs typeface="Calibri"/>
              </a:rPr>
              <a:t>AI models for natural language understanding and personalized itinerary generation</a:t>
            </a:r>
            <a:r>
              <a:rPr lang="en-US" sz="2800" dirty="0" smtClean="0">
                <a:solidFill>
                  <a:srgbClr val="000000"/>
                </a:solidFill>
                <a:latin typeface="Calibri"/>
                <a:ea typeface="Calibri"/>
                <a:cs typeface="Calibri"/>
              </a:rPr>
              <a:t>.</a:t>
            </a:r>
          </a:p>
          <a:p>
            <a:pPr marL="0" indent="0">
              <a:buNone/>
            </a:pPr>
            <a:r>
              <a:rPr lang="en-US" sz="2800" dirty="0" smtClean="0">
                <a:solidFill>
                  <a:srgbClr val="000000"/>
                </a:solidFill>
                <a:latin typeface="Calibri"/>
                <a:ea typeface="Calibri"/>
                <a:cs typeface="Calibri"/>
              </a:rPr>
              <a:t>3)Natural </a:t>
            </a:r>
            <a:r>
              <a:rPr lang="en-US" sz="2800" dirty="0">
                <a:solidFill>
                  <a:srgbClr val="000000"/>
                </a:solidFill>
                <a:latin typeface="Calibri"/>
                <a:ea typeface="Calibri"/>
                <a:cs typeface="Calibri"/>
              </a:rPr>
              <a:t>Language Processing (NLP</a:t>
            </a:r>
            <a:r>
              <a:rPr lang="en-US" sz="2800" dirty="0" smtClean="0">
                <a:solidFill>
                  <a:srgbClr val="000000"/>
                </a:solidFill>
                <a:latin typeface="Calibri"/>
                <a:ea typeface="Calibri"/>
                <a:cs typeface="Calibri"/>
              </a:rPr>
              <a:t>):</a:t>
            </a:r>
          </a:p>
          <a:p>
            <a:pPr marL="0" indent="0">
              <a:buNone/>
            </a:pPr>
            <a:r>
              <a:rPr lang="en-US" sz="2800" dirty="0" smtClean="0">
                <a:solidFill>
                  <a:srgbClr val="000000"/>
                </a:solidFill>
                <a:latin typeface="Calibri"/>
                <a:ea typeface="Calibri"/>
                <a:cs typeface="Calibri"/>
              </a:rPr>
              <a:t>To </a:t>
            </a:r>
            <a:r>
              <a:rPr lang="en-US" sz="2800" dirty="0">
                <a:solidFill>
                  <a:srgbClr val="000000"/>
                </a:solidFill>
                <a:latin typeface="Calibri"/>
                <a:ea typeface="Calibri"/>
                <a:cs typeface="Calibri"/>
              </a:rPr>
              <a:t>understand and process user queries in normal language.</a:t>
            </a: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4)Retrieval </a:t>
            </a:r>
            <a:r>
              <a:rPr lang="en-US" sz="2800" dirty="0">
                <a:solidFill>
                  <a:srgbClr val="000000"/>
                </a:solidFill>
                <a:latin typeface="Calibri"/>
                <a:ea typeface="Calibri"/>
                <a:cs typeface="Calibri"/>
              </a:rPr>
              <a:t>Augmented Generation (RAG</a:t>
            </a:r>
            <a:r>
              <a:rPr lang="en-US" sz="2800" dirty="0" smtClean="0">
                <a:solidFill>
                  <a:srgbClr val="000000"/>
                </a:solidFill>
                <a:latin typeface="Calibri"/>
                <a:ea typeface="Calibri"/>
                <a:cs typeface="Calibri"/>
              </a:rPr>
              <a:t>) </a:t>
            </a:r>
            <a:r>
              <a:rPr lang="en-US" sz="2800" dirty="0">
                <a:solidFill>
                  <a:srgbClr val="000000"/>
                </a:solidFill>
                <a:latin typeface="Calibri"/>
                <a:ea typeface="Calibri"/>
                <a:cs typeface="Calibri"/>
              </a:rPr>
              <a:t>&amp; Vector </a:t>
            </a:r>
            <a:r>
              <a:rPr lang="en-US" sz="2800" dirty="0" err="1" smtClean="0">
                <a:solidFill>
                  <a:srgbClr val="000000"/>
                </a:solidFill>
                <a:latin typeface="Calibri"/>
                <a:ea typeface="Calibri"/>
                <a:cs typeface="Calibri"/>
              </a:rPr>
              <a:t>IndexingEnables</a:t>
            </a:r>
            <a:r>
              <a:rPr lang="en-US" sz="2800" dirty="0">
                <a:solidFill>
                  <a:srgbClr val="000000"/>
                </a:solidFill>
                <a:latin typeface="Calibri"/>
                <a:ea typeface="Calibri"/>
                <a:cs typeface="Calibri"/>
              </a:rPr>
              <a:t>:</a:t>
            </a:r>
            <a:endParaRPr lang="en-US" sz="2800" dirty="0" smtClean="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 </a:t>
            </a:r>
            <a:r>
              <a:rPr lang="en-US" sz="2800" dirty="0">
                <a:solidFill>
                  <a:srgbClr val="000000"/>
                </a:solidFill>
                <a:latin typeface="Calibri"/>
                <a:ea typeface="Calibri"/>
                <a:cs typeface="Calibri"/>
              </a:rPr>
              <a:t>the agent to search and answer from uploaded documents (like travel brochures, PDFs) using AI-powered </a:t>
            </a:r>
            <a:r>
              <a:rPr lang="en-US" sz="2800" dirty="0" err="1">
                <a:solidFill>
                  <a:srgbClr val="000000"/>
                </a:solidFill>
                <a:latin typeface="Calibri"/>
                <a:ea typeface="Calibri"/>
                <a:cs typeface="Calibri"/>
              </a:rPr>
              <a:t>retrieva</a:t>
            </a:r>
            <a:endParaRPr lang="en-US" sz="2800" dirty="0" smtClean="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5)</a:t>
            </a:r>
            <a:r>
              <a:rPr lang="en-US" sz="2800" dirty="0" err="1" smtClean="0">
                <a:solidFill>
                  <a:srgbClr val="000000"/>
                </a:solidFill>
                <a:latin typeface="Calibri"/>
                <a:ea typeface="Calibri"/>
                <a:cs typeface="Calibri"/>
              </a:rPr>
              <a:t>LangGraph</a:t>
            </a:r>
            <a:r>
              <a:rPr lang="en-US" sz="2800" dirty="0" smtClean="0">
                <a:solidFill>
                  <a:srgbClr val="000000"/>
                </a:solidFill>
                <a:latin typeface="Calibri"/>
                <a:ea typeface="Calibri"/>
                <a:cs typeface="Calibri"/>
              </a:rPr>
              <a:t> </a:t>
            </a:r>
            <a:r>
              <a:rPr lang="en-US" sz="2800" dirty="0" err="1" smtClean="0">
                <a:solidFill>
                  <a:srgbClr val="000000"/>
                </a:solidFill>
                <a:latin typeface="Calibri"/>
                <a:ea typeface="Calibri"/>
                <a:cs typeface="Calibri"/>
              </a:rPr>
              <a:t>FrameworkFor</a:t>
            </a:r>
            <a:r>
              <a:rPr lang="en-US" sz="2800" dirty="0">
                <a:solidFill>
                  <a:srgbClr val="000000"/>
                </a:solidFill>
                <a:latin typeface="Calibri"/>
                <a:ea typeface="Calibri"/>
                <a:cs typeface="Calibri"/>
              </a:rPr>
              <a:t>:</a:t>
            </a:r>
            <a:endParaRPr lang="en-US" sz="2800" dirty="0" smtClean="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creating </a:t>
            </a:r>
            <a:r>
              <a:rPr lang="en-US" sz="2800" dirty="0">
                <a:solidFill>
                  <a:srgbClr val="000000"/>
                </a:solidFill>
                <a:latin typeface="Calibri"/>
                <a:ea typeface="Calibri"/>
                <a:cs typeface="Calibri"/>
              </a:rPr>
              <a:t>multi-step, tool-using, and reasoning workflows in the agent</a:t>
            </a:r>
            <a:r>
              <a:rPr lang="en-US" sz="2800" dirty="0" smtClean="0">
                <a:solidFill>
                  <a:srgbClr val="000000"/>
                </a:solidFill>
                <a:latin typeface="Calibri"/>
                <a:ea typeface="Calibri"/>
                <a:cs typeface="Calibri"/>
              </a:rPr>
              <a:t>.</a:t>
            </a:r>
          </a:p>
          <a:p>
            <a:pPr marL="0" indent="0">
              <a:buNone/>
            </a:pPr>
            <a:r>
              <a:rPr lang="en-US" sz="2800" dirty="0" smtClean="0">
                <a:solidFill>
                  <a:srgbClr val="000000"/>
                </a:solidFill>
                <a:latin typeface="Calibri"/>
                <a:ea typeface="Calibri"/>
                <a:cs typeface="Calibri"/>
              </a:rPr>
              <a:t>6)Python :</a:t>
            </a:r>
          </a:p>
          <a:p>
            <a:pPr marL="0" indent="0">
              <a:buNone/>
            </a:pPr>
            <a:r>
              <a:rPr lang="en-US" sz="2800" dirty="0" smtClean="0">
                <a:solidFill>
                  <a:srgbClr val="000000"/>
                </a:solidFill>
                <a:latin typeface="Calibri"/>
                <a:ea typeface="Calibri"/>
                <a:cs typeface="Calibri"/>
              </a:rPr>
              <a:t> </a:t>
            </a:r>
            <a:r>
              <a:rPr lang="en-US" sz="2800" dirty="0">
                <a:solidFill>
                  <a:srgbClr val="000000"/>
                </a:solidFill>
                <a:latin typeface="Calibri"/>
                <a:ea typeface="Calibri"/>
                <a:cs typeface="Calibri"/>
              </a:rPr>
              <a:t>for coding agent logic, experimentation, and workflow </a:t>
            </a:r>
            <a:r>
              <a:rPr lang="en-US" sz="2800" dirty="0" err="1">
                <a:solidFill>
                  <a:srgbClr val="000000"/>
                </a:solidFill>
                <a:latin typeface="Calibri"/>
                <a:ea typeface="Calibri"/>
                <a:cs typeface="Calibri"/>
              </a:rPr>
              <a:t>automation.IBM</a:t>
            </a:r>
            <a:r>
              <a:rPr lang="en-US" sz="2800" dirty="0">
                <a:solidFill>
                  <a:srgbClr val="000000"/>
                </a:solidFill>
                <a:latin typeface="Calibri"/>
                <a:ea typeface="Calibri"/>
                <a:cs typeface="Calibri"/>
              </a:rPr>
              <a:t> Cloud Object </a:t>
            </a:r>
            <a:r>
              <a:rPr lang="en-US" sz="2800" dirty="0" err="1">
                <a:solidFill>
                  <a:srgbClr val="000000"/>
                </a:solidFill>
                <a:latin typeface="Calibri"/>
                <a:ea typeface="Calibri"/>
                <a:cs typeface="Calibri"/>
              </a:rPr>
              <a:t>StorageCloud</a:t>
            </a:r>
            <a:r>
              <a:rPr lang="en-US" sz="2800" dirty="0">
                <a:solidFill>
                  <a:srgbClr val="000000"/>
                </a:solidFill>
                <a:latin typeface="Calibri"/>
                <a:ea typeface="Calibri"/>
                <a:cs typeface="Calibri"/>
              </a:rPr>
              <a:t> storage for datasets, PDFs, agent files, and models.</a:t>
            </a: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a:p>
            <a:pPr marL="0" indent="0">
              <a:buNone/>
            </a:pP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95044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800" dirty="0" smtClean="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7)IBM </a:t>
            </a:r>
            <a:r>
              <a:rPr lang="en-US" sz="2800" dirty="0">
                <a:solidFill>
                  <a:srgbClr val="000000"/>
                </a:solidFill>
                <a:latin typeface="Calibri"/>
                <a:ea typeface="Calibri"/>
                <a:cs typeface="Calibri"/>
              </a:rPr>
              <a:t>Cloud Object </a:t>
            </a:r>
            <a:r>
              <a:rPr lang="en-US" sz="2800" dirty="0" smtClean="0">
                <a:solidFill>
                  <a:srgbClr val="000000"/>
                </a:solidFill>
                <a:latin typeface="Calibri"/>
                <a:ea typeface="Calibri"/>
                <a:cs typeface="Calibri"/>
              </a:rPr>
              <a:t>Storage:</a:t>
            </a:r>
          </a:p>
          <a:p>
            <a:pPr marL="0" indent="0">
              <a:buNone/>
            </a:pPr>
            <a:r>
              <a:rPr lang="en-US" sz="2800" dirty="0" smtClean="0">
                <a:solidFill>
                  <a:srgbClr val="000000"/>
                </a:solidFill>
                <a:latin typeface="Calibri"/>
                <a:ea typeface="Calibri"/>
                <a:cs typeface="Calibri"/>
              </a:rPr>
              <a:t>Cloud </a:t>
            </a:r>
            <a:r>
              <a:rPr lang="en-US" sz="2800" dirty="0">
                <a:solidFill>
                  <a:srgbClr val="000000"/>
                </a:solidFill>
                <a:latin typeface="Calibri"/>
                <a:ea typeface="Calibri"/>
                <a:cs typeface="Calibri"/>
              </a:rPr>
              <a:t>storage for datasets, PDFs, agent files, and models</a:t>
            </a:r>
            <a:r>
              <a:rPr lang="en-US" sz="2800" dirty="0" smtClean="0">
                <a:solidFill>
                  <a:srgbClr val="000000"/>
                </a:solidFill>
                <a:latin typeface="Calibri"/>
                <a:ea typeface="Calibri"/>
                <a:cs typeface="Calibri"/>
              </a:rPr>
              <a:t>.</a:t>
            </a:r>
          </a:p>
          <a:p>
            <a:pPr marL="0" indent="0">
              <a:buNone/>
            </a:pPr>
            <a:endParaRPr lang="en-US" sz="2800" dirty="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8)Agent </a:t>
            </a:r>
            <a:r>
              <a:rPr lang="en-US" sz="2800" dirty="0">
                <a:solidFill>
                  <a:srgbClr val="000000"/>
                </a:solidFill>
                <a:latin typeface="Calibri"/>
                <a:ea typeface="Calibri"/>
                <a:cs typeface="Calibri"/>
              </a:rPr>
              <a:t>Lab </a:t>
            </a:r>
            <a:r>
              <a:rPr lang="en-US" sz="2800" dirty="0" smtClean="0">
                <a:solidFill>
                  <a:srgbClr val="000000"/>
                </a:solidFill>
                <a:latin typeface="Calibri"/>
                <a:ea typeface="Calibri"/>
                <a:cs typeface="Calibri"/>
              </a:rPr>
              <a:t>Interface:</a:t>
            </a:r>
          </a:p>
          <a:p>
            <a:pPr marL="0" indent="0">
              <a:buNone/>
            </a:pPr>
            <a:r>
              <a:rPr lang="en-US" sz="2800" dirty="0" smtClean="0">
                <a:solidFill>
                  <a:srgbClr val="000000"/>
                </a:solidFill>
                <a:latin typeface="Calibri"/>
                <a:ea typeface="Calibri"/>
                <a:cs typeface="Calibri"/>
              </a:rPr>
              <a:t>Visual </a:t>
            </a:r>
            <a:r>
              <a:rPr lang="en-US" sz="2800" dirty="0">
                <a:solidFill>
                  <a:srgbClr val="000000"/>
                </a:solidFill>
                <a:latin typeface="Calibri"/>
                <a:ea typeface="Calibri"/>
                <a:cs typeface="Calibri"/>
              </a:rPr>
              <a:t>design, testing, and tool integration for the agent</a:t>
            </a:r>
            <a:r>
              <a:rPr lang="en-US" sz="2800" dirty="0" smtClean="0">
                <a:solidFill>
                  <a:srgbClr val="000000"/>
                </a:solidFill>
                <a:latin typeface="Calibri"/>
                <a:ea typeface="Calibri"/>
                <a:cs typeface="Calibri"/>
              </a:rPr>
              <a:t>.</a:t>
            </a:r>
          </a:p>
          <a:p>
            <a:pPr marL="0" indent="0">
              <a:buNone/>
            </a:pPr>
            <a:endParaRPr lang="en-US" sz="2800" dirty="0">
              <a:solidFill>
                <a:srgbClr val="000000"/>
              </a:solidFill>
              <a:latin typeface="Calibri"/>
              <a:ea typeface="Calibri"/>
              <a:cs typeface="Calibri"/>
            </a:endParaRPr>
          </a:p>
          <a:p>
            <a:pPr marL="0" indent="0">
              <a:buNone/>
            </a:pPr>
            <a:r>
              <a:rPr lang="en-US" sz="2800" dirty="0" smtClean="0">
                <a:solidFill>
                  <a:srgbClr val="000000"/>
                </a:solidFill>
                <a:latin typeface="Calibri"/>
                <a:ea typeface="Calibri"/>
                <a:cs typeface="Calibri"/>
              </a:rPr>
              <a:t>9)APIs</a:t>
            </a:r>
            <a:r>
              <a:rPr lang="en-US" sz="2800" dirty="0">
                <a:solidFill>
                  <a:srgbClr val="000000"/>
                </a:solidFill>
                <a:latin typeface="Calibri"/>
                <a:ea typeface="Calibri"/>
                <a:cs typeface="Calibri"/>
              </a:rPr>
              <a:t>, Preview &amp; Public </a:t>
            </a:r>
            <a:r>
              <a:rPr lang="en-US" sz="2800" dirty="0" smtClean="0">
                <a:solidFill>
                  <a:srgbClr val="000000"/>
                </a:solidFill>
                <a:latin typeface="Calibri"/>
                <a:ea typeface="Calibri"/>
                <a:cs typeface="Calibri"/>
              </a:rPr>
              <a:t>Deployment:</a:t>
            </a:r>
          </a:p>
          <a:p>
            <a:pPr marL="0" indent="0">
              <a:buNone/>
            </a:pPr>
            <a:r>
              <a:rPr lang="en-US" sz="2800" dirty="0" smtClean="0">
                <a:solidFill>
                  <a:srgbClr val="000000"/>
                </a:solidFill>
                <a:latin typeface="Calibri"/>
                <a:ea typeface="Calibri"/>
                <a:cs typeface="Calibri"/>
              </a:rPr>
              <a:t>Agent </a:t>
            </a:r>
            <a:r>
              <a:rPr lang="en-US" sz="2800" dirty="0">
                <a:solidFill>
                  <a:srgbClr val="000000"/>
                </a:solidFill>
                <a:latin typeface="Calibri"/>
                <a:ea typeface="Calibri"/>
                <a:cs typeface="Calibri"/>
              </a:rPr>
              <a:t>deployed as a service, accessible through API endpoint and web-based chat.</a:t>
            </a:r>
            <a:endParaRPr lang="en-US" sz="2800" dirty="0" smtClean="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406527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0" indent="0">
              <a:buNone/>
            </a:pPr>
            <a:endParaRPr lang="en-IN" dirty="0" smtClean="0"/>
          </a:p>
          <a:p>
            <a:pPr marL="305435" indent="-305435"/>
            <a:r>
              <a:rPr lang="en-IN" dirty="0"/>
              <a:t>IBM Cloud </a:t>
            </a:r>
            <a:r>
              <a:rPr lang="en-IN" dirty="0" err="1"/>
              <a:t>Watsonx</a:t>
            </a:r>
            <a:r>
              <a:rPr lang="en-IN" dirty="0"/>
              <a:t> AI </a:t>
            </a:r>
            <a:r>
              <a:rPr lang="en-IN" dirty="0" smtClean="0"/>
              <a:t>runtime:</a:t>
            </a:r>
          </a:p>
          <a:p>
            <a:pPr marL="0" indent="0">
              <a:buNone/>
            </a:pPr>
            <a:r>
              <a:rPr lang="en-IN" dirty="0"/>
              <a:t> </a:t>
            </a:r>
            <a:r>
              <a:rPr lang="en-IN" dirty="0" smtClean="0"/>
              <a:t>     </a:t>
            </a:r>
            <a:r>
              <a:rPr lang="en-US" dirty="0"/>
              <a:t>- Cloud-based, fully managed execution environment for AI models and agents</a:t>
            </a:r>
            <a:r>
              <a:rPr lang="en-US" dirty="0" smtClean="0"/>
              <a:t>.</a:t>
            </a:r>
          </a:p>
          <a:p>
            <a:pPr>
              <a:buFontTx/>
              <a:buChar char="-"/>
            </a:pPr>
            <a:r>
              <a:rPr lang="en-US" dirty="0" smtClean="0"/>
              <a:t>Used </a:t>
            </a:r>
            <a:r>
              <a:rPr lang="en-US" dirty="0"/>
              <a:t>to deploy and run our Travel Planners Agent with real-time </a:t>
            </a:r>
            <a:r>
              <a:rPr lang="en-US" dirty="0" smtClean="0"/>
              <a:t>responses.</a:t>
            </a:r>
          </a:p>
          <a:p>
            <a:pPr>
              <a:buFontTx/>
              <a:buChar char="-"/>
            </a:pPr>
            <a:r>
              <a:rPr lang="en-US" dirty="0" smtClean="0"/>
              <a:t>-  </a:t>
            </a:r>
            <a:r>
              <a:rPr lang="en-US" dirty="0"/>
              <a:t>Provides scalability, reliability, and automatic resource management</a:t>
            </a:r>
            <a:r>
              <a:rPr lang="en-US" dirty="0" smtClean="0"/>
              <a:t>.</a:t>
            </a:r>
          </a:p>
          <a:p>
            <a:pPr>
              <a:buFontTx/>
              <a:buChar char="-"/>
            </a:pPr>
            <a:r>
              <a:rPr lang="en-US" dirty="0" smtClean="0"/>
              <a:t>- </a:t>
            </a:r>
            <a:r>
              <a:rPr lang="en-US" dirty="0"/>
              <a:t>Processes all agent/API queries quickly and securely without manual server setup</a:t>
            </a:r>
            <a:r>
              <a:rPr lang="en-US" dirty="0" smtClean="0"/>
              <a:t>.</a:t>
            </a:r>
          </a:p>
          <a:p>
            <a:pPr>
              <a:buFontTx/>
              <a:buChar char="-"/>
            </a:pPr>
            <a:r>
              <a:rPr lang="en-US" dirty="0" smtClean="0"/>
              <a:t>- </a:t>
            </a:r>
            <a:r>
              <a:rPr lang="en-US" dirty="0"/>
              <a:t>Seamlessly connects with API endpoints, preview chat, and user interface</a:t>
            </a:r>
            <a:r>
              <a:rPr lang="en-US" dirty="0" smtClean="0"/>
              <a:t>.</a:t>
            </a:r>
          </a:p>
          <a:p>
            <a:pPr>
              <a:buFontTx/>
              <a:buChar char="-"/>
            </a:pPr>
            <a:r>
              <a:rPr lang="en-US" dirty="0" smtClean="0"/>
              <a:t>- </a:t>
            </a:r>
            <a:r>
              <a:rPr lang="en-US" dirty="0"/>
              <a:t>Auto-updates, scaling, and monitoring handled by IBM Cloud</a:t>
            </a:r>
            <a:r>
              <a:rPr lang="en-US" dirty="0" smtClean="0"/>
              <a:t>.</a:t>
            </a:r>
            <a:endParaRPr lang="en-IN" dirty="0" smtClean="0"/>
          </a:p>
          <a:p>
            <a:pPr marL="0" indent="0">
              <a:buNone/>
            </a:pPr>
            <a:endParaRPr lang="en-IN" dirty="0"/>
          </a:p>
        </p:txBody>
      </p:sp>
    </p:spTree>
    <p:extLst>
      <p:ext uri="{BB962C8B-B14F-4D97-AF65-F5344CB8AC3E}">
        <p14:creationId xmlns:p14="http://schemas.microsoft.com/office/powerpoint/2010/main" val="136680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4852"/>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mn-lt"/>
                <a:cs typeface="+mn-lt"/>
              </a:rPr>
              <a:t>Semantic search across research papers, journals, and datasets</a:t>
            </a:r>
          </a:p>
          <a:p>
            <a:pPr marL="0" indent="0">
              <a:buNone/>
            </a:pPr>
            <a:r>
              <a:rPr lang="en-IN" sz="2800" dirty="0">
                <a:solidFill>
                  <a:srgbClr val="0F0F0F"/>
                </a:solidFill>
                <a:latin typeface="Calibri"/>
                <a:ea typeface="+mn-lt"/>
                <a:cs typeface="+mn-lt"/>
              </a:rPr>
              <a:t>Auto-summarization of selected papers</a:t>
            </a:r>
          </a:p>
          <a:p>
            <a:pPr marL="0" indent="0">
              <a:buNone/>
            </a:pPr>
            <a:r>
              <a:rPr lang="en-IN" sz="2800" dirty="0">
                <a:solidFill>
                  <a:srgbClr val="0F0F0F"/>
                </a:solidFill>
                <a:latin typeface="Calibri"/>
                <a:ea typeface="+mn-lt"/>
                <a:cs typeface="+mn-lt"/>
              </a:rPr>
              <a:t>Citation and reference analysis to trace influence</a:t>
            </a:r>
          </a:p>
          <a:p>
            <a:pPr marL="0" indent="0">
              <a:buNone/>
            </a:pPr>
            <a:r>
              <a:rPr lang="en-IN" sz="2800" dirty="0">
                <a:solidFill>
                  <a:srgbClr val="0F0F0F"/>
                </a:solidFill>
                <a:latin typeface="Calibri"/>
                <a:ea typeface="+mn-lt"/>
                <a:cs typeface="+mn-lt"/>
              </a:rPr>
              <a:t>Recommendation of research papers based on a user’s current topic</a:t>
            </a:r>
          </a:p>
          <a:p>
            <a:pPr marL="0" indent="0">
              <a:buNone/>
            </a:pPr>
            <a:r>
              <a:rPr lang="en-IN" sz="2800" dirty="0">
                <a:solidFill>
                  <a:srgbClr val="0F0F0F"/>
                </a:solidFill>
                <a:latin typeface="Calibri"/>
                <a:ea typeface="+mn-lt"/>
                <a:cs typeface="+mn-lt"/>
              </a:rPr>
              <a:t>Trend analysis over time for specific keywords or domains.</a:t>
            </a:r>
          </a:p>
          <a:p>
            <a:pPr marL="0" indent="0">
              <a:buNone/>
            </a:pPr>
            <a:r>
              <a:rPr lang="en-IN" sz="2800" dirty="0">
                <a:solidFill>
                  <a:srgbClr val="0F0F0F"/>
                </a:solidFill>
                <a:latin typeface="Calibri"/>
                <a:ea typeface="+mn-lt"/>
                <a:cs typeface="+mn-lt"/>
              </a:rPr>
              <a:t>Collaboration mapping: suggests potential co-authors or institutions based on similar research interests.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schemas.microsoft.com/office/2006/documentManagement/types"/>
    <ds:schemaRef ds:uri="http://purl.org/dc/terms/"/>
    <ds:schemaRef ds:uri="http://schemas.openxmlformats.org/package/2006/metadata/core-propertie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608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PowerPoint Presentation</vt:lpstr>
      <vt:lpstr>PowerPoint Presentation</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152</cp:revision>
  <dcterms:created xsi:type="dcterms:W3CDTF">2021-05-26T16:50:10Z</dcterms:created>
  <dcterms:modified xsi:type="dcterms:W3CDTF">2025-08-06T16:35:41Z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