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 Medium" charset="1" panose="00000000000000000000"/>
      <p:regular r:id="rId13"/>
    </p:embeddedFont>
    <p:embeddedFont>
      <p:font typeface="Open Sans Bold" charset="1" panose="00000000000000000000"/>
      <p:regular r:id="rId14"/>
    </p:embeddedFont>
    <p:embeddedFont>
      <p:font typeface="Open Sans" charset="1" panose="00000000000000000000"/>
      <p:regular r:id="rId15"/>
    </p:embeddedFont>
    <p:embeddedFont>
      <p:font typeface="Open Sans Semi-Bold" charset="1" panose="00000000000000000000"/>
      <p:regular r:id="rId16"/>
    </p:embeddedFont>
    <p:embeddedFont>
      <p:font typeface="Inter Bold" charset="1" panose="020B0802030000000004"/>
      <p:regular r:id="rId17"/>
    </p:embeddedFont>
    <p:embeddedFont>
      <p:font typeface="Inter Medium" charset="1" panose="02000503000000020004"/>
      <p:regular r:id="rId18"/>
    </p:embeddedFont>
    <p:embeddedFont>
      <p:font typeface="Inter" charset="1" panose="020B050203000000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2759" y="6802807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981075" y="9523111"/>
            <a:ext cx="16138684" cy="0"/>
          </a:xfrm>
          <a:prstGeom prst="line">
            <a:avLst/>
          </a:prstGeom>
          <a:ln cap="flat" w="38100">
            <a:solidFill>
              <a:srgbClr val="1772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2500785" y="606600"/>
            <a:ext cx="4758515" cy="475851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222420" y="4907915"/>
            <a:ext cx="447675" cy="44767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954006" y="1303736"/>
            <a:ext cx="697705" cy="575606"/>
          </a:xfrm>
          <a:custGeom>
            <a:avLst/>
            <a:gdLst/>
            <a:ahLst/>
            <a:cxnLst/>
            <a:rect r="r" b="b" t="t" l="l"/>
            <a:pathLst>
              <a:path h="575606" w="697705">
                <a:moveTo>
                  <a:pt x="0" y="0"/>
                </a:moveTo>
                <a:lnTo>
                  <a:pt x="697704" y="0"/>
                </a:lnTo>
                <a:lnTo>
                  <a:pt x="697704" y="575607"/>
                </a:lnTo>
                <a:lnTo>
                  <a:pt x="0" y="575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772886" y="2129070"/>
            <a:ext cx="2678914" cy="48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29"/>
              </a:lnSpc>
            </a:pPr>
            <a:r>
              <a:rPr lang="en-US" b="true" sz="25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umang padiya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35598" y="2114465"/>
            <a:ext cx="1637289" cy="51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39"/>
              </a:lnSpc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name   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42109" y="4830393"/>
            <a:ext cx="1033243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b="true" sz="2799" spc="20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DMl </a:t>
            </a:r>
            <a:r>
              <a:rPr lang="en-US" sz="2799" spc="2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stand for </a:t>
            </a:r>
            <a:r>
              <a:rPr lang="en-US" b="true" sz="2799" spc="20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Manipulation Language.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4956" y="3011840"/>
            <a:ext cx="14166687" cy="148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SQL DML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21092" y="1040677"/>
            <a:ext cx="5174464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50"/>
              </a:lnSpc>
            </a:pPr>
            <a:r>
              <a:rPr lang="en-US" b="true" sz="5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progrming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231945" y="6364656"/>
            <a:ext cx="447675" cy="44767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222420" y="5616523"/>
            <a:ext cx="447675" cy="44767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242109" y="5559373"/>
            <a:ext cx="1033243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b="true" sz="2799" spc="20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MOST </a:t>
            </a:r>
            <a:r>
              <a:rPr lang="en-US" sz="2799" spc="2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common </a:t>
            </a:r>
            <a:r>
              <a:rPr lang="en-US" b="true" sz="2799" spc="20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SQL </a:t>
            </a:r>
            <a:r>
              <a:rPr lang="en-US" sz="2799" spc="2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statement</a:t>
            </a:r>
            <a:r>
              <a:rPr lang="en-US" b="true" sz="2799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 </a:t>
            </a:r>
            <a:r>
              <a:rPr lang="en-US" sz="2799" spc="2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like following.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242109" y="6373429"/>
            <a:ext cx="10332430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207" b="true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I.    INSERT</a:t>
            </a:r>
          </a:p>
          <a:p>
            <a:pPr algn="l">
              <a:lnSpc>
                <a:spcPts val="3919"/>
              </a:lnSpc>
            </a:pPr>
            <a:r>
              <a:rPr lang="en-US" sz="2799" spc="207" b="true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II.   SELECT</a:t>
            </a:r>
          </a:p>
          <a:p>
            <a:pPr algn="l">
              <a:lnSpc>
                <a:spcPts val="3919"/>
              </a:lnSpc>
            </a:pPr>
            <a:r>
              <a:rPr lang="en-US" sz="2799" spc="207" b="true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III.  UPDATE</a:t>
            </a:r>
          </a:p>
          <a:p>
            <a:pPr algn="l" marL="0" indent="0" lvl="0">
              <a:lnSpc>
                <a:spcPts val="3919"/>
              </a:lnSpc>
            </a:pPr>
            <a:r>
              <a:rPr lang="en-US" b="true" sz="2799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IV.  DELETE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222420" y="8622082"/>
            <a:ext cx="447675" cy="44767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242109" y="8588427"/>
            <a:ext cx="1478871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 spc="2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is used to store,modify, retrieve, delete and update data in a database.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135598" y="2696935"/>
            <a:ext cx="1637289" cy="51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39"/>
              </a:lnSpc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     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753836" y="2735670"/>
            <a:ext cx="2678914" cy="48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29"/>
              </a:lnSpc>
            </a:pPr>
            <a:r>
              <a:rPr lang="en-US" b="true" sz="25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2_A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154648" y="3281454"/>
            <a:ext cx="1917896" cy="51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39"/>
              </a:lnSpc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Roll no 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782411" y="3310664"/>
            <a:ext cx="2678914" cy="48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29"/>
              </a:lnSpc>
            </a:pPr>
            <a:r>
              <a:rPr lang="en-US" b="true" sz="25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39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37101" y="4421381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79517" y="266322"/>
            <a:ext cx="6308483" cy="10287000"/>
            <a:chOff x="0" y="0"/>
            <a:chExt cx="16614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14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1494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02593" y="1028700"/>
            <a:ext cx="9713907" cy="2965198"/>
            <a:chOff x="0" y="0"/>
            <a:chExt cx="12951877" cy="3953597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0" t="17492" r="0" b="17492"/>
            <a:stretch>
              <a:fillRect/>
            </a:stretch>
          </p:blipFill>
          <p:spPr>
            <a:xfrm flipH="false" flipV="false">
              <a:off x="0" y="0"/>
              <a:ext cx="12951877" cy="3953597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844489" y="4423699"/>
            <a:ext cx="969409" cy="986123"/>
            <a:chOff x="0" y="0"/>
            <a:chExt cx="812800" cy="8268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26814"/>
            </a:xfrm>
            <a:custGeom>
              <a:avLst/>
              <a:gdLst/>
              <a:ahLst/>
              <a:cxnLst/>
              <a:rect r="r" b="b" t="t" l="l"/>
              <a:pathLst>
                <a:path h="826814" w="812800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314"/>
              <a:ext cx="660400" cy="747987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44489" y="7062696"/>
            <a:ext cx="969409" cy="1004880"/>
            <a:chOff x="0" y="0"/>
            <a:chExt cx="812800" cy="8425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42541"/>
            </a:xfrm>
            <a:custGeom>
              <a:avLst/>
              <a:gdLst/>
              <a:ahLst/>
              <a:cxnLst/>
              <a:rect r="r" b="b" t="t" l="l"/>
              <a:pathLst>
                <a:path h="842541" w="812800">
                  <a:moveTo>
                    <a:pt x="406400" y="0"/>
                  </a:moveTo>
                  <a:cubicBezTo>
                    <a:pt x="181951" y="0"/>
                    <a:pt x="0" y="188609"/>
                    <a:pt x="0" y="421271"/>
                  </a:cubicBezTo>
                  <a:cubicBezTo>
                    <a:pt x="0" y="653932"/>
                    <a:pt x="181951" y="842541"/>
                    <a:pt x="406400" y="842541"/>
                  </a:cubicBezTo>
                  <a:cubicBezTo>
                    <a:pt x="630849" y="842541"/>
                    <a:pt x="812800" y="653932"/>
                    <a:pt x="812800" y="421271"/>
                  </a:cubicBezTo>
                  <a:cubicBezTo>
                    <a:pt x="812800" y="18860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788"/>
              <a:ext cx="660400" cy="76076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44489" y="5743197"/>
            <a:ext cx="969409" cy="986123"/>
            <a:chOff x="0" y="0"/>
            <a:chExt cx="812800" cy="8268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26814"/>
            </a:xfrm>
            <a:custGeom>
              <a:avLst/>
              <a:gdLst/>
              <a:ahLst/>
              <a:cxnLst/>
              <a:rect r="r" b="b" t="t" l="l"/>
              <a:pathLst>
                <a:path h="826814" w="812800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314"/>
              <a:ext cx="660400" cy="747987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44489" y="8372376"/>
            <a:ext cx="969409" cy="1004880"/>
            <a:chOff x="0" y="0"/>
            <a:chExt cx="812800" cy="84254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42541"/>
            </a:xfrm>
            <a:custGeom>
              <a:avLst/>
              <a:gdLst/>
              <a:ahLst/>
              <a:cxnLst/>
              <a:rect r="r" b="b" t="t" l="l"/>
              <a:pathLst>
                <a:path h="842541" w="812800">
                  <a:moveTo>
                    <a:pt x="406400" y="0"/>
                  </a:moveTo>
                  <a:cubicBezTo>
                    <a:pt x="181951" y="0"/>
                    <a:pt x="0" y="188609"/>
                    <a:pt x="0" y="421271"/>
                  </a:cubicBezTo>
                  <a:cubicBezTo>
                    <a:pt x="0" y="653932"/>
                    <a:pt x="181951" y="842541"/>
                    <a:pt x="406400" y="842541"/>
                  </a:cubicBezTo>
                  <a:cubicBezTo>
                    <a:pt x="630849" y="842541"/>
                    <a:pt x="812800" y="653932"/>
                    <a:pt x="812800" y="421271"/>
                  </a:cubicBezTo>
                  <a:cubicBezTo>
                    <a:pt x="812800" y="18860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788"/>
              <a:ext cx="660400" cy="76076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04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844489" y="3386628"/>
            <a:ext cx="6008511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3195409" y="8409119"/>
            <a:ext cx="3646573" cy="1125326"/>
            <a:chOff x="0" y="0"/>
            <a:chExt cx="960414" cy="29638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60414" cy="296382"/>
            </a:xfrm>
            <a:custGeom>
              <a:avLst/>
              <a:gdLst/>
              <a:ahLst/>
              <a:cxnLst/>
              <a:rect r="r" b="b" t="t" l="l"/>
              <a:pathLst>
                <a:path h="296382" w="960414">
                  <a:moveTo>
                    <a:pt x="757214" y="0"/>
                  </a:moveTo>
                  <a:cubicBezTo>
                    <a:pt x="869439" y="0"/>
                    <a:pt x="960414" y="66347"/>
                    <a:pt x="960414" y="148191"/>
                  </a:cubicBezTo>
                  <a:cubicBezTo>
                    <a:pt x="960414" y="230035"/>
                    <a:pt x="869439" y="296382"/>
                    <a:pt x="757214" y="296382"/>
                  </a:cubicBezTo>
                  <a:lnTo>
                    <a:pt x="203200" y="296382"/>
                  </a:lnTo>
                  <a:cubicBezTo>
                    <a:pt x="90976" y="296382"/>
                    <a:pt x="0" y="230035"/>
                    <a:pt x="0" y="148191"/>
                  </a:cubicBezTo>
                  <a:cubicBezTo>
                    <a:pt x="0" y="6634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960414" cy="34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716671" y="8634686"/>
            <a:ext cx="5174464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39"/>
              </a:lnSpc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progrming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3327171" y="8729936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44489" y="1294938"/>
            <a:ext cx="7158103" cy="178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64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Common SQL Statements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65683" y="4662760"/>
            <a:ext cx="951383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SELECT - retrieve data from a database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465683" y="7301789"/>
            <a:ext cx="951383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UPDATE - updates existing data within a table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465683" y="5982259"/>
            <a:ext cx="951383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INSERT - insert data into a table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465683" y="8617509"/>
            <a:ext cx="951383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DELETE - Delete all records from a database table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63539" y="3692908"/>
            <a:ext cx="681884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17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PITCH DECK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308483" cy="10287000"/>
            <a:chOff x="0" y="0"/>
            <a:chExt cx="16614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14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1494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8404816" y="2170311"/>
            <a:ext cx="4351856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871011" y="6031106"/>
            <a:ext cx="5402508" cy="540250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195409" y="8409119"/>
            <a:ext cx="3646573" cy="1125326"/>
            <a:chOff x="0" y="0"/>
            <a:chExt cx="960414" cy="2963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0414" cy="296382"/>
            </a:xfrm>
            <a:custGeom>
              <a:avLst/>
              <a:gdLst/>
              <a:ahLst/>
              <a:cxnLst/>
              <a:rect r="r" b="b" t="t" l="l"/>
              <a:pathLst>
                <a:path h="296382" w="960414">
                  <a:moveTo>
                    <a:pt x="757214" y="0"/>
                  </a:moveTo>
                  <a:cubicBezTo>
                    <a:pt x="869439" y="0"/>
                    <a:pt x="960414" y="66347"/>
                    <a:pt x="960414" y="148191"/>
                  </a:cubicBezTo>
                  <a:cubicBezTo>
                    <a:pt x="960414" y="230035"/>
                    <a:pt x="869439" y="296382"/>
                    <a:pt x="757214" y="296382"/>
                  </a:cubicBezTo>
                  <a:lnTo>
                    <a:pt x="203200" y="296382"/>
                  </a:lnTo>
                  <a:cubicBezTo>
                    <a:pt x="90976" y="296382"/>
                    <a:pt x="0" y="230035"/>
                    <a:pt x="0" y="148191"/>
                  </a:cubicBezTo>
                  <a:cubicBezTo>
                    <a:pt x="0" y="6634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960414" cy="34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716671" y="8634686"/>
            <a:ext cx="5174464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39"/>
              </a:lnSpc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progrming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327171" y="8729936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2900" y="1499152"/>
            <a:ext cx="7230784" cy="723078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161925"/>
              <a:ext cx="6604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1159"/>
                </a:lnSpc>
              </a:pPr>
              <a:r>
                <a:rPr lang="en-US" sz="7199" b="true">
                  <a:solidFill>
                    <a:srgbClr val="000000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select Query</a:t>
              </a:r>
            </a:p>
            <a:p>
              <a:pPr algn="ctr">
                <a:lnSpc>
                  <a:spcPts val="11159"/>
                </a:lnSpc>
              </a:pPr>
              <a:r>
                <a:rPr lang="en-US" b="true" sz="7199">
                  <a:solidFill>
                    <a:srgbClr val="000000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mysql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404816" y="781566"/>
            <a:ext cx="8168199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SELECT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04816" y="2821305"/>
            <a:ext cx="8168199" cy="151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799">
                <a:solidFill>
                  <a:srgbClr val="17726D"/>
                </a:solidFill>
                <a:latin typeface="Inter"/>
                <a:ea typeface="Inter"/>
                <a:cs typeface="Inter"/>
                <a:sym typeface="Inter"/>
              </a:rPr>
              <a:t>THE SELECT STATEMENT IS USED TO FORM QUERIES FOR EXTRACTING INFORMATION </a:t>
            </a:r>
          </a:p>
          <a:p>
            <a:pPr algn="l">
              <a:lnSpc>
                <a:spcPts val="2939"/>
              </a:lnSpc>
            </a:pPr>
            <a:r>
              <a:rPr lang="en-US" sz="2799">
                <a:solidFill>
                  <a:srgbClr val="17726D"/>
                </a:solidFill>
                <a:latin typeface="Inter"/>
                <a:ea typeface="Inter"/>
                <a:cs typeface="Inter"/>
                <a:sym typeface="Inter"/>
              </a:rPr>
              <a:t>OUT OF THE DATABASE.</a:t>
            </a: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404816" y="4560570"/>
            <a:ext cx="7241381" cy="12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SELECT &lt;attribute&gt;, ….., &lt;attribute n&gt;</a:t>
            </a:r>
          </a:p>
          <a:p>
            <a:pPr algn="l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FROM &lt;table name&gt;;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378507" y="6783642"/>
            <a:ext cx="8908732" cy="59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SELECT * FROM student;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88032" y="6075598"/>
            <a:ext cx="8908732" cy="59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Exmaple: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308483" cy="10287000"/>
            <a:chOff x="0" y="0"/>
            <a:chExt cx="16614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14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1494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8673782" y="2608461"/>
            <a:ext cx="4351856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871011" y="6031106"/>
            <a:ext cx="5402508" cy="540250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092661" y="8513894"/>
            <a:ext cx="3646573" cy="1125326"/>
            <a:chOff x="0" y="0"/>
            <a:chExt cx="960414" cy="2963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0414" cy="296382"/>
            </a:xfrm>
            <a:custGeom>
              <a:avLst/>
              <a:gdLst/>
              <a:ahLst/>
              <a:cxnLst/>
              <a:rect r="r" b="b" t="t" l="l"/>
              <a:pathLst>
                <a:path h="296382" w="960414">
                  <a:moveTo>
                    <a:pt x="757214" y="0"/>
                  </a:moveTo>
                  <a:cubicBezTo>
                    <a:pt x="869439" y="0"/>
                    <a:pt x="960414" y="66347"/>
                    <a:pt x="960414" y="148191"/>
                  </a:cubicBezTo>
                  <a:cubicBezTo>
                    <a:pt x="960414" y="230035"/>
                    <a:pt x="869439" y="296382"/>
                    <a:pt x="757214" y="296382"/>
                  </a:cubicBezTo>
                  <a:lnTo>
                    <a:pt x="203200" y="296382"/>
                  </a:lnTo>
                  <a:cubicBezTo>
                    <a:pt x="90976" y="296382"/>
                    <a:pt x="0" y="230035"/>
                    <a:pt x="0" y="148191"/>
                  </a:cubicBezTo>
                  <a:cubicBezTo>
                    <a:pt x="0" y="6634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960414" cy="34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613924" y="8739461"/>
            <a:ext cx="5174464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39"/>
              </a:lnSpc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progrming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224423" y="8834711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2900" y="1499152"/>
            <a:ext cx="7230784" cy="723078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161925"/>
              <a:ext cx="6604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1159"/>
                </a:lnSpc>
              </a:pPr>
              <a:r>
                <a:rPr lang="en-US" sz="7199" b="true">
                  <a:solidFill>
                    <a:srgbClr val="000000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Insert Query</a:t>
              </a:r>
            </a:p>
            <a:p>
              <a:pPr algn="ctr">
                <a:lnSpc>
                  <a:spcPts val="11159"/>
                </a:lnSpc>
              </a:pPr>
              <a:r>
                <a:rPr lang="en-US" b="true" sz="7199">
                  <a:solidFill>
                    <a:srgbClr val="000000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mysql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673782" y="1123950"/>
            <a:ext cx="8168199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INSERT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73782" y="3333075"/>
            <a:ext cx="8168199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799">
                <a:solidFill>
                  <a:srgbClr val="17726D"/>
                </a:solidFill>
                <a:latin typeface="Inter"/>
                <a:ea typeface="Inter"/>
                <a:cs typeface="Inter"/>
                <a:sym typeface="Inter"/>
              </a:rPr>
              <a:t>THE INSERT STATEMENT IS USED TO ADD NEW ROW TO A TABLE</a:t>
            </a: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673782" y="4589380"/>
            <a:ext cx="8908732" cy="12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INSERT INTO &lt;table name&gt;VALUES (&lt;value 1&gt;, ... &lt;value n&gt;);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73782" y="7259892"/>
            <a:ext cx="8908732" cy="59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INSERT INTO STUDENT VALUES (1001,‘Ram’);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73782" y="6551848"/>
            <a:ext cx="8908732" cy="59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Exmaple: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63251" y="4974272"/>
            <a:ext cx="561499" cy="29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9"/>
              </a:lnSpc>
              <a:spcBef>
                <a:spcPct val="0"/>
              </a:spcBef>
            </a:pPr>
            <a:r>
              <a:rPr lang="en-US" b="true" sz="15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Insert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308483" cy="10287000"/>
            <a:chOff x="0" y="0"/>
            <a:chExt cx="16614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14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1494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8673782" y="2608461"/>
            <a:ext cx="4351856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871011" y="6031106"/>
            <a:ext cx="5402508" cy="540250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092661" y="8513894"/>
            <a:ext cx="3646573" cy="1125326"/>
            <a:chOff x="0" y="0"/>
            <a:chExt cx="960414" cy="2963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0414" cy="296382"/>
            </a:xfrm>
            <a:custGeom>
              <a:avLst/>
              <a:gdLst/>
              <a:ahLst/>
              <a:cxnLst/>
              <a:rect r="r" b="b" t="t" l="l"/>
              <a:pathLst>
                <a:path h="296382" w="960414">
                  <a:moveTo>
                    <a:pt x="757214" y="0"/>
                  </a:moveTo>
                  <a:cubicBezTo>
                    <a:pt x="869439" y="0"/>
                    <a:pt x="960414" y="66347"/>
                    <a:pt x="960414" y="148191"/>
                  </a:cubicBezTo>
                  <a:cubicBezTo>
                    <a:pt x="960414" y="230035"/>
                    <a:pt x="869439" y="296382"/>
                    <a:pt x="757214" y="296382"/>
                  </a:cubicBezTo>
                  <a:lnTo>
                    <a:pt x="203200" y="296382"/>
                  </a:lnTo>
                  <a:cubicBezTo>
                    <a:pt x="90976" y="296382"/>
                    <a:pt x="0" y="230035"/>
                    <a:pt x="0" y="148191"/>
                  </a:cubicBezTo>
                  <a:cubicBezTo>
                    <a:pt x="0" y="6634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960414" cy="34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613924" y="8739461"/>
            <a:ext cx="5174464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39"/>
              </a:lnSpc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progrming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224423" y="8834711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2900" y="1499152"/>
            <a:ext cx="7230784" cy="723078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152400"/>
              <a:ext cx="6604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0539"/>
                </a:lnSpc>
              </a:pPr>
              <a:r>
                <a:rPr lang="en-US" sz="6799" b="true">
                  <a:solidFill>
                    <a:srgbClr val="000000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Update Query</a:t>
              </a:r>
            </a:p>
            <a:p>
              <a:pPr algn="ctr">
                <a:lnSpc>
                  <a:spcPts val="10539"/>
                </a:lnSpc>
              </a:pPr>
              <a:r>
                <a:rPr lang="en-US" b="true" sz="6799">
                  <a:solidFill>
                    <a:srgbClr val="000000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mysql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673782" y="1123950"/>
            <a:ext cx="8168199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UPDATE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73782" y="3333075"/>
            <a:ext cx="8168199" cy="151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799">
                <a:solidFill>
                  <a:srgbClr val="17726D"/>
                </a:solidFill>
                <a:latin typeface="Inter"/>
                <a:ea typeface="Inter"/>
                <a:cs typeface="Inter"/>
                <a:sym typeface="Inter"/>
              </a:rPr>
              <a:t>THE UPDATE STATEMENT IS USED TO CHANGE VALUES THAT ARE ALREADY IN A TABLE.</a:t>
            </a: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673782" y="4917923"/>
            <a:ext cx="7527915" cy="12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UPDA</a:t>
            </a: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 &lt;tablename&gt; SET &lt;attribute&gt; </a:t>
            </a:r>
          </a:p>
          <a:p>
            <a:pPr algn="l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=  &lt;expression&gt; WHERE &lt;condition&gt;;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73782" y="7259892"/>
            <a:ext cx="8908732" cy="12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UPDA</a:t>
            </a: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 STUDENT SET Name = ‘Amar’ WHERE StudID=1001;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73782" y="6551848"/>
            <a:ext cx="8908732" cy="59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Exmaple: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308483" cy="10287000"/>
            <a:chOff x="0" y="0"/>
            <a:chExt cx="16614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14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1494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8673782" y="2608461"/>
            <a:ext cx="4351856" cy="0"/>
          </a:xfrm>
          <a:prstGeom prst="line">
            <a:avLst/>
          </a:prstGeom>
          <a:ln cap="flat" w="76200">
            <a:solidFill>
              <a:srgbClr val="EAE4D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871011" y="6031106"/>
            <a:ext cx="5402508" cy="540250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092661" y="8513894"/>
            <a:ext cx="3646573" cy="1125326"/>
            <a:chOff x="0" y="0"/>
            <a:chExt cx="960414" cy="2963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0414" cy="296382"/>
            </a:xfrm>
            <a:custGeom>
              <a:avLst/>
              <a:gdLst/>
              <a:ahLst/>
              <a:cxnLst/>
              <a:rect r="r" b="b" t="t" l="l"/>
              <a:pathLst>
                <a:path h="296382" w="960414">
                  <a:moveTo>
                    <a:pt x="757214" y="0"/>
                  </a:moveTo>
                  <a:cubicBezTo>
                    <a:pt x="869439" y="0"/>
                    <a:pt x="960414" y="66347"/>
                    <a:pt x="960414" y="148191"/>
                  </a:cubicBezTo>
                  <a:cubicBezTo>
                    <a:pt x="960414" y="230035"/>
                    <a:pt x="869439" y="296382"/>
                    <a:pt x="757214" y="296382"/>
                  </a:cubicBezTo>
                  <a:lnTo>
                    <a:pt x="203200" y="296382"/>
                  </a:lnTo>
                  <a:cubicBezTo>
                    <a:pt x="90976" y="296382"/>
                    <a:pt x="0" y="230035"/>
                    <a:pt x="0" y="148191"/>
                  </a:cubicBezTo>
                  <a:cubicBezTo>
                    <a:pt x="0" y="6634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960414" cy="34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613924" y="8739461"/>
            <a:ext cx="5174464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39"/>
              </a:lnSpc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progrming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224423" y="8834711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2900" y="1499152"/>
            <a:ext cx="7230784" cy="723078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152400"/>
              <a:ext cx="6604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0539"/>
                </a:lnSpc>
              </a:pPr>
              <a:r>
                <a:rPr lang="en-US" sz="6799" b="true">
                  <a:solidFill>
                    <a:srgbClr val="000000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DELETE Query</a:t>
              </a:r>
            </a:p>
            <a:p>
              <a:pPr algn="ctr">
                <a:lnSpc>
                  <a:spcPts val="10539"/>
                </a:lnSpc>
              </a:pPr>
              <a:r>
                <a:rPr lang="en-US" b="true" sz="6799">
                  <a:solidFill>
                    <a:srgbClr val="000000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mysql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673782" y="1123950"/>
            <a:ext cx="8168199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DELETE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73782" y="3333075"/>
            <a:ext cx="8168199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799">
                <a:solidFill>
                  <a:srgbClr val="17726D"/>
                </a:solidFill>
                <a:latin typeface="Inter"/>
                <a:ea typeface="Inter"/>
                <a:cs typeface="Inter"/>
                <a:sym typeface="Inter"/>
              </a:rPr>
              <a:t>THE DELETE STATEMENT DELETES ROW(S) FROM A TABLE.</a:t>
            </a: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673782" y="4917923"/>
            <a:ext cx="7527915" cy="12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DELE</a:t>
            </a: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 FROM &lt;table name&gt; WHERE &lt;condition&gt;;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73782" y="7259892"/>
            <a:ext cx="8908732" cy="59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DELE</a:t>
            </a: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 FROM STUDENT WHERE StudID=1001;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73782" y="6551848"/>
            <a:ext cx="8908732" cy="59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Exmaple: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72554" y="7412407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74658" y="8658696"/>
            <a:ext cx="16138684" cy="0"/>
          </a:xfrm>
          <a:prstGeom prst="line">
            <a:avLst/>
          </a:prstGeom>
          <a:ln cap="flat" w="38100">
            <a:solidFill>
              <a:srgbClr val="1772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1213524" y="1572010"/>
            <a:ext cx="4758515" cy="475851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353802" y="1280910"/>
            <a:ext cx="753040" cy="621258"/>
          </a:xfrm>
          <a:custGeom>
            <a:avLst/>
            <a:gdLst/>
            <a:ahLst/>
            <a:cxnLst/>
            <a:rect r="r" b="b" t="t" l="l"/>
            <a:pathLst>
              <a:path h="621258" w="753040">
                <a:moveTo>
                  <a:pt x="0" y="0"/>
                </a:moveTo>
                <a:lnTo>
                  <a:pt x="753040" y="0"/>
                </a:lnTo>
                <a:lnTo>
                  <a:pt x="753040" y="621259"/>
                </a:lnTo>
                <a:lnTo>
                  <a:pt x="0" y="62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09231" y="3651675"/>
            <a:ext cx="14166687" cy="267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 b="true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6842" y="1040677"/>
            <a:ext cx="5174464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50"/>
              </a:lnSpc>
            </a:pPr>
            <a:r>
              <a:rPr lang="en-US" b="true" sz="5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progrming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DAGkHP7wHKs</dc:identifier>
  <dcterms:modified xsi:type="dcterms:W3CDTF">2011-08-01T06:04:30Z</dcterms:modified>
  <cp:revision>1</cp:revision>
  <dc:title>name</dc:title>
</cp:coreProperties>
</file>