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Poppins"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660" y="-96"/>
      </p:cViewPr>
      <p:guideLst>
        <p:guide orient="horz" pos="612"/>
        <p:guide orient="horz" pos="876"/>
        <p:guide pos="14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57" name="Google Shape;57;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4" name="Google Shape;1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9" name="Google Shape;69;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3" name="Google Shape;13;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3" name="Google Shape;53;p12"/>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 name="Google Shape;20;p4"/>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 name="Google Shape;22;p4"/>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6" name="Google Shape;26;p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5" name="Google Shape;35;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6" name="Google Shape;3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3" name="Google Shape;43;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4" name="Google Shape;44;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122877"/>
            <a:ext cx="9144000" cy="467289"/>
          </a:xfrm>
          <a:prstGeom prst="rect">
            <a:avLst/>
          </a:prstGeom>
          <a:solidFill>
            <a:srgbClr val="223366"/>
          </a:solidFill>
          <a:ln w="25400" cap="flat" cmpd="sng">
            <a:solidFill>
              <a:srgbClr val="223366"/>
            </a:solidFill>
            <a:prstDash val="solid"/>
            <a:round/>
            <a:headEnd type="none" w="sm" len="sm"/>
            <a:tailEnd type="none" w="sm" len="sm"/>
          </a:ln>
          <a:effectLst>
            <a:outerShdw blurRad="50800" dist="38100" dir="5400000" algn="ctr" rotWithShape="0">
              <a:schemeClr val="dk1">
                <a:alpha val="24705"/>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 name="Google Shape;7;p1"/>
          <p:cNvSpPr/>
          <p:nvPr/>
        </p:nvSpPr>
        <p:spPr>
          <a:xfrm>
            <a:off x="0" y="4935061"/>
            <a:ext cx="9144000" cy="208439"/>
          </a:xfrm>
          <a:prstGeom prst="rect">
            <a:avLst/>
          </a:prstGeom>
          <a:solidFill>
            <a:srgbClr val="85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 name="Google Shape;8;p1"/>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9" name="Google Shape;9;p1" descr="A close up of a sign&#10;&#10;Description automatically generated"/>
          <p:cNvPicPr preferRelativeResize="0"/>
          <p:nvPr/>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descr="A white background with black lines&#10;&#10;Description automatically generated"/>
          <p:cNvPicPr preferRelativeResize="0"/>
          <p:nvPr/>
        </p:nvPicPr>
        <p:blipFill rotWithShape="1">
          <a:blip r:embed="rId3">
            <a:alphaModFix amt="13000"/>
          </a:blip>
          <a:srcRect l="1562" t="11698" r="24163" b="4425"/>
          <a:stretch/>
        </p:blipFill>
        <p:spPr>
          <a:xfrm>
            <a:off x="111566" y="629448"/>
            <a:ext cx="5735756" cy="4314093"/>
          </a:xfrm>
          <a:prstGeom prst="rect">
            <a:avLst/>
          </a:prstGeom>
          <a:noFill/>
          <a:ln>
            <a:noFill/>
          </a:ln>
        </p:spPr>
      </p:pic>
      <p:sp>
        <p:nvSpPr>
          <p:cNvPr id="60" name="Google Shape;60;p13"/>
          <p:cNvSpPr txBox="1"/>
          <p:nvPr/>
        </p:nvSpPr>
        <p:spPr>
          <a:xfrm>
            <a:off x="405913" y="1401500"/>
            <a:ext cx="3965230"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161D23"/>
                </a:solidFill>
                <a:latin typeface="Arial"/>
                <a:ea typeface="Arial"/>
                <a:cs typeface="Arial"/>
                <a:sym typeface="Arial"/>
              </a:rPr>
              <a:t>NEXT GEN EMPLOYABILITY PROGRAM</a:t>
            </a:r>
            <a:endParaRPr/>
          </a:p>
        </p:txBody>
      </p:sp>
      <p:sp>
        <p:nvSpPr>
          <p:cNvPr id="61" name="Google Shape;61;p13"/>
          <p:cNvSpPr/>
          <p:nvPr/>
        </p:nvSpPr>
        <p:spPr>
          <a:xfrm>
            <a:off x="9048762" y="0"/>
            <a:ext cx="119381" cy="5143500"/>
          </a:xfrm>
          <a:prstGeom prst="rect">
            <a:avLst/>
          </a:prstGeom>
          <a:solidFill>
            <a:srgbClr val="FFE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 name="Google Shape;62;p13"/>
          <p:cNvSpPr/>
          <p:nvPr/>
        </p:nvSpPr>
        <p:spPr>
          <a:xfrm>
            <a:off x="-7815" y="0"/>
            <a:ext cx="119381" cy="5143500"/>
          </a:xfrm>
          <a:prstGeom prst="rect">
            <a:avLst/>
          </a:prstGeom>
          <a:solidFill>
            <a:srgbClr val="2233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3" name="Google Shape;63;p13"/>
          <p:cNvSpPr/>
          <p:nvPr/>
        </p:nvSpPr>
        <p:spPr>
          <a:xfrm>
            <a:off x="524598" y="2870899"/>
            <a:ext cx="23461" cy="1124328"/>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4" name="Google Shape;64;p13"/>
          <p:cNvSpPr txBox="1"/>
          <p:nvPr/>
        </p:nvSpPr>
        <p:spPr>
          <a:xfrm>
            <a:off x="575162" y="2871569"/>
            <a:ext cx="2727901"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rgbClr val="161D23"/>
                </a:solidFill>
                <a:latin typeface="Arial"/>
                <a:ea typeface="Arial"/>
                <a:cs typeface="Arial"/>
                <a:sym typeface="Arial"/>
              </a:rPr>
              <a:t>CREATING A FUTURE-READY WORKFORCE</a:t>
            </a:r>
            <a:endParaRPr/>
          </a:p>
        </p:txBody>
      </p:sp>
      <p:pic>
        <p:nvPicPr>
          <p:cNvPr id="65" name="Google Shape;65;p13"/>
          <p:cNvPicPr preferRelativeResize="0"/>
          <p:nvPr/>
        </p:nvPicPr>
        <p:blipFill rotWithShape="1">
          <a:blip r:embed="rId4">
            <a:alphaModFix/>
          </a:blip>
          <a:srcRect l="24767"/>
          <a:stretch/>
        </p:blipFill>
        <p:spPr>
          <a:xfrm>
            <a:off x="4560067" y="602559"/>
            <a:ext cx="4483359" cy="43494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pic>
        <p:nvPicPr>
          <p:cNvPr id="126" name="Google Shape;126;p22" descr="A diagram of a boxplots&#10;&#10;Description automatically generated"/>
          <p:cNvPicPr preferRelativeResize="0"/>
          <p:nvPr/>
        </p:nvPicPr>
        <p:blipFill rotWithShape="1">
          <a:blip r:embed="rId3">
            <a:alphaModFix/>
          </a:blip>
          <a:srcRect/>
          <a:stretch/>
        </p:blipFill>
        <p:spPr>
          <a:xfrm>
            <a:off x="91411" y="1004393"/>
            <a:ext cx="3064610" cy="2057745"/>
          </a:xfrm>
          <a:prstGeom prst="rect">
            <a:avLst/>
          </a:prstGeom>
          <a:noFill/>
          <a:ln>
            <a:noFill/>
          </a:ln>
        </p:spPr>
      </p:pic>
      <p:pic>
        <p:nvPicPr>
          <p:cNvPr id="127" name="Google Shape;127;p22" descr="A graph of blood sugar&#10;&#10;Description automatically generated"/>
          <p:cNvPicPr preferRelativeResize="0"/>
          <p:nvPr/>
        </p:nvPicPr>
        <p:blipFill rotWithShape="1">
          <a:blip r:embed="rId4">
            <a:alphaModFix/>
          </a:blip>
          <a:srcRect/>
          <a:stretch/>
        </p:blipFill>
        <p:spPr>
          <a:xfrm>
            <a:off x="3271495" y="1004393"/>
            <a:ext cx="3295559" cy="2057745"/>
          </a:xfrm>
          <a:prstGeom prst="rect">
            <a:avLst/>
          </a:prstGeom>
          <a:noFill/>
          <a:ln>
            <a:noFill/>
          </a:ln>
        </p:spPr>
      </p:pic>
      <p:pic>
        <p:nvPicPr>
          <p:cNvPr id="128" name="Google Shape;128;p22" descr="A graph of a violin plot&#10;&#10;Description automatically generated"/>
          <p:cNvPicPr preferRelativeResize="0"/>
          <p:nvPr/>
        </p:nvPicPr>
        <p:blipFill rotWithShape="1">
          <a:blip r:embed="rId5">
            <a:alphaModFix/>
          </a:blip>
          <a:srcRect/>
          <a:stretch/>
        </p:blipFill>
        <p:spPr>
          <a:xfrm>
            <a:off x="6567520" y="949035"/>
            <a:ext cx="2485069" cy="2057745"/>
          </a:xfrm>
          <a:prstGeom prst="rect">
            <a:avLst/>
          </a:prstGeom>
          <a:noFill/>
          <a:ln>
            <a:noFill/>
          </a:ln>
        </p:spPr>
      </p:pic>
      <p:sp>
        <p:nvSpPr>
          <p:cNvPr id="129" name="Google Shape;129;p22"/>
          <p:cNvSpPr txBox="1"/>
          <p:nvPr/>
        </p:nvSpPr>
        <p:spPr>
          <a:xfrm>
            <a:off x="91411" y="3138682"/>
            <a:ext cx="3064610" cy="175432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 </a:t>
            </a:r>
            <a:r>
              <a:rPr lang="en-US" sz="900" b="1" i="0" u="none" strike="noStrike" cap="none">
                <a:solidFill>
                  <a:srgbClr val="000000"/>
                </a:solidFill>
                <a:latin typeface="Arial"/>
                <a:ea typeface="Arial"/>
                <a:cs typeface="Arial"/>
                <a:sym typeface="Arial"/>
              </a:rPr>
              <a:t>Glucose</a:t>
            </a:r>
            <a:r>
              <a:rPr lang="en-US" sz="900" b="0" i="0" u="none" strike="noStrike" cap="none">
                <a:solidFill>
                  <a:srgbClr val="000000"/>
                </a:solidFill>
                <a:latin typeface="Arial"/>
                <a:ea typeface="Arial"/>
                <a:cs typeface="Arial"/>
                <a:sym typeface="Arial"/>
              </a:rPr>
              <a:t>:  Median &gt; 200, indicating variability (large IQR), and no outliers.</a:t>
            </a:r>
            <a:endParaRPr/>
          </a:p>
          <a:p>
            <a:pPr marL="0" marR="0" lvl="0" indent="0" algn="just"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2. </a:t>
            </a:r>
            <a:r>
              <a:rPr lang="en-US" sz="900" b="1" i="0" u="none" strike="noStrike" cap="none">
                <a:solidFill>
                  <a:srgbClr val="000000"/>
                </a:solidFill>
                <a:latin typeface="Arial"/>
                <a:ea typeface="Arial"/>
                <a:cs typeface="Arial"/>
                <a:sym typeface="Arial"/>
              </a:rPr>
              <a:t>Blood Pressure</a:t>
            </a:r>
            <a:r>
              <a:rPr lang="en-US" sz="900" b="0" i="0" u="none" strike="noStrike" cap="none">
                <a:solidFill>
                  <a:srgbClr val="000000"/>
                </a:solidFill>
                <a:latin typeface="Arial"/>
                <a:ea typeface="Arial"/>
                <a:cs typeface="Arial"/>
                <a:sym typeface="Arial"/>
              </a:rPr>
              <a:t>:  Median:72 mmHg (normal range). Smaller IQR, few outliers, none extremely high or low.</a:t>
            </a:r>
            <a:endParaRPr/>
          </a:p>
          <a:p>
            <a:pPr marL="0" marR="0" lvl="0" indent="0" algn="just"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3. </a:t>
            </a:r>
            <a:r>
              <a:rPr lang="en-US" sz="900" b="1" i="0" u="none" strike="noStrike" cap="none">
                <a:solidFill>
                  <a:srgbClr val="000000"/>
                </a:solidFill>
                <a:latin typeface="Arial"/>
                <a:ea typeface="Arial"/>
                <a:cs typeface="Arial"/>
                <a:sym typeface="Arial"/>
              </a:rPr>
              <a:t>Insulin</a:t>
            </a:r>
            <a:r>
              <a:rPr lang="en-US" sz="900" b="0" i="0" u="none" strike="noStrike" cap="none">
                <a:solidFill>
                  <a:srgbClr val="000000"/>
                </a:solidFill>
                <a:latin typeface="Arial"/>
                <a:ea typeface="Arial"/>
                <a:cs typeface="Arial"/>
                <a:sym typeface="Arial"/>
              </a:rPr>
              <a:t>: Median: 79 mlU/L. Large IQR, considerable variability, numerous outliers, many extremely high.</a:t>
            </a:r>
            <a:endParaRPr/>
          </a:p>
          <a:p>
            <a:pPr marL="0" marR="0" lvl="0" indent="0" algn="just"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4. </a:t>
            </a:r>
            <a:r>
              <a:rPr lang="en-US" sz="900" b="1" i="0" u="none" strike="noStrike" cap="none">
                <a:solidFill>
                  <a:srgbClr val="000000"/>
                </a:solidFill>
                <a:latin typeface="Arial"/>
                <a:ea typeface="Arial"/>
                <a:cs typeface="Arial"/>
                <a:sym typeface="Arial"/>
              </a:rPr>
              <a:t>Overall</a:t>
            </a:r>
            <a:r>
              <a:rPr lang="en-US" sz="900" b="0" i="0" u="none" strike="noStrike" cap="none">
                <a:solidFill>
                  <a:srgbClr val="000000"/>
                </a:solidFill>
                <a:latin typeface="Arial"/>
                <a:ea typeface="Arial"/>
                <a:cs typeface="Arial"/>
                <a:sym typeface="Arial"/>
              </a:rPr>
              <a:t>:  Wide range, some outliers. Insulin has many outliers. Median values, except for insulin, within normal range</a:t>
            </a:r>
            <a:r>
              <a:rPr lang="en-US" sz="800" b="0" i="0" u="none" strike="noStrike" cap="none">
                <a:solidFill>
                  <a:srgbClr val="000000"/>
                </a:solidFill>
                <a:latin typeface="Arial"/>
                <a:ea typeface="Arial"/>
                <a:cs typeface="Arial"/>
                <a:sym typeface="Arial"/>
              </a:rPr>
              <a:t>.</a:t>
            </a:r>
            <a:endParaRPr/>
          </a:p>
        </p:txBody>
      </p:sp>
      <p:sp>
        <p:nvSpPr>
          <p:cNvPr id="130" name="Google Shape;130;p22"/>
          <p:cNvSpPr txBox="1"/>
          <p:nvPr/>
        </p:nvSpPr>
        <p:spPr>
          <a:xfrm>
            <a:off x="3502444" y="3207931"/>
            <a:ext cx="3064610" cy="1615827"/>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100"/>
              <a:buFont typeface="Arial"/>
              <a:buChar char="•"/>
            </a:pPr>
            <a:r>
              <a:rPr lang="en-US" sz="1100" b="0" i="0" u="none" strike="noStrike" cap="none">
                <a:solidFill>
                  <a:schemeClr val="dk1"/>
                </a:solidFill>
                <a:latin typeface="Arial"/>
                <a:ea typeface="Arial"/>
                <a:cs typeface="Arial"/>
                <a:sym typeface="Arial"/>
              </a:rPr>
              <a:t>The normal range for blood glucose levels is considered to be between 70 and 110 mg/dL. The data in the image appears to be mostly above this range, suggesting that the people represented in the data may have diabetes.</a:t>
            </a:r>
            <a:endParaRPr/>
          </a:p>
          <a:p>
            <a:pPr marL="171450" marR="0" lvl="0" indent="-171450" algn="l" rtl="0">
              <a:lnSpc>
                <a:spcPct val="100000"/>
              </a:lnSpc>
              <a:spcBef>
                <a:spcPts val="0"/>
              </a:spcBef>
              <a:spcAft>
                <a:spcPts val="0"/>
              </a:spcAft>
              <a:buClr>
                <a:srgbClr val="000000"/>
              </a:buClr>
              <a:buSzPts val="1100"/>
              <a:buFont typeface="Arial"/>
              <a:buChar char="•"/>
            </a:pPr>
            <a:r>
              <a:rPr lang="en-US" sz="1100" b="0" i="0" u="none" strike="noStrike" cap="none">
                <a:solidFill>
                  <a:schemeClr val="dk1"/>
                </a:solidFill>
                <a:latin typeface="Arial"/>
                <a:ea typeface="Arial"/>
                <a:cs typeface="Arial"/>
                <a:sym typeface="Arial"/>
              </a:rPr>
              <a:t>It is normally distributed, with a peak in the middle of the range and with the tails tapering off on either side.</a:t>
            </a:r>
            <a:endParaRPr/>
          </a:p>
        </p:txBody>
      </p:sp>
      <p:sp>
        <p:nvSpPr>
          <p:cNvPr id="131" name="Google Shape;131;p22"/>
          <p:cNvSpPr txBox="1"/>
          <p:nvPr/>
        </p:nvSpPr>
        <p:spPr>
          <a:xfrm>
            <a:off x="6503919" y="3208535"/>
            <a:ext cx="2485069" cy="1661993"/>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rgbClr val="000000"/>
              </a:buClr>
              <a:buSzPts val="1100"/>
              <a:buFont typeface="Arial"/>
              <a:buChar char="•"/>
            </a:pPr>
            <a:r>
              <a:rPr lang="en-US" sz="1100" b="0" i="0" u="none" strike="noStrike" cap="none">
                <a:solidFill>
                  <a:schemeClr val="dk1"/>
                </a:solidFill>
                <a:latin typeface="Arial"/>
                <a:ea typeface="Arial"/>
                <a:cs typeface="Arial"/>
                <a:sym typeface="Arial"/>
              </a:rPr>
              <a:t>The violin plot shows the distribution of four numerical features:'Glucose', 'BloodPressure', 'SkinThickness', 'Insulin’.</a:t>
            </a:r>
            <a:endParaRPr/>
          </a:p>
          <a:p>
            <a:pPr marL="171450" marR="0" lvl="0" indent="-171450" algn="just" rtl="0">
              <a:lnSpc>
                <a:spcPct val="100000"/>
              </a:lnSpc>
              <a:spcBef>
                <a:spcPts val="0"/>
              </a:spcBef>
              <a:spcAft>
                <a:spcPts val="0"/>
              </a:spcAft>
              <a:buClr>
                <a:srgbClr val="000000"/>
              </a:buClr>
              <a:buSzPts val="1100"/>
              <a:buFont typeface="Arial"/>
              <a:buChar char="•"/>
            </a:pPr>
            <a:r>
              <a:rPr lang="en-US" sz="1100" b="0" i="0" u="none" strike="noStrike" cap="none">
                <a:solidFill>
                  <a:schemeClr val="dk1"/>
                </a:solidFill>
                <a:latin typeface="Arial"/>
                <a:ea typeface="Arial"/>
                <a:cs typeface="Arial"/>
                <a:sym typeface="Arial"/>
              </a:rPr>
              <a:t>The violin shape represents the probability density function (PDF) of each feature and the boxplot embedded within each violin plot shows the median,IQR and outliers</a:t>
            </a:r>
            <a:r>
              <a:rPr lang="en-US" sz="1400" b="0" i="0" u="none" strike="noStrike" cap="none">
                <a:solidFill>
                  <a:schemeClr val="dk1"/>
                </a:solidFill>
                <a:latin typeface="Arial"/>
                <a:ea typeface="Arial"/>
                <a:cs typeface="Arial"/>
                <a:sym typeface="Arial"/>
              </a:rPr>
              <a:t>.</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pic>
        <p:nvPicPr>
          <p:cNvPr id="137" name="Google Shape;137;p23" descr="A graph of a number of blood pressure&#10;&#10;Description automatically generated"/>
          <p:cNvPicPr preferRelativeResize="0"/>
          <p:nvPr/>
        </p:nvPicPr>
        <p:blipFill rotWithShape="1">
          <a:blip r:embed="rId3">
            <a:alphaModFix/>
          </a:blip>
          <a:srcRect/>
          <a:stretch/>
        </p:blipFill>
        <p:spPr>
          <a:xfrm>
            <a:off x="3067113" y="1040938"/>
            <a:ext cx="2599395" cy="2254474"/>
          </a:xfrm>
          <a:prstGeom prst="rect">
            <a:avLst/>
          </a:prstGeom>
          <a:noFill/>
          <a:ln>
            <a:noFill/>
          </a:ln>
        </p:spPr>
      </p:pic>
      <p:pic>
        <p:nvPicPr>
          <p:cNvPr id="138" name="Google Shape;138;p23" descr="A screenshot of a graph&#10;&#10;Description automatically generated"/>
          <p:cNvPicPr preferRelativeResize="0"/>
          <p:nvPr/>
        </p:nvPicPr>
        <p:blipFill rotWithShape="1">
          <a:blip r:embed="rId4">
            <a:alphaModFix/>
          </a:blip>
          <a:srcRect/>
          <a:stretch/>
        </p:blipFill>
        <p:spPr>
          <a:xfrm>
            <a:off x="5727144" y="1091068"/>
            <a:ext cx="2679602" cy="2154214"/>
          </a:xfrm>
          <a:prstGeom prst="rect">
            <a:avLst/>
          </a:prstGeom>
          <a:noFill/>
          <a:ln>
            <a:noFill/>
          </a:ln>
        </p:spPr>
      </p:pic>
      <p:pic>
        <p:nvPicPr>
          <p:cNvPr id="139" name="Google Shape;139;p23" descr="A diagram of blood pressure&#10;&#10;Description automatically generated"/>
          <p:cNvPicPr preferRelativeResize="0"/>
          <p:nvPr/>
        </p:nvPicPr>
        <p:blipFill rotWithShape="1">
          <a:blip r:embed="rId5">
            <a:alphaModFix/>
          </a:blip>
          <a:srcRect/>
          <a:stretch/>
        </p:blipFill>
        <p:spPr>
          <a:xfrm>
            <a:off x="259272" y="1004393"/>
            <a:ext cx="2679602" cy="2327564"/>
          </a:xfrm>
          <a:prstGeom prst="rect">
            <a:avLst/>
          </a:prstGeom>
          <a:noFill/>
          <a:ln>
            <a:noFill/>
          </a:ln>
        </p:spPr>
      </p:pic>
      <p:sp>
        <p:nvSpPr>
          <p:cNvPr id="140" name="Google Shape;140;p23"/>
          <p:cNvSpPr txBox="1"/>
          <p:nvPr/>
        </p:nvSpPr>
        <p:spPr>
          <a:xfrm>
            <a:off x="239237" y="3437903"/>
            <a:ext cx="2827876" cy="769441"/>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100"/>
              <a:buFont typeface="Arial"/>
              <a:buChar char="•"/>
            </a:pPr>
            <a:r>
              <a:rPr lang="en-US" sz="1100" b="0" i="0" u="none" strike="noStrike" cap="none">
                <a:solidFill>
                  <a:schemeClr val="dk1"/>
                </a:solidFill>
                <a:latin typeface="Arial"/>
                <a:ea typeface="Arial"/>
                <a:cs typeface="Arial"/>
                <a:sym typeface="Arial"/>
              </a:rPr>
              <a:t>The scatter plot of Glucose against Blood Pressure</a:t>
            </a:r>
            <a:endParaRPr/>
          </a:p>
          <a:p>
            <a:pPr marL="171450" marR="0" lvl="0" indent="-171450" algn="l" rtl="0">
              <a:lnSpc>
                <a:spcPct val="100000"/>
              </a:lnSpc>
              <a:spcBef>
                <a:spcPts val="0"/>
              </a:spcBef>
              <a:spcAft>
                <a:spcPts val="0"/>
              </a:spcAft>
              <a:buClr>
                <a:srgbClr val="000000"/>
              </a:buClr>
              <a:buSzPts val="1100"/>
              <a:buFont typeface="Arial"/>
              <a:buChar char="•"/>
            </a:pPr>
            <a:r>
              <a:rPr lang="en-US" sz="1100" b="0" i="0" u="none" strike="noStrike" cap="none">
                <a:solidFill>
                  <a:schemeClr val="dk1"/>
                </a:solidFill>
                <a:latin typeface="Arial"/>
                <a:ea typeface="Arial"/>
                <a:cs typeface="Arial"/>
                <a:sym typeface="Arial"/>
              </a:rPr>
              <a:t>If the glucose level increases above 80 then there are high chances of having diabetes.</a:t>
            </a:r>
            <a:endParaRPr sz="1100" b="0" i="0" u="none" strike="noStrike" cap="none">
              <a:solidFill>
                <a:schemeClr val="dk1"/>
              </a:solidFill>
              <a:latin typeface="Arial"/>
              <a:ea typeface="Arial"/>
              <a:cs typeface="Arial"/>
              <a:sym typeface="Arial"/>
            </a:endParaRPr>
          </a:p>
        </p:txBody>
      </p:sp>
      <p:sp>
        <p:nvSpPr>
          <p:cNvPr id="141" name="Google Shape;141;p23"/>
          <p:cNvSpPr txBox="1"/>
          <p:nvPr/>
        </p:nvSpPr>
        <p:spPr>
          <a:xfrm>
            <a:off x="3067113" y="3331957"/>
            <a:ext cx="2660031" cy="161582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The image shows a kernel Density Estimation(KDE) PLOT of four numerical features:'Glucose', 'BloodPressure', 'SkinThickness', 'Insulin'.KDE is a NON-PARAMETRIC METHOD for esitmating the probability density function of a random variable the kde plot shows the estimated pdf of each feature which can be used to visualize the distribution of the data.</a:t>
            </a:r>
            <a:endParaRPr sz="1100" b="0" i="0" u="none" strike="noStrike" cap="none">
              <a:solidFill>
                <a:schemeClr val="dk1"/>
              </a:solidFill>
              <a:latin typeface="Arial"/>
              <a:ea typeface="Arial"/>
              <a:cs typeface="Arial"/>
              <a:sym typeface="Arial"/>
            </a:endParaRPr>
          </a:p>
        </p:txBody>
      </p:sp>
      <p:sp>
        <p:nvSpPr>
          <p:cNvPr id="142" name="Google Shape;142;p23"/>
          <p:cNvSpPr txBox="1"/>
          <p:nvPr/>
        </p:nvSpPr>
        <p:spPr>
          <a:xfrm>
            <a:off x="5913554" y="3437903"/>
            <a:ext cx="2641466" cy="938719"/>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100"/>
              <a:buFont typeface="Arial"/>
              <a:buChar char="•"/>
            </a:pPr>
            <a:r>
              <a:rPr lang="en-US" sz="1100" b="0" i="0" u="none" strike="noStrike" cap="none">
                <a:solidFill>
                  <a:schemeClr val="dk1"/>
                </a:solidFill>
                <a:latin typeface="Arial"/>
                <a:ea typeface="Arial"/>
                <a:cs typeface="Arial"/>
                <a:sym typeface="Arial"/>
              </a:rPr>
              <a:t>We can see BloodPressure feature has lowest relation with output column.</a:t>
            </a:r>
            <a:endParaRPr/>
          </a:p>
          <a:p>
            <a:pPr marL="171450" marR="0" lvl="0" indent="-171450" algn="l" rtl="0">
              <a:lnSpc>
                <a:spcPct val="100000"/>
              </a:lnSpc>
              <a:spcBef>
                <a:spcPts val="0"/>
              </a:spcBef>
              <a:spcAft>
                <a:spcPts val="0"/>
              </a:spcAft>
              <a:buClr>
                <a:srgbClr val="000000"/>
              </a:buClr>
              <a:buSzPts val="1100"/>
              <a:buFont typeface="Arial"/>
              <a:buChar char="•"/>
            </a:pPr>
            <a:r>
              <a:rPr lang="en-US" sz="1100" b="0" i="0" u="none" strike="noStrike" cap="none">
                <a:solidFill>
                  <a:schemeClr val="dk1"/>
                </a:solidFill>
                <a:latin typeface="Arial"/>
                <a:ea typeface="Arial"/>
                <a:cs typeface="Arial"/>
                <a:sym typeface="Arial"/>
              </a:rPr>
              <a:t>So we will remove BloodPressure for training a good model with high accuracy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sp>
        <p:nvSpPr>
          <p:cNvPr id="148" name="Google Shape;148;p24"/>
          <p:cNvSpPr txBox="1"/>
          <p:nvPr/>
        </p:nvSpPr>
        <p:spPr>
          <a:xfrm>
            <a:off x="131032" y="1204632"/>
            <a:ext cx="8683428" cy="325673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The healthcare project successfully navigates the complexities of diabetes management through a robust application of machine learning and data-driven strategies. The meticulous data preprocessing, including handling missing values and outliers, establishes a solid foundation for subsequent analyses. The exploratory data analysis offers valuable insights into the distribution of key variables, facilitating informed decision-making.</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Feature engineering and selection contribute to model efficiency, and the adoption of machine learning algorithms, such as Decision Trees, k-Nearest Neighbors, and Logistic Regression, showcases a versatile approach to predictive analytics. The project's commitment to addressing class imbalance with the integration of SMOTE ensures a more accurate and representative training process.</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Overall, the project aligns with its objectives of proactive intervention and personalized treatment plans for diabetic patients. By leveraging predictive models, healthcare practitioners can make data-driven decisions, leading to improved patient outcomes. The project not only highlights the potential of machine learning in healthcare but also underscores its pivotal role in shaping a more effective and personalized approach to diabetes care.</a:t>
            </a:r>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4" descr="A white background with black lines&#10;&#10;Description automatically generated"/>
          <p:cNvPicPr preferRelativeResize="0"/>
          <p:nvPr/>
        </p:nvPicPr>
        <p:blipFill rotWithShape="1">
          <a:blip r:embed="rId3">
            <a:alphaModFix amt="13000"/>
          </a:blip>
          <a:srcRect l="1234" t="10895" b="18028"/>
          <a:stretch/>
        </p:blipFill>
        <p:spPr>
          <a:xfrm>
            <a:off x="110365" y="656492"/>
            <a:ext cx="8935392" cy="4282831"/>
          </a:xfrm>
          <a:prstGeom prst="rect">
            <a:avLst/>
          </a:prstGeom>
          <a:noFill/>
          <a:ln>
            <a:noFill/>
          </a:ln>
        </p:spPr>
      </p:pic>
      <p:sp>
        <p:nvSpPr>
          <p:cNvPr id="72" name="Google Shape;72;p14"/>
          <p:cNvSpPr/>
          <p:nvPr/>
        </p:nvSpPr>
        <p:spPr>
          <a:xfrm>
            <a:off x="-7815" y="0"/>
            <a:ext cx="119381" cy="5143500"/>
          </a:xfrm>
          <a:prstGeom prst="rect">
            <a:avLst/>
          </a:prstGeom>
          <a:solidFill>
            <a:srgbClr val="2233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3" name="Google Shape;73;p14"/>
          <p:cNvSpPr/>
          <p:nvPr/>
        </p:nvSpPr>
        <p:spPr>
          <a:xfrm rot="5400000">
            <a:off x="151054" y="930260"/>
            <a:ext cx="3211467" cy="3291141"/>
          </a:xfrm>
          <a:prstGeom prst="round2SameRect">
            <a:avLst>
              <a:gd name="adj1" fmla="val 16667"/>
              <a:gd name="adj2" fmla="val 0"/>
            </a:avLst>
          </a:prstGeom>
          <a:solidFill>
            <a:srgbClr val="223366">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4" name="Google Shape;74;p14"/>
          <p:cNvSpPr/>
          <p:nvPr/>
        </p:nvSpPr>
        <p:spPr>
          <a:xfrm rot="-5400000">
            <a:off x="5790159" y="827723"/>
            <a:ext cx="3257551" cy="3450130"/>
          </a:xfrm>
          <a:prstGeom prst="round2SameRect">
            <a:avLst>
              <a:gd name="adj1" fmla="val 16667"/>
              <a:gd name="adj2" fmla="val 0"/>
            </a:avLst>
          </a:prstGeom>
          <a:solidFill>
            <a:srgbClr val="C00000">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C00000"/>
              </a:solidFill>
              <a:latin typeface="Arial"/>
              <a:ea typeface="Arial"/>
              <a:cs typeface="Arial"/>
              <a:sym typeface="Arial"/>
            </a:endParaRPr>
          </a:p>
        </p:txBody>
      </p:sp>
      <p:sp>
        <p:nvSpPr>
          <p:cNvPr id="75" name="Google Shape;75;p14"/>
          <p:cNvSpPr/>
          <p:nvPr/>
        </p:nvSpPr>
        <p:spPr>
          <a:xfrm>
            <a:off x="1704929" y="1289956"/>
            <a:ext cx="5734143" cy="2571750"/>
          </a:xfrm>
          <a:prstGeom prst="roundRect">
            <a:avLst>
              <a:gd name="adj" fmla="val 16667"/>
            </a:avLst>
          </a:prstGeom>
          <a:solidFill>
            <a:srgbClr val="223366"/>
          </a:solidFill>
          <a:ln w="25400" cap="flat" cmpd="sng">
            <a:solidFill>
              <a:srgbClr val="22336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Student </a:t>
            </a:r>
            <a:r>
              <a:rPr lang="en-US" sz="1400" b="0" i="0" u="none" strike="noStrike" cap="none" dirty="0" smtClean="0">
                <a:solidFill>
                  <a:schemeClr val="lt1"/>
                </a:solidFill>
                <a:latin typeface="Arial"/>
                <a:ea typeface="Arial"/>
                <a:cs typeface="Arial"/>
                <a:sym typeface="Arial"/>
              </a:rPr>
              <a:t>Name : VINAYAK GODI</a:t>
            </a:r>
            <a:r>
              <a:rPr lang="en-US" dirty="0" smtClean="0">
                <a:solidFill>
                  <a:schemeClr val="lt1"/>
                </a:solidFill>
              </a:rPr>
              <a:t> </a:t>
            </a:r>
            <a:endParaRPr dirty="0"/>
          </a:p>
          <a:p>
            <a:pPr lvl="0"/>
            <a:r>
              <a:rPr lang="en-US" sz="1400" b="0" i="0" u="none" strike="noStrike" cap="none" dirty="0">
                <a:solidFill>
                  <a:schemeClr val="lt1"/>
                </a:solidFill>
                <a:latin typeface="Arial"/>
                <a:ea typeface="Arial"/>
                <a:cs typeface="Arial"/>
                <a:sym typeface="Arial"/>
              </a:rPr>
              <a:t>Student ID : </a:t>
            </a:r>
            <a:r>
              <a:rPr lang="en-US" dirty="0" smtClean="0">
                <a:solidFill>
                  <a:schemeClr val="lt1"/>
                </a:solidFill>
              </a:rPr>
              <a:t>STU641c602b745f41679581227</a:t>
            </a:r>
          </a:p>
          <a:p>
            <a:pPr lvl="0"/>
            <a:r>
              <a:rPr lang="en-US" dirty="0" smtClean="0">
                <a:solidFill>
                  <a:schemeClr val="lt1"/>
                </a:solidFill>
              </a:rPr>
              <a:t>Email ID : vinayakg3402@gmail.com</a:t>
            </a:r>
            <a:endParaRPr dirty="0"/>
          </a:p>
          <a:p>
            <a:pPr marL="0" marR="0" lvl="0" indent="0" algn="l"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College Name </a:t>
            </a:r>
            <a:r>
              <a:rPr lang="en-US" sz="1400" b="0" i="0" u="none" strike="noStrike" cap="none" dirty="0" smtClean="0">
                <a:solidFill>
                  <a:schemeClr val="lt1"/>
                </a:solidFill>
                <a:latin typeface="Arial"/>
                <a:ea typeface="Arial"/>
                <a:cs typeface="Arial"/>
                <a:sym typeface="Arial"/>
              </a:rPr>
              <a:t>:</a:t>
            </a:r>
            <a:r>
              <a:rPr lang="en-US" dirty="0" smtClean="0">
                <a:solidFill>
                  <a:schemeClr val="lt1"/>
                </a:solidFill>
              </a:rPr>
              <a:t> </a:t>
            </a:r>
            <a:r>
              <a:rPr lang="en-US" dirty="0" err="1" smtClean="0">
                <a:solidFill>
                  <a:schemeClr val="lt1"/>
                </a:solidFill>
              </a:rPr>
              <a:t>Nagarjuna</a:t>
            </a:r>
            <a:r>
              <a:rPr lang="en-US" dirty="0" smtClean="0">
                <a:solidFill>
                  <a:schemeClr val="lt1"/>
                </a:solidFill>
              </a:rPr>
              <a:t> College of Engineering And Technology</a:t>
            </a:r>
            <a:endParaRPr sz="1400" b="0" i="0" u="none" strike="noStrike" cap="none" dirty="0">
              <a:solidFill>
                <a:schemeClr val="lt1"/>
              </a:solidFill>
              <a:latin typeface="Arial"/>
              <a:ea typeface="Arial"/>
              <a:cs typeface="Arial"/>
              <a:sym typeface="Arial"/>
            </a:endParaRPr>
          </a:p>
        </p:txBody>
      </p:sp>
      <p:sp>
        <p:nvSpPr>
          <p:cNvPr id="76" name="Google Shape;76;p14"/>
          <p:cNvSpPr/>
          <p:nvPr/>
        </p:nvSpPr>
        <p:spPr>
          <a:xfrm>
            <a:off x="9048762" y="0"/>
            <a:ext cx="119381" cy="5143500"/>
          </a:xfrm>
          <a:prstGeom prst="rect">
            <a:avLst/>
          </a:prstGeom>
          <a:solidFill>
            <a:srgbClr val="FFE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p:nvPr/>
        </p:nvSpPr>
        <p:spPr>
          <a:xfrm>
            <a:off x="0" y="594857"/>
            <a:ext cx="9144000" cy="2259662"/>
          </a:xfrm>
          <a:prstGeom prst="rect">
            <a:avLst/>
          </a:prstGeom>
          <a:solidFill>
            <a:srgbClr val="243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2" name="Google Shape;82;p15"/>
          <p:cNvSpPr txBox="1"/>
          <p:nvPr/>
        </p:nvSpPr>
        <p:spPr>
          <a:xfrm>
            <a:off x="1309844" y="1389165"/>
            <a:ext cx="6524311" cy="456856"/>
          </a:xfrm>
          <a:prstGeom prst="rect">
            <a:avLst/>
          </a:prstGeom>
          <a:noFill/>
          <a:ln>
            <a:noFill/>
          </a:ln>
        </p:spPr>
        <p:txBody>
          <a:bodyPr spcFirstLastPara="1" wrap="square" lIns="0" tIns="0" rIns="0" bIns="0" anchor="t" anchorCtr="0">
            <a:spAutoFit/>
          </a:bodyPr>
          <a:lstStyle/>
          <a:p>
            <a:pPr marL="0" marR="0" lvl="0" indent="0" algn="ctr" rtl="0">
              <a:lnSpc>
                <a:spcPct val="140357"/>
              </a:lnSpc>
              <a:spcBef>
                <a:spcPts val="0"/>
              </a:spcBef>
              <a:spcAft>
                <a:spcPts val="0"/>
              </a:spcAft>
              <a:buNone/>
            </a:pPr>
            <a:r>
              <a:rPr lang="en-US" sz="2800" b="1" i="0" u="none" strike="noStrike" cap="none">
                <a:solidFill>
                  <a:srgbClr val="FFE600"/>
                </a:solidFill>
                <a:latin typeface="Arial"/>
                <a:ea typeface="Arial"/>
                <a:cs typeface="Arial"/>
                <a:sym typeface="Arial"/>
              </a:rPr>
              <a:t>CAPSTONE PROJECT SHOWCASE</a:t>
            </a:r>
            <a:endParaRPr/>
          </a:p>
        </p:txBody>
      </p:sp>
      <p:sp>
        <p:nvSpPr>
          <p:cNvPr id="83" name="Google Shape;83;p15"/>
          <p:cNvSpPr txBox="1"/>
          <p:nvPr/>
        </p:nvSpPr>
        <p:spPr>
          <a:xfrm>
            <a:off x="-867769" y="3171676"/>
            <a:ext cx="10879535" cy="256480"/>
          </a:xfrm>
          <a:prstGeom prst="rect">
            <a:avLst/>
          </a:prstGeom>
          <a:noFill/>
          <a:ln>
            <a:noFill/>
          </a:ln>
        </p:spPr>
        <p:txBody>
          <a:bodyPr spcFirstLastPara="1" wrap="square" lIns="0" tIns="0" rIns="0" bIns="0" anchor="t" anchorCtr="0">
            <a:spAutoFit/>
          </a:bodyPr>
          <a:lstStyle/>
          <a:p>
            <a:pPr marL="0" marR="0" lvl="0" indent="0" algn="ctr" rtl="0">
              <a:lnSpc>
                <a:spcPct val="110888"/>
              </a:lnSpc>
              <a:spcBef>
                <a:spcPts val="0"/>
              </a:spcBef>
              <a:spcAft>
                <a:spcPts val="0"/>
              </a:spcAft>
              <a:buNone/>
            </a:pPr>
            <a:r>
              <a:rPr lang="en-US" sz="1650" b="0" i="0" u="none" strike="noStrike" cap="none">
                <a:solidFill>
                  <a:srgbClr val="0066A1"/>
                </a:solidFill>
                <a:latin typeface="Poppins"/>
                <a:ea typeface="Poppins"/>
                <a:cs typeface="Poppins"/>
                <a:sym typeface="Poppins"/>
              </a:rPr>
              <a:t>Project Title :</a:t>
            </a:r>
            <a:r>
              <a:rPr lang="en-US" sz="1650" b="1" i="0" u="none" strike="noStrike" cap="none">
                <a:solidFill>
                  <a:srgbClr val="0066A1"/>
                </a:solidFill>
                <a:latin typeface="Poppins"/>
                <a:ea typeface="Poppins"/>
                <a:cs typeface="Poppins"/>
                <a:sym typeface="Poppins"/>
              </a:rPr>
              <a:t> </a:t>
            </a:r>
            <a:r>
              <a:rPr lang="en-US" sz="1800" b="1" i="0" u="none" strike="noStrike" cap="none">
                <a:solidFill>
                  <a:schemeClr val="dk1"/>
                </a:solidFill>
                <a:latin typeface="Arial"/>
                <a:ea typeface="Arial"/>
                <a:cs typeface="Arial"/>
                <a:sym typeface="Arial"/>
              </a:rPr>
              <a:t>HealthCare Prediction on Diabetic Patients using Python</a:t>
            </a:r>
            <a:r>
              <a:rPr lang="en-US" sz="1650" b="1" i="0" u="none" strike="noStrike" cap="none">
                <a:solidFill>
                  <a:schemeClr val="dk1"/>
                </a:solidFill>
                <a:latin typeface="Poppins"/>
                <a:ea typeface="Poppins"/>
                <a:cs typeface="Poppins"/>
                <a:sym typeface="Poppins"/>
              </a:rPr>
              <a:t> </a:t>
            </a:r>
            <a:endParaRPr sz="1650" b="1" i="0" u="none" strike="noStrike" cap="none">
              <a:solidFill>
                <a:schemeClr val="dk1"/>
              </a:solidFill>
              <a:latin typeface="Poppins"/>
              <a:ea typeface="Poppins"/>
              <a:cs typeface="Poppins"/>
              <a:sym typeface="Poppins"/>
            </a:endParaRPr>
          </a:p>
        </p:txBody>
      </p:sp>
      <p:sp>
        <p:nvSpPr>
          <p:cNvPr id="84" name="Google Shape;84;p15"/>
          <p:cNvSpPr txBox="1"/>
          <p:nvPr/>
        </p:nvSpPr>
        <p:spPr>
          <a:xfrm>
            <a:off x="374305" y="4036323"/>
            <a:ext cx="8395386" cy="512320"/>
          </a:xfrm>
          <a:prstGeom prst="rect">
            <a:avLst/>
          </a:prstGeom>
          <a:noFill/>
          <a:ln>
            <a:noFill/>
          </a:ln>
        </p:spPr>
        <p:txBody>
          <a:bodyPr spcFirstLastPara="1" wrap="square" lIns="0" tIns="0" rIns="0" bIns="0" anchor="t" anchorCtr="0">
            <a:spAutoFit/>
          </a:bodyPr>
          <a:lstStyle/>
          <a:p>
            <a:pPr marL="0" marR="0" lvl="0" indent="0" algn="ctr" rtl="0">
              <a:lnSpc>
                <a:spcPct val="120969"/>
              </a:lnSpc>
              <a:spcBef>
                <a:spcPts val="0"/>
              </a:spcBef>
              <a:spcAft>
                <a:spcPts val="0"/>
              </a:spcAft>
              <a:buNone/>
            </a:pPr>
            <a:r>
              <a:rPr lang="en-US" sz="1650" b="0" i="0" u="none" strike="noStrike" cap="none">
                <a:solidFill>
                  <a:srgbClr val="181818"/>
                </a:solidFill>
                <a:latin typeface="Poppins"/>
                <a:ea typeface="Poppins"/>
                <a:cs typeface="Poppins"/>
                <a:sym typeface="Poppins"/>
              </a:rPr>
              <a:t>Abstract | Problem Statement | Project Overview | Proposed Solution | Technology Used | Modelling &amp; Results | Conclusion | Q&amp;A</a:t>
            </a:r>
            <a:endParaRPr sz="1800" b="0" i="0" u="none" strike="noStrike" cap="none">
              <a:solidFill>
                <a:srgbClr val="181818"/>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sp>
        <p:nvSpPr>
          <p:cNvPr id="90" name="Google Shape;90;p16"/>
          <p:cNvSpPr txBox="1"/>
          <p:nvPr/>
        </p:nvSpPr>
        <p:spPr>
          <a:xfrm>
            <a:off x="131032" y="559226"/>
            <a:ext cx="8655719" cy="3790000"/>
          </a:xfrm>
          <a:prstGeom prst="rect">
            <a:avLst/>
          </a:prstGeom>
          <a:noFill/>
          <a:ln>
            <a:noFill/>
          </a:ln>
        </p:spPr>
        <p:txBody>
          <a:bodyPr spcFirstLastPara="1" wrap="square" lIns="91425" tIns="91425" rIns="91425" bIns="91425" anchor="t" anchorCtr="0">
            <a:noAutofit/>
          </a:bodyPr>
          <a:lstStyle/>
          <a:p>
            <a:pPr marL="173355" marR="0" lvl="0" indent="-84454" algn="just" rtl="0">
              <a:lnSpc>
                <a:spcPct val="100000"/>
              </a:lnSpc>
              <a:spcBef>
                <a:spcPts val="200"/>
              </a:spcBef>
              <a:spcAft>
                <a:spcPts val="0"/>
              </a:spcAft>
              <a:buClr>
                <a:srgbClr val="213163"/>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This healthcare project endeavors to transform the landscape of diabetic patient care by harnessing the capabilities of machine learning and predictive analytics. The core objective is to develop sophisticated models that can accurately predict the likelihood of diabetes onset by analyzing a comprehensive dataset enriched with key medical predictor variables. Emphasizing proactive intervention, personalized treatment plans, and overall healthcare enhancement, the initiative addresses the growing global challenge of diabetes. The project's multifaceted objectives encompass an exhaustive understanding of the dataset through exploration and preprocessing, leveraging exploratory data analysis for insights, employing advanced feature engineering and selection techniques, addressing class imbalance for robust model training, applying diverse machine learning algorithms tailored to the project's goals, and ultimately deriving actionable insights and recommendations.</a:t>
            </a:r>
            <a:endParaRPr/>
          </a:p>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By integrating these objectives, the project aspires to redefine diabetes care through data-driven strategies, enabling early detection, risk stratification for complications, and the formulation of personalized treatment plans. Through a comprehensive approach encompassing data exploration, advanced analytics, and machine learning, the project aims to significantly improve healthcare outcomes for individuals at risk or already diagnosed with diabetes, paving the way for a more proactive, personalized, and effective paradigm in diabetic patient management.</a:t>
            </a:r>
            <a:endParaRPr/>
          </a:p>
          <a:p>
            <a:pPr marL="173355" marR="0" lvl="0" indent="-84454" algn="just" rtl="0">
              <a:lnSpc>
                <a:spcPct val="100000"/>
              </a:lnSpc>
              <a:spcBef>
                <a:spcPts val="200"/>
              </a:spcBef>
              <a:spcAft>
                <a:spcPts val="0"/>
              </a:spcAft>
              <a:buClr>
                <a:srgbClr val="213163"/>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sp>
        <p:nvSpPr>
          <p:cNvPr id="96" name="Google Shape;96;p17"/>
          <p:cNvSpPr txBox="1"/>
          <p:nvPr/>
        </p:nvSpPr>
        <p:spPr>
          <a:xfrm>
            <a:off x="131032" y="1004393"/>
            <a:ext cx="8953592" cy="37900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The escalating prevalence of diabetes poses a substantial global health challenge, necessitating innovative solutions to enhance its management and care. Traditional healthcare approaches often struggle to identify individuals at risk of diabetes promptly and tailor interventions based on individual characteristics, resulting in suboptimal outcomes. The overarching problem addressed by this project is the inadequacy of existing healthcare models in efficiently predicting and managing diabetes, thereby hindering the delivery of proactive and personalized care.</a:t>
            </a:r>
            <a:endParaRPr/>
          </a:p>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Challenges encompass the absence of robust predictive tools for early detection, insufficient risk stratification methodologies for anticipating complications, and a lack of personalized treatment plans that consider diverse individual factors. Additionally, prevalent class imbalances in diabetic datasets further complicate the accurate training of machine learning models. Addressing these challenges requires a comprehensive and integrated approach, combining advanced analytics, machine learning algorithms, and domain-specific insights.</a:t>
            </a:r>
            <a:endParaRPr/>
          </a:p>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The project seeks to bridge these gaps by leveraging a comprehensive dataset and advanced analytical techniques to develop accurate predictive models. These models aim to enable early detection, stratify individuals based on complication risks, and personalize treatment plans, thereby addressing the fundamental problem of inadequate diabetes management and care. By doing so, the project aspires to contribute to the evolution of healthcare practices toward more effective, personalized, and preventative approaches for diabetic patients.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sp>
        <p:nvSpPr>
          <p:cNvPr id="102" name="Google Shape;102;p18"/>
          <p:cNvSpPr txBox="1"/>
          <p:nvPr/>
        </p:nvSpPr>
        <p:spPr>
          <a:xfrm>
            <a:off x="109059" y="843261"/>
            <a:ext cx="8925882" cy="3790000"/>
          </a:xfrm>
          <a:prstGeom prst="rect">
            <a:avLst/>
          </a:prstGeom>
          <a:noFill/>
          <a:ln>
            <a:noFill/>
          </a:ln>
        </p:spPr>
        <p:txBody>
          <a:bodyPr spcFirstLastPara="1" wrap="square" lIns="91425" tIns="91425" rIns="91425" bIns="91425" anchor="t" anchorCtr="0">
            <a:noAutofit/>
          </a:bodyPr>
          <a:lstStyle/>
          <a:p>
            <a:pPr marL="173355" marR="0" lvl="0" indent="-84454" algn="just" rtl="0">
              <a:lnSpc>
                <a:spcPct val="100000"/>
              </a:lnSpc>
              <a:spcBef>
                <a:spcPts val="200"/>
              </a:spcBef>
              <a:spcAft>
                <a:spcPts val="0"/>
              </a:spcAft>
              <a:buClr>
                <a:srgbClr val="213163"/>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The project envisions a transformative leap in the management and care of diabetic patients through the strategic integration of machine learning and predictive analytics. Centered on a comprehensive dataset featuring pivotal medical predictor variables, the initiative aims to pioneer models with the capacity to accurately forecast the likelihood of diabetes onset. A pivotal focus lies on proactive interventions, personalized treatment plans, and an overarching improvement in healthcare outcomes for both individuals at risk and those already diagnosed with diabetes.</a:t>
            </a:r>
            <a:endParaRPr/>
          </a:p>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The project unfolds in a structured manner, commencing with a profound exploration and preprocessing of the dataset to establish a solid foundation. Subsequently, exploratory data analysis unveils key insights, followed by advanced feature engineering and selection to enhance model predictability. The project also tackles class imbalances in diabetic datasets, ensuring model training is robust and representative of diverse outcomes.</a:t>
            </a:r>
            <a:endParaRPr/>
          </a:p>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 key facet involves the application of a spectrum of machine learning algorithms, fine-tuned to the project's objectives. This amalgamation of techniques seeks to achieve early detection of diabetes, stratification of individuals based on complication risks, and the crafting of personalized treatment plans. The ultimate goal is to usher in a new era of diabetes care, one characterized by data-driven decision-making, proactive healthcare strategies, and a personalized approach that significantly enhances the well-being of individuals grappling with or at risk of diabetes. Through this holistic project overview, the initiative strives to contribute to the advancement of healthcare practices in the realm of diabetes management.</a:t>
            </a:r>
            <a:endParaRPr/>
          </a:p>
          <a:p>
            <a:pPr marL="173355" marR="0" lvl="0" indent="-84454" algn="just" rtl="0">
              <a:lnSpc>
                <a:spcPct val="100000"/>
              </a:lnSpc>
              <a:spcBef>
                <a:spcPts val="200"/>
              </a:spcBef>
              <a:spcAft>
                <a:spcPts val="0"/>
              </a:spcAft>
              <a:buClr>
                <a:srgbClr val="213163"/>
              </a:buClr>
              <a:buSzPts val="1400"/>
              <a:buFont typeface="Arial"/>
              <a:buNone/>
            </a:pPr>
            <a:endParaRPr sz="1400" b="0" i="0" u="none" strike="noStrike" cap="none">
              <a:solidFill>
                <a:schemeClr val="dk1"/>
              </a:solidFill>
              <a:latin typeface="Arial"/>
              <a:ea typeface="Arial"/>
              <a:cs typeface="Arial"/>
              <a:sym typeface="Arial"/>
            </a:endParaRPr>
          </a:p>
          <a:p>
            <a:pPr marL="173355" marR="0" lvl="0" indent="-84454" algn="just" rtl="0">
              <a:lnSpc>
                <a:spcPct val="100000"/>
              </a:lnSpc>
              <a:spcBef>
                <a:spcPts val="200"/>
              </a:spcBef>
              <a:spcAft>
                <a:spcPts val="0"/>
              </a:spcAft>
              <a:buClr>
                <a:srgbClr val="213163"/>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08" name="Google Shape;108;p19"/>
          <p:cNvSpPr txBox="1"/>
          <p:nvPr/>
        </p:nvSpPr>
        <p:spPr>
          <a:xfrm>
            <a:off x="131032" y="1109064"/>
            <a:ext cx="8659677" cy="26776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The healthcare project demonstrates a comprehensive approach to leveraging machine learning for diabetes management. Beginning with meticulous data exploration and preprocessing, the project addresses missing values, outliers, and class imbalance. Exploratory data analysis provides a nuanced understanding of the dataset, evidenced by insightful visualizations such as histograms and KDE plots. Feature engineering and selection aim to enhance model performance, followed by the application of machine learning algorithms, including Decision Trees, k-Nearest Neighbors, and Logistic Regression.</a:t>
            </a:r>
            <a:endParaRPr/>
          </a:p>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Class imbalance is effectively managed using the Synthetic Minority Over-sampling Technique (SMOTE), promoting balanced training datasets. The models are trained and evaluated to assess their predictive capabilities. The project's overarching objective is to proactively intervene in diabetes care, offering personalized treatment plans and improving healthcare outcomes. Insights derived from the trained models provide a foundation for informed decision-making in patient management. The project not only contributes to predictive analytics but also fosters a data-driven approach towards enhancing the overall quality of healthcare for diabetic patients.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4" name="Google Shape;114;p20"/>
          <p:cNvSpPr txBox="1"/>
          <p:nvPr/>
        </p:nvSpPr>
        <p:spPr>
          <a:xfrm>
            <a:off x="180096" y="1326453"/>
            <a:ext cx="8783807" cy="267765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Software</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1. </a:t>
            </a:r>
            <a:r>
              <a:rPr lang="en-US" sz="1400" b="1" i="0" u="none" strike="noStrike" cap="none">
                <a:solidFill>
                  <a:srgbClr val="000000"/>
                </a:solidFill>
                <a:latin typeface="Arial"/>
                <a:ea typeface="Arial"/>
                <a:cs typeface="Arial"/>
                <a:sym typeface="Arial"/>
              </a:rPr>
              <a:t>Python</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Utilized Python as the primary programming language for data preprocessing, exploratory data analysis, and implementation of machine learning algorithms. Python's extensive libraries, such as Pandas, NumPy, and Scikit-Learn, facilitated efficient data manipulation and model development.</a:t>
            </a:r>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2. </a:t>
            </a:r>
            <a:r>
              <a:rPr lang="en-US" sz="1400" b="1" i="0" u="none" strike="noStrike" cap="none">
                <a:solidFill>
                  <a:srgbClr val="000000"/>
                </a:solidFill>
                <a:latin typeface="Arial"/>
                <a:ea typeface="Arial"/>
                <a:cs typeface="Arial"/>
                <a:sym typeface="Arial"/>
              </a:rPr>
              <a:t>Jupyter</a:t>
            </a:r>
            <a:r>
              <a:rPr lang="en-US" sz="1400" b="0" i="0" u="none" strike="noStrike" cap="none">
                <a:solidFill>
                  <a:srgbClr val="000000"/>
                </a:solidFill>
                <a:latin typeface="Arial"/>
                <a:ea typeface="Arial"/>
                <a:cs typeface="Arial"/>
                <a:sym typeface="Arial"/>
              </a:rPr>
              <a:t> </a:t>
            </a:r>
            <a:r>
              <a:rPr lang="en-US" sz="1400" b="1" i="0" u="none" strike="noStrike" cap="none">
                <a:solidFill>
                  <a:srgbClr val="000000"/>
                </a:solidFill>
                <a:latin typeface="Arial"/>
                <a:ea typeface="Arial"/>
                <a:cs typeface="Arial"/>
                <a:sym typeface="Arial"/>
              </a:rPr>
              <a:t>Notebook</a:t>
            </a:r>
            <a:r>
              <a:rPr lang="en-US"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Employed Jupyter Notebooks for an interactive and collaborative coding environment. Jupyter Notebooks provided a seamless platform for code execution, visualization, and documentation.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0" name="Google Shape;120;p21"/>
          <p:cNvSpPr txBox="1"/>
          <p:nvPr/>
        </p:nvSpPr>
        <p:spPr>
          <a:xfrm>
            <a:off x="242456" y="1192346"/>
            <a:ext cx="8182840" cy="38164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1400" b="1" i="0" u="none" strike="noStrike" cap="none">
                <a:solidFill>
                  <a:srgbClr val="0F0F0F"/>
                </a:solidFill>
                <a:latin typeface="Arial"/>
                <a:ea typeface="Arial"/>
                <a:cs typeface="Arial"/>
                <a:sym typeface="Arial"/>
              </a:rPr>
              <a:t>Libraries required to build the model:</a:t>
            </a: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Data Processing and Analysis:</a:t>
            </a:r>
            <a:endParaRPr sz="1400" b="0" i="0" u="none" strike="noStrike" cap="none">
              <a:solidFill>
                <a:schemeClr val="dk1"/>
              </a:solidFill>
              <a:latin typeface="Arial"/>
              <a:ea typeface="Arial"/>
              <a:cs typeface="Arial"/>
              <a:sym typeface="Arial"/>
            </a:endParaRPr>
          </a:p>
          <a:p>
            <a:pPr marL="857250" marR="0" lvl="1" indent="-400050" algn="just" rtl="0">
              <a:lnSpc>
                <a:spcPct val="100000"/>
              </a:lnSpc>
              <a:spcBef>
                <a:spcPts val="0"/>
              </a:spcBef>
              <a:spcAft>
                <a:spcPts val="0"/>
              </a:spcAft>
              <a:buClr>
                <a:srgbClr val="000000"/>
              </a:buClr>
              <a:buSzPts val="1400"/>
              <a:buFont typeface="Arial"/>
              <a:buAutoNum type="romanUcPeriod"/>
            </a:pPr>
            <a:r>
              <a:rPr lang="en-US" sz="1400" b="1" i="0" u="none" strike="noStrike" cap="none">
                <a:solidFill>
                  <a:schemeClr val="dk1"/>
                </a:solidFill>
                <a:latin typeface="Arial"/>
                <a:ea typeface="Arial"/>
                <a:cs typeface="Arial"/>
                <a:sym typeface="Arial"/>
              </a:rPr>
              <a:t>Pandas:</a:t>
            </a:r>
            <a:r>
              <a:rPr lang="en-US" sz="1400" b="0" i="0" u="none" strike="noStrike" cap="none">
                <a:solidFill>
                  <a:schemeClr val="dk1"/>
                </a:solidFill>
                <a:latin typeface="Arial"/>
                <a:ea typeface="Arial"/>
                <a:cs typeface="Arial"/>
                <a:sym typeface="Arial"/>
              </a:rPr>
              <a:t> For data manipulation and handling.</a:t>
            </a:r>
            <a:endParaRPr/>
          </a:p>
          <a:p>
            <a:pPr marL="857250" marR="0" lvl="1" indent="-400050" algn="just" rtl="0">
              <a:lnSpc>
                <a:spcPct val="100000"/>
              </a:lnSpc>
              <a:spcBef>
                <a:spcPts val="0"/>
              </a:spcBef>
              <a:spcAft>
                <a:spcPts val="0"/>
              </a:spcAft>
              <a:buClr>
                <a:srgbClr val="000000"/>
              </a:buClr>
              <a:buSzPts val="1400"/>
              <a:buFont typeface="Arial"/>
              <a:buAutoNum type="romanUcPeriod"/>
            </a:pPr>
            <a:r>
              <a:rPr lang="en-US" sz="1400" b="1" i="0" u="none" strike="noStrike" cap="none">
                <a:solidFill>
                  <a:schemeClr val="dk1"/>
                </a:solidFill>
                <a:latin typeface="Arial"/>
                <a:ea typeface="Arial"/>
                <a:cs typeface="Arial"/>
                <a:sym typeface="Arial"/>
              </a:rPr>
              <a:t>NumPy:</a:t>
            </a:r>
            <a:r>
              <a:rPr lang="en-US" sz="1400" b="0" i="0" u="none" strike="noStrike" cap="none">
                <a:solidFill>
                  <a:schemeClr val="dk1"/>
                </a:solidFill>
                <a:latin typeface="Arial"/>
                <a:ea typeface="Arial"/>
                <a:cs typeface="Arial"/>
                <a:sym typeface="Arial"/>
              </a:rPr>
              <a:t> Essential for numerical computations and array operations.</a:t>
            </a:r>
            <a:endParaRPr/>
          </a:p>
          <a:p>
            <a:pPr marL="857250" marR="0" lvl="1" indent="-400050" algn="just" rtl="0">
              <a:lnSpc>
                <a:spcPct val="100000"/>
              </a:lnSpc>
              <a:spcBef>
                <a:spcPts val="0"/>
              </a:spcBef>
              <a:spcAft>
                <a:spcPts val="0"/>
              </a:spcAft>
              <a:buClr>
                <a:srgbClr val="000000"/>
              </a:buClr>
              <a:buSzPts val="1400"/>
              <a:buFont typeface="Arial"/>
              <a:buAutoNum type="romanUcPeriod"/>
            </a:pPr>
            <a:r>
              <a:rPr lang="en-US" sz="1400" b="1" i="0" u="none" strike="noStrike" cap="none">
                <a:solidFill>
                  <a:schemeClr val="dk1"/>
                </a:solidFill>
                <a:latin typeface="Arial"/>
                <a:ea typeface="Arial"/>
                <a:cs typeface="Arial"/>
                <a:sym typeface="Arial"/>
              </a:rPr>
              <a:t>Seaborn and Matplotlib:</a:t>
            </a:r>
            <a:r>
              <a:rPr lang="en-US" sz="1400" b="0" i="0" u="none" strike="noStrike" cap="none">
                <a:solidFill>
                  <a:schemeClr val="dk1"/>
                </a:solidFill>
                <a:latin typeface="Arial"/>
                <a:ea typeface="Arial"/>
                <a:cs typeface="Arial"/>
                <a:sym typeface="Arial"/>
              </a:rPr>
              <a:t> Used for data visualization and exploratory data analysis.</a:t>
            </a:r>
            <a:endParaRPr/>
          </a:p>
          <a:p>
            <a:pPr marL="0" marR="0" lvl="0" indent="0" algn="just"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Machine Learning and Model Implementation:</a:t>
            </a:r>
            <a:endParaRPr sz="1400" b="0" i="0" u="none" strike="noStrike" cap="none">
              <a:solidFill>
                <a:schemeClr val="dk1"/>
              </a:solidFill>
              <a:latin typeface="Arial"/>
              <a:ea typeface="Arial"/>
              <a:cs typeface="Arial"/>
              <a:sym typeface="Arial"/>
            </a:endParaRPr>
          </a:p>
          <a:p>
            <a:pPr marL="857250" marR="0" lvl="1" indent="-400050" algn="just" rtl="0">
              <a:lnSpc>
                <a:spcPct val="100000"/>
              </a:lnSpc>
              <a:spcBef>
                <a:spcPts val="0"/>
              </a:spcBef>
              <a:spcAft>
                <a:spcPts val="0"/>
              </a:spcAft>
              <a:buClr>
                <a:srgbClr val="000000"/>
              </a:buClr>
              <a:buSzPts val="1400"/>
              <a:buFont typeface="Arial"/>
              <a:buAutoNum type="romanUcPeriod"/>
            </a:pPr>
            <a:r>
              <a:rPr lang="en-US" sz="1400" b="1" i="0" u="none" strike="noStrike" cap="none">
                <a:solidFill>
                  <a:schemeClr val="dk1"/>
                </a:solidFill>
                <a:latin typeface="Arial"/>
                <a:ea typeface="Arial"/>
                <a:cs typeface="Arial"/>
                <a:sym typeface="Arial"/>
              </a:rPr>
              <a:t>Scikit-learn:</a:t>
            </a:r>
            <a:r>
              <a:rPr lang="en-US" sz="1400" b="0" i="0" u="none" strike="noStrike" cap="none">
                <a:solidFill>
                  <a:schemeClr val="dk1"/>
                </a:solidFill>
                <a:latin typeface="Arial"/>
                <a:ea typeface="Arial"/>
                <a:cs typeface="Arial"/>
                <a:sym typeface="Arial"/>
              </a:rPr>
              <a:t> For implementing classification algorithms such as Logistic Regression, Decision Tree, Random Forest, and KNN.</a:t>
            </a:r>
            <a:endParaRPr/>
          </a:p>
          <a:p>
            <a:pPr marL="0" marR="0" lvl="0" indent="-8890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Arial"/>
                <a:ea typeface="Arial"/>
                <a:cs typeface="Arial"/>
                <a:sym typeface="Arial"/>
              </a:rPr>
              <a:t>Linear Regression:</a:t>
            </a:r>
            <a:r>
              <a:rPr lang="en-US" sz="1400" b="0" i="0" u="none" strike="noStrike" cap="none">
                <a:solidFill>
                  <a:schemeClr val="dk1"/>
                </a:solidFill>
                <a:latin typeface="Arial"/>
                <a:ea typeface="Arial"/>
                <a:cs typeface="Arial"/>
                <a:sym typeface="Arial"/>
              </a:rPr>
              <a:t> Utilizes a linear approach to model the relationship between dependent and independent variables in predictive analysis.</a:t>
            </a:r>
            <a:endParaRPr/>
          </a:p>
          <a:p>
            <a:pPr marL="0" marR="0" lvl="0" indent="-8890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Arial"/>
                <a:ea typeface="Arial"/>
                <a:cs typeface="Arial"/>
                <a:sym typeface="Arial"/>
              </a:rPr>
              <a:t>Decision Tree:</a:t>
            </a:r>
            <a:r>
              <a:rPr lang="en-US" sz="1400" b="0" i="0" u="none" strike="noStrike" cap="none">
                <a:solidFill>
                  <a:schemeClr val="dk1"/>
                </a:solidFill>
                <a:latin typeface="Arial"/>
                <a:ea typeface="Arial"/>
                <a:cs typeface="Arial"/>
                <a:sym typeface="Arial"/>
              </a:rPr>
              <a:t> Constructs a tree-like structure to make decisions based on feature values, facilitating both classification and regression tasks.</a:t>
            </a:r>
            <a:endParaRPr/>
          </a:p>
          <a:p>
            <a:pPr marL="0" marR="0" lvl="0" indent="-8890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Arial"/>
                <a:ea typeface="Arial"/>
                <a:cs typeface="Arial"/>
                <a:sym typeface="Arial"/>
              </a:rPr>
              <a:t>Random Forest:</a:t>
            </a:r>
            <a:r>
              <a:rPr lang="en-US" sz="1400" b="0" i="0" u="none" strike="noStrike" cap="none">
                <a:solidFill>
                  <a:schemeClr val="dk1"/>
                </a:solidFill>
                <a:latin typeface="Arial"/>
                <a:ea typeface="Arial"/>
                <a:cs typeface="Arial"/>
                <a:sym typeface="Arial"/>
              </a:rPr>
              <a:t> Ensemble learning method that builds multiple decision trees and combines their outputs to enhance predictive accuracy and control overfitting.</a:t>
            </a:r>
            <a:endParaRPr/>
          </a:p>
          <a:p>
            <a:pPr marL="0" marR="0" lvl="0" indent="-88900" algn="just"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Arial"/>
                <a:ea typeface="Arial"/>
                <a:cs typeface="Arial"/>
                <a:sym typeface="Arial"/>
              </a:rPr>
              <a:t>K-Nearest Neighbors (KNN):</a:t>
            </a:r>
            <a:r>
              <a:rPr lang="en-US" sz="1400" b="0" i="0" u="none" strike="noStrike" cap="none">
                <a:solidFill>
                  <a:schemeClr val="dk1"/>
                </a:solidFill>
                <a:latin typeface="Arial"/>
                <a:ea typeface="Arial"/>
                <a:cs typeface="Arial"/>
                <a:sym typeface="Arial"/>
              </a:rPr>
              <a:t> Non-parametric algorithm for classification and regression that makes predictions based on the majority class or average of k-nearest data points</a:t>
            </a:r>
            <a:r>
              <a:rPr lang="en-US" sz="1400" b="0" i="0" u="none" strike="noStrike" cap="none">
                <a:solidFill>
                  <a:srgbClr val="D1D5DB"/>
                </a:solidFill>
                <a:latin typeface="Arial"/>
                <a:ea typeface="Arial"/>
                <a:cs typeface="Arial"/>
                <a:sym typeface="Arial"/>
              </a:rPr>
              <a:t>.</a:t>
            </a:r>
            <a:endParaRPr/>
          </a:p>
          <a:p>
            <a:pPr marL="857250" marR="0" lvl="1" indent="-29845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1364</Words>
  <Application>Microsoft Office PowerPoint</Application>
  <PresentationFormat>On-screen Show (16:9)</PresentationFormat>
  <Paragraphs>72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Poppins</vt:lpstr>
      <vt:lpstr>Times New Roman</vt:lpstr>
      <vt:lpstr>Simple Light</vt:lpstr>
      <vt:lpstr>Slide 1</vt:lpstr>
      <vt:lpstr>Slide 2</vt:lpstr>
      <vt:lpstr>Slide 3</vt:lpstr>
      <vt:lpstr>Abstract</vt:lpstr>
      <vt:lpstr>Problem Statement</vt:lpstr>
      <vt:lpstr>Project Overview</vt:lpstr>
      <vt:lpstr>Proposed Solution</vt:lpstr>
      <vt:lpstr>Technology Used</vt:lpstr>
      <vt:lpstr>Technology Used</vt:lpstr>
      <vt:lpstr>Modelling &amp; Results</vt:lpstr>
      <vt:lpstr>Modelling &amp; Results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lab3</dc:creator>
  <cp:lastModifiedBy>lab3</cp:lastModifiedBy>
  <cp:revision>2</cp:revision>
  <dcterms:modified xsi:type="dcterms:W3CDTF">2024-02-01T06:07:14Z</dcterms:modified>
</cp:coreProperties>
</file>