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8"/>
  </p:notesMasterIdLst>
  <p:sldIdLst>
    <p:sldId id="292" r:id="rId6"/>
    <p:sldId id="1282" r:id="rId7"/>
    <p:sldId id="1290" r:id="rId8"/>
    <p:sldId id="1291" r:id="rId9"/>
    <p:sldId id="1292" r:id="rId10"/>
    <p:sldId id="1293" r:id="rId11"/>
    <p:sldId id="1294" r:id="rId12"/>
    <p:sldId id="1296" r:id="rId13"/>
    <p:sldId id="1297" r:id="rId14"/>
    <p:sldId id="1298"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1CAD69-3974-BD3D-E46F-69B90C51A517}" v="778" dt="2024-03-30T18:29:44.704"/>
    <p1510:client id="{5BF65E42-B358-8DFD-F426-0DF7B1683D1D}" v="3" dt="2024-03-30T16:50:59.684"/>
    <p1510:client id="{C34FE5AC-92F8-06CC-74B1-95AC959B6B87}" v="6" dt="2024-03-30T17:43:58.8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588"/>
        <p:guide pos="144"/>
        <p:guide orient="horz" pos="852"/>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497154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2762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830752" y="-4446"/>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325607"/>
            <a:ext cx="1338878" cy="276999"/>
          </a:xfrm>
          <a:prstGeom prst="rect">
            <a:avLst/>
          </a:prstGeom>
          <a:noFill/>
        </p:spPr>
        <p:txBody>
          <a:bodyPr wrap="square" rtlCol="0" anchor="ctr">
            <a:spAutoFit/>
          </a:bodyPr>
          <a:lstStyle/>
          <a:p>
            <a:r>
              <a:rPr lang="en-US" sz="1200" b="1">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07099" y="4131286"/>
            <a:ext cx="1644951" cy="276999"/>
          </a:xfrm>
          <a:prstGeom prst="rect">
            <a:avLst/>
          </a:prstGeom>
          <a:noFill/>
        </p:spPr>
        <p:txBody>
          <a:bodyPr wrap="square" lIns="91440" tIns="45720" rIns="91440" bIns="45720" rtlCol="0" anchor="ctr">
            <a:spAutoFit/>
          </a:bodyPr>
          <a:lstStyle/>
          <a:p>
            <a:r>
              <a:rPr lang="en-US" sz="1200">
                <a:solidFill>
                  <a:srgbClr val="161D23"/>
                </a:solidFill>
              </a:rPr>
              <a:t>VINAYAK GODI</a:t>
            </a:r>
            <a:endParaRPr lang="en-US" sz="1200" dirty="0">
              <a:solidFill>
                <a:srgbClr val="161D23"/>
              </a:solidFill>
            </a:endParaRP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207099" y="4665555"/>
            <a:ext cx="2394277" cy="276999"/>
          </a:xfrm>
          <a:prstGeom prst="rect">
            <a:avLst/>
          </a:prstGeom>
          <a:noFill/>
        </p:spPr>
        <p:txBody>
          <a:bodyPr wrap="square" lIns="91440" tIns="45720" rIns="91440" bIns="45720" rtlCol="0" anchor="ctr">
            <a:spAutoFit/>
          </a:bodyPr>
          <a:lstStyle/>
          <a:p>
            <a:r>
              <a:rPr lang="en-US" sz="1200" dirty="0">
                <a:solidFill>
                  <a:srgbClr val="161D23"/>
                </a:solidFill>
              </a:rPr>
              <a:t>STU641c602b745f41679581227</a:t>
            </a:r>
            <a:endParaRPr lang="en-US" dirty="0"/>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532890"/>
            <a:ext cx="3006671" cy="461665"/>
          </a:xfrm>
          <a:prstGeom prst="rect">
            <a:avLst/>
          </a:prstGeom>
          <a:noFill/>
        </p:spPr>
        <p:txBody>
          <a:bodyPr wrap="square" lIns="91440" tIns="45720" rIns="91440" bIns="45720" rtlCol="0" anchor="ctr">
            <a:spAutoFit/>
          </a:bodyPr>
          <a:lstStyle/>
          <a:p>
            <a:r>
              <a:rPr lang="en-US" sz="1200" dirty="0">
                <a:solidFill>
                  <a:srgbClr val="161D23"/>
                </a:solidFill>
              </a:rPr>
              <a:t>Nagarjuna College of Engineering And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Modelling &amp; Result</a:t>
            </a:r>
          </a:p>
        </p:txBody>
      </p:sp>
      <p:sp>
        <p:nvSpPr>
          <p:cNvPr id="6" name="Rectangle 5">
            <a:extLst>
              <a:ext uri="{FF2B5EF4-FFF2-40B4-BE49-F238E27FC236}">
                <a16:creationId xmlns:a16="http://schemas.microsoft.com/office/drawing/2014/main" id="{3B7F6AB1-00E0-C56D-4BC6-78BBB15ACC7E}"/>
              </a:ext>
            </a:extLst>
          </p:cNvPr>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descr="A screenshot of a car&#10;&#10;Description automatically generated">
            <a:extLst>
              <a:ext uri="{FF2B5EF4-FFF2-40B4-BE49-F238E27FC236}">
                <a16:creationId xmlns:a16="http://schemas.microsoft.com/office/drawing/2014/main" id="{E3208080-9C58-27D9-443E-35DD83843807}"/>
              </a:ext>
            </a:extLst>
          </p:cNvPr>
          <p:cNvPicPr>
            <a:picLocks noChangeAspect="1"/>
          </p:cNvPicPr>
          <p:nvPr/>
        </p:nvPicPr>
        <p:blipFill>
          <a:blip r:embed="rId3"/>
          <a:stretch>
            <a:fillRect/>
          </a:stretch>
        </p:blipFill>
        <p:spPr>
          <a:xfrm>
            <a:off x="1333219" y="1020298"/>
            <a:ext cx="6730436" cy="3882220"/>
          </a:xfrm>
          <a:prstGeom prst="rect">
            <a:avLst/>
          </a:prstGeom>
        </p:spPr>
      </p:pic>
    </p:spTree>
    <p:extLst>
      <p:ext uri="{BB962C8B-B14F-4D97-AF65-F5344CB8AC3E}">
        <p14:creationId xmlns:p14="http://schemas.microsoft.com/office/powerpoint/2010/main" val="41688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Conclusion</a:t>
            </a:r>
            <a:endParaRPr lang="en-IN" sz="160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5" y="1066129"/>
            <a:ext cx="4435711" cy="3149580"/>
          </a:xfrm>
          <a:prstGeom prst="rect">
            <a:avLst/>
          </a:prstGeom>
          <a:noFill/>
        </p:spPr>
        <p:txBody>
          <a:bodyPr wrap="square" lIns="91440" tIns="45720" rIns="91440" bIns="45720" rtlCol="0" anchor="t">
            <a:spAutoFit/>
          </a:bodyPr>
          <a:lstStyle/>
          <a:p>
            <a:pPr marL="285750" indent="-285750" algn="just">
              <a:spcAft>
                <a:spcPts val="800"/>
              </a:spcAft>
              <a:buFont typeface="Arial" panose="020B0604020202020204" pitchFamily="34" charset="0"/>
              <a:buChar char="•"/>
            </a:pPr>
            <a:r>
              <a:rPr lang="en-US" sz="1200" dirty="0">
                <a:solidFill>
                  <a:srgbClr val="0C0C0C"/>
                </a:solidFill>
              </a:rPr>
              <a:t>Our Car Rental Service website, built using the Django framework and a range of modern technologies, offers a comprehensive solution to the challenges faced in the car rental industry. By prioritizing user experience, security, and efficiency, we have developed a platform that simplifies the vehicle rental process for users while providing rental companies with the tools they need to streamline operations and enhance productivity. Through intuitive interfaces, robust backend management, and secure payment integration, our website sets new standards in convenience, reliability, and trustworthiness. With a scalable architecture and a commitment to ongoing improvement, we are poised to revolutionize the way people rent vehicles, making it easier, faster, and more enjoyable for all parties involved.</a:t>
            </a:r>
            <a:endParaRPr lang="en-US" sz="1200" dirty="0"/>
          </a:p>
          <a:p>
            <a:pPr marL="173355" indent="-173355" algn="just">
              <a:spcAft>
                <a:spcPts val="800"/>
              </a:spcAft>
              <a:buFont typeface="Arial" panose="020B0604020202020204" pitchFamily="34" charset="0"/>
              <a:buChar char="•"/>
            </a:pPr>
            <a:endParaRPr lang="en-US" sz="1200" dirty="0"/>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accent2">
                      <a:lumMod val="75000"/>
                    </a:schemeClr>
                  </a:solidFill>
                  <a:latin typeface="+mj-lt"/>
                </a:rPr>
                <a:t>Abstract | Problem Statement | Project Overview |</a:t>
              </a:r>
              <a:r>
                <a:rPr lang="en-US" sz="1600">
                  <a:solidFill>
                    <a:schemeClr val="accent2">
                      <a:lumMod val="75000"/>
                    </a:schemeClr>
                  </a:solidFill>
                  <a:latin typeface="+mj-lt"/>
                  <a:ea typeface="+mn-lt"/>
                  <a:cs typeface="Poppins"/>
                </a:rPr>
                <a:t> Proposed </a:t>
              </a:r>
              <a:r>
                <a:rPr lang="en-US" sz="1600">
                  <a:solidFill>
                    <a:schemeClr val="accent2">
                      <a:lumMod val="75000"/>
                    </a:schemeClr>
                  </a:solidFill>
                  <a:latin typeface="+mj-lt"/>
                  <a:ea typeface="+mn-lt"/>
                  <a:cs typeface="+mn-lt"/>
                </a:rPr>
                <a:t>Solution </a:t>
              </a:r>
              <a:r>
                <a:rPr lang="en-US" sz="1600">
                  <a:solidFill>
                    <a:schemeClr val="accent2">
                      <a:lumMod val="75000"/>
                    </a:schemeClr>
                  </a:solidFill>
                  <a:latin typeface="+mj-lt"/>
                </a:rPr>
                <a:t>| </a:t>
              </a:r>
              <a:r>
                <a:rPr lang="en-US" sz="1600">
                  <a:solidFill>
                    <a:schemeClr val="accent2">
                      <a:lumMod val="75000"/>
                    </a:schemeClr>
                  </a:solidFill>
                  <a:latin typeface="+mj-lt"/>
                  <a:ea typeface="+mn-lt"/>
                  <a:cs typeface="Poppins"/>
                </a:rPr>
                <a:t>Technology Used</a:t>
              </a:r>
              <a:r>
                <a:rPr lang="en-US" sz="1600">
                  <a:solidFill>
                    <a:schemeClr val="accent2">
                      <a:lumMod val="75000"/>
                    </a:schemeClr>
                  </a:solidFill>
                  <a:latin typeface="+mj-lt"/>
                </a:rPr>
                <a:t> | Modelling &amp; Results </a:t>
              </a:r>
              <a:r>
                <a:rPr lang="en-US" sz="1600">
                  <a:solidFill>
                    <a:schemeClr val="accent2">
                      <a:lumMod val="75000"/>
                    </a:schemeClr>
                  </a:solidFill>
                  <a:latin typeface="+mj-lt"/>
                  <a:ea typeface="+mn-lt"/>
                  <a:cs typeface="+mn-lt"/>
                </a:rPr>
                <a:t>| Conclusion | Q&amp;A</a:t>
              </a:r>
              <a:endParaRPr lang="en-US" sz="160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ea typeface="+mn-lt"/>
                  <a:cs typeface="+mn-lt"/>
                </a:rPr>
                <a:t>Car Rentals Application with Django Framework (FSWD)</a:t>
              </a:r>
              <a:r>
                <a:rPr lang="en-US" sz="1600" b="1" dirty="0">
                  <a:latin typeface="+mj-lt"/>
                </a:rPr>
                <a:t>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Abstract</a:t>
            </a:r>
            <a:endParaRPr lang="en-IN" sz="160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639169" y="1285489"/>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US" dirty="0">
                    <a:solidFill>
                      <a:srgbClr val="0C0C0C"/>
                    </a:solidFill>
                    <a:cs typeface="Arial"/>
                  </a:rPr>
                  <a:t>"Our Car Rental service website designed to facilitate easy vehicle booking and management .User-friendly interface for browsing and booking vehicles."</a:t>
                </a:r>
                <a:endParaRPr lang="en-US">
                  <a:cs typeface="Arial"/>
                </a:endParaRPr>
              </a:p>
              <a:p>
                <a:pPr marL="91440"/>
                <a:endParaRPr lang="en-US" b="1" dirty="0">
                  <a:solidFill>
                    <a:srgbClr val="0D0D0D"/>
                  </a:solidFill>
                  <a:cs typeface="Arial"/>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US" dirty="0">
                    <a:solidFill>
                      <a:srgbClr val="0C0C0C"/>
                    </a:solidFill>
                    <a:cs typeface="Arial"/>
                  </a:rPr>
                  <a:t> "Secure user authentication and profile management system .Comprehensive admin dashboard for managing vehicle listings, bookings, and user accounts."</a:t>
                </a:r>
                <a:endParaRPr lang="en-US" dirty="0"/>
              </a:p>
              <a:p>
                <a:pPr marL="91440"/>
                <a:endParaRPr lang="en-US" b="1" dirty="0">
                  <a:solidFill>
                    <a:srgbClr val="0D0D0D"/>
                  </a:solidFill>
                  <a:cs typeface="Arial"/>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5651" cy="643467"/>
              <a:chOff x="712031" y="2737676"/>
              <a:chExt cx="7715651" cy="643467"/>
            </a:xfrm>
          </p:grpSpPr>
          <p:sp>
            <p:nvSpPr>
              <p:cNvPr id="20" name="Rectangle 19">
                <a:extLst>
                  <a:ext uri="{FF2B5EF4-FFF2-40B4-BE49-F238E27FC236}">
                    <a16:creationId xmlns:a16="http://schemas.microsoft.com/office/drawing/2014/main" id="{789435FA-EFC7-1B3A-6F80-B45135BCF4A8}"/>
                  </a:ext>
                </a:extLst>
              </p:cNvPr>
              <p:cNvSpPr/>
              <p:nvPr/>
            </p:nvSpPr>
            <p:spPr>
              <a:xfrm rot="10800000" flipV="1">
                <a:off x="1350829" y="2753147"/>
                <a:ext cx="7076853" cy="609213"/>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US" dirty="0">
                    <a:solidFill>
                      <a:srgbClr val="0C0C0C"/>
                    </a:solidFill>
                    <a:cs typeface="Arial"/>
                  </a:rPr>
                  <a:t>"Individuals seeking reliable and convenient transportation options for personal or business use Tourists exploring new destinations and in need of rental vehicles ."</a:t>
                </a:r>
                <a:endParaRPr lang="en-US">
                  <a:cs typeface="Arial"/>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3</a:t>
                </a:r>
              </a:p>
            </p:txBody>
          </p:sp>
        </p:gr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91502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4</a:t>
              </a:r>
            </a:p>
          </p:txBody>
        </p:sp>
      </p:grpSp>
      <p:sp>
        <p:nvSpPr>
          <p:cNvPr id="6" name="Rectangle 5">
            <a:extLst>
              <a:ext uri="{FF2B5EF4-FFF2-40B4-BE49-F238E27FC236}">
                <a16:creationId xmlns:a16="http://schemas.microsoft.com/office/drawing/2014/main" id="{1FB22170-A647-1F81-2835-69A2A3BDC66D}"/>
              </a:ext>
            </a:extLst>
          </p:cNvPr>
          <p:cNvSpPr/>
          <p:nvPr/>
        </p:nvSpPr>
        <p:spPr>
          <a:xfrm>
            <a:off x="1308554" y="3959131"/>
            <a:ext cx="7047993" cy="649240"/>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endParaRPr lang="en-US" dirty="0">
              <a:solidFill>
                <a:srgbClr val="0C0C0C"/>
              </a:solidFill>
              <a:cs typeface="Arial"/>
            </a:endParaRPr>
          </a:p>
          <a:p>
            <a:br>
              <a:rPr lang="en-US" dirty="0"/>
            </a:br>
            <a:endParaRPr lang="en-US" dirty="0"/>
          </a:p>
          <a:p>
            <a:endParaRPr lang="en-US" dirty="0">
              <a:solidFill>
                <a:schemeClr val="tx1"/>
              </a:solidFill>
              <a:cs typeface="Arial"/>
            </a:endParaRPr>
          </a:p>
          <a:p>
            <a:r>
              <a:rPr lang="en-US" dirty="0">
                <a:solidFill>
                  <a:schemeClr val="tx1"/>
                </a:solidFill>
                <a:cs typeface="Arial"/>
              </a:rPr>
              <a:t>"To streamline booking process with </a:t>
            </a:r>
            <a:r>
              <a:rPr lang="en-US" err="1">
                <a:solidFill>
                  <a:schemeClr val="tx1"/>
                </a:solidFill>
                <a:cs typeface="Arial"/>
              </a:rPr>
              <a:t>intiuitive</a:t>
            </a:r>
            <a:r>
              <a:rPr lang="en-US" dirty="0">
                <a:solidFill>
                  <a:schemeClr val="tx1"/>
                </a:solidFill>
                <a:cs typeface="Arial"/>
              </a:rPr>
              <a:t> user interfaces and efficient backend management"</a:t>
            </a:r>
          </a:p>
          <a:p>
            <a:endParaRPr lang="en-US" dirty="0">
              <a:solidFill>
                <a:srgbClr val="0C0C0C"/>
              </a:solidFill>
              <a:cs typeface="Arial"/>
            </a:endParaRPr>
          </a:p>
        </p:txBody>
      </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2495" y="1284891"/>
            <a:ext cx="5058525" cy="2410916"/>
          </a:xfrm>
          <a:prstGeom prst="rect">
            <a:avLst/>
          </a:prstGeom>
          <a:noFill/>
        </p:spPr>
        <p:txBody>
          <a:bodyPr wrap="square" lIns="91440" tIns="45720" rIns="91440" bIns="45720" rtlCol="0" anchor="t">
            <a:spAutoFit/>
          </a:bodyPr>
          <a:lstStyle/>
          <a:p>
            <a:pPr marL="173355" indent="-173355">
              <a:spcAft>
                <a:spcPts val="800"/>
              </a:spcAft>
              <a:buFont typeface="Arial" panose="020B0604020202020204" pitchFamily="34" charset="0"/>
              <a:buChar char="•"/>
            </a:pPr>
            <a:r>
              <a:rPr lang="en-IN" sz="1200" dirty="0">
                <a:solidFill>
                  <a:srgbClr val="0D0D0D"/>
                </a:solidFill>
              </a:rPr>
              <a:t>Develop a web-based car rental application using Django Framework (Full Stack Web Development). The application should allow users to browse and rent cars from a </a:t>
            </a:r>
            <a:r>
              <a:rPr lang="en-IN" sz="1200" err="1">
                <a:solidFill>
                  <a:srgbClr val="0D0D0D"/>
                </a:solidFill>
              </a:rPr>
              <a:t>catalog</a:t>
            </a:r>
            <a:r>
              <a:rPr lang="en-IN" sz="1200" dirty="0">
                <a:solidFill>
                  <a:srgbClr val="0D0D0D"/>
                </a:solidFill>
              </a:rPr>
              <a:t>, manage their rental bookings, and administer the system as an admin user.</a:t>
            </a:r>
          </a:p>
          <a:p>
            <a:pPr marL="173355" indent="-173355">
              <a:spcAft>
                <a:spcPts val="800"/>
              </a:spcAft>
              <a:buFont typeface="Arial" panose="020B0604020202020204" pitchFamily="34" charset="0"/>
              <a:buChar char="•"/>
            </a:pPr>
            <a:r>
              <a:rPr lang="en-IN" sz="1200" dirty="0">
                <a:solidFill>
                  <a:srgbClr val="0D0D0D"/>
                </a:solidFill>
              </a:rPr>
              <a:t>The car rental industry is growing rapidly, with an increasing number of customers seeking convenient and efficient ways to rent vehicles for various purposes such as travel, business, and leisure. However, managing a car rental business involves numerous challenges such as inventory tracking, customer bookings, vehicle maintenance, and billing. Traditional methods of managing these tasks manually or through disjointed systems can lead to inefficiencies, errors, and customer dissatisfaction.</a:t>
            </a: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Problem Statement</a:t>
            </a:r>
            <a:endParaRPr lang="en-IN" sz="160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Project Overview</a:t>
            </a:r>
            <a:endParaRPr lang="en-IN" sz="160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805" y="1142014"/>
            <a:ext cx="5055021" cy="3816429"/>
          </a:xfrm>
          <a:prstGeom prst="rect">
            <a:avLst/>
          </a:prstGeom>
          <a:noFill/>
        </p:spPr>
        <p:txBody>
          <a:bodyPr wrap="square" lIns="91440" tIns="45720" rIns="91440" bIns="45720" rtlCol="0" anchor="t">
            <a:spAutoFit/>
          </a:bodyPr>
          <a:lstStyle/>
          <a:p>
            <a:pPr algn="just">
              <a:buFont typeface="Arial" panose="020B0604020202020204" pitchFamily="34" charset="0"/>
              <a:buChar char="•"/>
            </a:pPr>
            <a:r>
              <a:rPr lang="en-US" sz="1200" dirty="0">
                <a:solidFill>
                  <a:srgbClr val="0D0D0D"/>
                </a:solidFill>
                <a:latin typeface="+mn-lt"/>
              </a:rPr>
              <a:t>The Car Rentals Application is a web-based platform developed using the Django Framework (FSWD) to facilitate efficient and convenient vehicle rentals for customers while enabling administrators to manage the rental business seamlessly. The application includes essential features such as user registration, vehicle inventory management, booking and reservation system, admin dashboard, payment gateway integration, notifications, feedback system, and reporting tools.</a:t>
            </a:r>
            <a:endParaRPr lang="en-US" b="1" dirty="0">
              <a:latin typeface="+mn-lt"/>
            </a:endParaRPr>
          </a:p>
          <a:p>
            <a:pPr algn="just"/>
            <a:endParaRPr lang="en-US" sz="1200" dirty="0">
              <a:solidFill>
                <a:srgbClr val="0D0D0D"/>
              </a:solidFill>
              <a:latin typeface="+mn-lt"/>
            </a:endParaRPr>
          </a:p>
          <a:p>
            <a:pPr algn="just">
              <a:buFont typeface="Arial" panose="020B0604020202020204" pitchFamily="34" charset="0"/>
              <a:buChar char="•"/>
            </a:pPr>
            <a:r>
              <a:rPr lang="en-US" sz="1200" dirty="0">
                <a:solidFill>
                  <a:srgbClr val="0D0D0D"/>
                </a:solidFill>
                <a:latin typeface="+mn-lt"/>
              </a:rPr>
              <a:t>Customers can register, log in, and browse available vehicles based on their preferences and needs. They can make bookings, receive confirmation notifications, and manage their reservations through the user-friendly interface. Payment processing is integrated securely, allowing customers to complete transactions online.</a:t>
            </a:r>
            <a:endParaRPr lang="en-US" dirty="0">
              <a:latin typeface="+mn-lt"/>
            </a:endParaRPr>
          </a:p>
          <a:p>
            <a:pPr algn="just"/>
            <a:endParaRPr lang="en-US" sz="1200" dirty="0">
              <a:solidFill>
                <a:srgbClr val="0D0D0D"/>
              </a:solidFill>
            </a:endParaRPr>
          </a:p>
          <a:p>
            <a:pPr algn="just">
              <a:buFont typeface="Arial" panose="020B0604020202020204" pitchFamily="34" charset="0"/>
              <a:buChar char="•"/>
            </a:pPr>
            <a:r>
              <a:rPr lang="en-US" sz="1200" dirty="0">
                <a:solidFill>
                  <a:srgbClr val="0D0D0D"/>
                </a:solidFill>
                <a:latin typeface="+mn-lt"/>
              </a:rPr>
              <a:t>Administrators have access to a comprehensive dashboard where they can oversee bookings, manage inventory, track maintenance schedules, add or remove vehicles, and generate reports for business analysis. Automated notifications keep users informed about their rental status, upcoming bookings, and other relevant updates.</a:t>
            </a:r>
            <a:endParaRPr lang="en-US" dirty="0"/>
          </a:p>
          <a:p>
            <a:pPr marL="173355" indent="-173355" algn="just">
              <a:spcAft>
                <a:spcPts val="800"/>
              </a:spcAft>
              <a:buFont typeface="Arial" panose="020B0604020202020204" pitchFamily="34" charset="0"/>
              <a:buChar char="•"/>
            </a:pPr>
            <a:endParaRPr lang="en-US" b="1" dirty="0">
              <a:latin typeface="+mn-lt"/>
            </a:endParaRP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Proposed Solution</a:t>
            </a:r>
            <a:endParaRPr lang="en-IN" sz="160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26996" y="1134562"/>
            <a:ext cx="8466813" cy="3970318"/>
          </a:xfrm>
          <a:prstGeom prst="rect">
            <a:avLst/>
          </a:prstGeom>
          <a:noFill/>
        </p:spPr>
        <p:txBody>
          <a:bodyPr wrap="square" lIns="91440" tIns="45720" rIns="91440" bIns="45720" rtlCol="0" anchor="t">
            <a:spAutoFit/>
          </a:bodyPr>
          <a:lstStyle/>
          <a:p>
            <a:pPr algn="just">
              <a:buFont typeface="Arial" panose="020B0604020202020204" pitchFamily="34" charset="0"/>
              <a:buChar char="•"/>
            </a:pPr>
            <a:r>
              <a:rPr lang="en-US" sz="1200" dirty="0">
                <a:solidFill>
                  <a:srgbClr val="0D0D0D"/>
                </a:solidFill>
                <a:latin typeface="+mn-lt"/>
              </a:rPr>
              <a:t>To address the challenges faced by the car rental industry and provide a comprehensive solution, we propose developing a Car Rentals Application using the Django Framework (FSWD). The application will incorporate the following key components and functionalities:</a:t>
            </a:r>
            <a:endParaRPr lang="en-US"/>
          </a:p>
          <a:p>
            <a:pPr algn="just">
              <a:buFont typeface="Arial" panose="020B0604020202020204" pitchFamily="34" charset="0"/>
              <a:buChar char="•"/>
            </a:pPr>
            <a:r>
              <a:rPr lang="en-US" sz="1200" b="1" dirty="0">
                <a:solidFill>
                  <a:srgbClr val="0D0D0D"/>
                </a:solidFill>
                <a:latin typeface="+mn-lt"/>
              </a:rPr>
              <a:t>User Management System:</a:t>
            </a:r>
            <a:endParaRPr lang="en-US" dirty="0"/>
          </a:p>
          <a:p>
            <a:pPr marL="171450" lvl="1" indent="-171450" algn="just">
              <a:buFont typeface="Wingdings" panose="020B0604020202020204" pitchFamily="34" charset="0"/>
              <a:buChar char="ü"/>
            </a:pPr>
            <a:r>
              <a:rPr lang="en-US" sz="1200">
                <a:solidFill>
                  <a:srgbClr val="0D0D0D"/>
                </a:solidFill>
                <a:latin typeface="+mn-lt"/>
              </a:rPr>
              <a:t>Allow customers to register, log in, and manage their profiles securely.</a:t>
            </a:r>
            <a:endParaRPr lang="en-US"/>
          </a:p>
          <a:p>
            <a:pPr marL="171450" lvl="1" indent="-171450" algn="just">
              <a:buFont typeface="Wingdings" panose="020B0604020202020204" pitchFamily="34" charset="0"/>
              <a:buChar char="ü"/>
            </a:pPr>
            <a:r>
              <a:rPr lang="en-US" sz="1200">
                <a:solidFill>
                  <a:srgbClr val="0D0D0D"/>
                </a:solidFill>
                <a:latin typeface="+mn-lt"/>
              </a:rPr>
              <a:t>Implement authentication mechanisms to ensure user data privacy and security.</a:t>
            </a:r>
            <a:endParaRPr lang="en-US"/>
          </a:p>
          <a:p>
            <a:pPr algn="just">
              <a:buFont typeface="Arial" panose="020B0604020202020204" pitchFamily="34" charset="0"/>
              <a:buChar char="•"/>
            </a:pPr>
            <a:r>
              <a:rPr lang="en-US" sz="1200" b="1" dirty="0">
                <a:solidFill>
                  <a:srgbClr val="0D0D0D"/>
                </a:solidFill>
                <a:latin typeface="+mn-lt"/>
              </a:rPr>
              <a:t>Vehicle Inventory Management:</a:t>
            </a:r>
            <a:endParaRPr lang="en-US" dirty="0"/>
          </a:p>
          <a:p>
            <a:pPr lvl="1" algn="just">
              <a:buFont typeface="Wingdings" panose="020B0604020202020204" pitchFamily="34" charset="0"/>
              <a:buChar char="ü"/>
            </a:pPr>
            <a:r>
              <a:rPr lang="en-US" sz="1200">
                <a:solidFill>
                  <a:srgbClr val="0D0D0D"/>
                </a:solidFill>
                <a:latin typeface="+mn-lt"/>
              </a:rPr>
              <a:t>Maintain a centralized database to store details of available vehicles, including make, model, year, mileage, and rental rates.</a:t>
            </a:r>
            <a:endParaRPr lang="en-US"/>
          </a:p>
          <a:p>
            <a:pPr lvl="1" algn="just">
              <a:buFont typeface="Wingdings" panose="020B0604020202020204" pitchFamily="34" charset="0"/>
              <a:buChar char="ü"/>
            </a:pPr>
            <a:r>
              <a:rPr lang="en-US" sz="1200">
                <a:solidFill>
                  <a:srgbClr val="0D0D0D"/>
                </a:solidFill>
                <a:latin typeface="+mn-lt"/>
              </a:rPr>
              <a:t>Enable administrators to add, edit, and remove vehicles as needed.</a:t>
            </a:r>
            <a:endParaRPr lang="en-US"/>
          </a:p>
          <a:p>
            <a:pPr algn="just">
              <a:buFont typeface="Arial" panose="020B0604020202020204" pitchFamily="34" charset="0"/>
              <a:buChar char="•"/>
            </a:pPr>
            <a:r>
              <a:rPr lang="en-US" sz="1200" b="1" dirty="0">
                <a:solidFill>
                  <a:srgbClr val="0D0D0D"/>
                </a:solidFill>
                <a:latin typeface="+mn-lt"/>
              </a:rPr>
              <a:t>Booking and Reservation System:</a:t>
            </a:r>
            <a:endParaRPr lang="en-US" dirty="0"/>
          </a:p>
          <a:p>
            <a:pPr lvl="1" algn="just">
              <a:buFont typeface="Wingdings" panose="020B0604020202020204" pitchFamily="34" charset="0"/>
              <a:buChar char="ü"/>
            </a:pPr>
            <a:r>
              <a:rPr lang="en-US" sz="1200">
                <a:solidFill>
                  <a:srgbClr val="0D0D0D"/>
                </a:solidFill>
                <a:latin typeface="+mn-lt"/>
              </a:rPr>
              <a:t>Facilitate the booking process with real-time availability checks and confirmation notifications.</a:t>
            </a:r>
            <a:endParaRPr lang="en-US"/>
          </a:p>
          <a:p>
            <a:pPr lvl="1" algn="just">
              <a:buFont typeface="Wingdings" panose="020B0604020202020204" pitchFamily="34" charset="0"/>
              <a:buChar char="ü"/>
            </a:pPr>
            <a:r>
              <a:rPr lang="en-US" sz="1200">
                <a:solidFill>
                  <a:srgbClr val="0D0D0D"/>
                </a:solidFill>
                <a:latin typeface="+mn-lt"/>
              </a:rPr>
              <a:t>Allow customers to manage their bookings, including modifications and cancellations.</a:t>
            </a:r>
            <a:endParaRPr lang="en-US"/>
          </a:p>
          <a:p>
            <a:pPr algn="just">
              <a:buFont typeface="Arial" panose="020B0604020202020204" pitchFamily="34" charset="0"/>
              <a:buChar char="•"/>
            </a:pPr>
            <a:r>
              <a:rPr lang="en-US" sz="1200" b="1" dirty="0">
                <a:solidFill>
                  <a:srgbClr val="0D0D0D"/>
                </a:solidFill>
                <a:latin typeface="+mn-lt"/>
              </a:rPr>
              <a:t>Admin Dashboard:</a:t>
            </a:r>
            <a:endParaRPr lang="en-US" dirty="0"/>
          </a:p>
          <a:p>
            <a:pPr lvl="1" algn="just">
              <a:buFont typeface="Wingdings" panose="020B0604020202020204" pitchFamily="34" charset="0"/>
              <a:buChar char="ü"/>
            </a:pPr>
            <a:r>
              <a:rPr lang="en-US" sz="1200">
                <a:solidFill>
                  <a:srgbClr val="0D0D0D"/>
                </a:solidFill>
                <a:latin typeface="+mn-lt"/>
              </a:rPr>
              <a:t>Provide administrators with a dashboard to monitor bookings, track inventory levels, view upcoming reservations, and manage rental schedules.</a:t>
            </a:r>
            <a:endParaRPr lang="en-US"/>
          </a:p>
          <a:p>
            <a:pPr lvl="1" algn="just">
              <a:buFont typeface="Wingdings" panose="020B0604020202020204" pitchFamily="34" charset="0"/>
              <a:buChar char="ü"/>
            </a:pPr>
            <a:r>
              <a:rPr lang="en-US" sz="1200">
                <a:solidFill>
                  <a:srgbClr val="0D0D0D"/>
                </a:solidFill>
                <a:latin typeface="+mn-lt"/>
              </a:rPr>
              <a:t>Implement reporting tools to generate insights into revenue, customer trends, and operational performance.</a:t>
            </a:r>
            <a:endParaRPr lang="en-US"/>
          </a:p>
          <a:p>
            <a:pPr algn="just">
              <a:buFont typeface="Arial" panose="020B0604020202020204" pitchFamily="34" charset="0"/>
              <a:buChar char="•"/>
            </a:pPr>
            <a:r>
              <a:rPr lang="en-US" sz="1200" b="1" dirty="0">
                <a:solidFill>
                  <a:srgbClr val="0D0D0D"/>
                </a:solidFill>
                <a:latin typeface="+mn-lt"/>
              </a:rPr>
              <a:t>Payment Gateway Integration:</a:t>
            </a:r>
            <a:endParaRPr lang="en-US" dirty="0"/>
          </a:p>
          <a:p>
            <a:pPr lvl="1" algn="just">
              <a:buFont typeface="Wingdings" panose="020B0604020202020204" pitchFamily="34" charset="0"/>
              <a:buChar char="ü"/>
            </a:pPr>
            <a:r>
              <a:rPr lang="en-US" sz="1200">
                <a:solidFill>
                  <a:srgbClr val="0D0D0D"/>
                </a:solidFill>
                <a:latin typeface="+mn-lt"/>
              </a:rPr>
              <a:t>Integrate a secure payment gateway to enable customers to make online payments for bookings.</a:t>
            </a:r>
            <a:endParaRPr lang="en-US"/>
          </a:p>
          <a:p>
            <a:pPr lvl="1" algn="just">
              <a:buFont typeface="Wingdings" panose="020B0604020202020204" pitchFamily="34" charset="0"/>
              <a:buChar char="ü"/>
            </a:pPr>
            <a:r>
              <a:rPr lang="en-US" sz="1200">
                <a:solidFill>
                  <a:srgbClr val="0D0D0D"/>
                </a:solidFill>
                <a:latin typeface="+mn-lt"/>
              </a:rPr>
              <a:t>Support multiple payment methods for flexibility and convenience.</a:t>
            </a:r>
            <a:endParaRPr lang="en-US"/>
          </a:p>
          <a:p>
            <a:pPr algn="just">
              <a:buFont typeface="Arial" panose="020B0604020202020204" pitchFamily="34" charset="0"/>
              <a:buChar char="•"/>
            </a:pPr>
            <a:endParaRPr lang="en-US" sz="1200" dirty="0">
              <a:solidFill>
                <a:srgbClr val="0D0D0D"/>
              </a:solidFill>
              <a:latin typeface="+mn-lt"/>
            </a:endParaRP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Technology used</a:t>
            </a:r>
            <a:endParaRPr lang="en-IN" sz="160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06562" y="1083221"/>
            <a:ext cx="8097026" cy="4134465"/>
          </a:xfrm>
          <a:prstGeom prst="rect">
            <a:avLst/>
          </a:prstGeom>
          <a:noFill/>
        </p:spPr>
        <p:txBody>
          <a:bodyPr wrap="square" lIns="91440" tIns="45720" rIns="91440" bIns="45720" rtlCol="0" anchor="t">
            <a:spAutoFit/>
          </a:bodyPr>
          <a:lstStyle/>
          <a:p>
            <a:pPr marL="285750" indent="-285750" algn="just">
              <a:buFont typeface="Arial,Sans-Serif" panose="020B0604020202020204" pitchFamily="34" charset="0"/>
              <a:buChar char="•"/>
            </a:pPr>
            <a:r>
              <a:rPr lang="en-US" sz="1200" dirty="0">
                <a:solidFill>
                  <a:srgbClr val="0D0D0D"/>
                </a:solidFill>
                <a:latin typeface="+mn-lt"/>
              </a:rPr>
              <a:t>The proposed Car Rentals Application with the Django Framework (FSWD) will leverage a combination of technologies to ensure a robust, scalable, and secure solution. Here are the key technologies that will be used:</a:t>
            </a:r>
            <a:endParaRPr lang="en-US" sz="1200" dirty="0">
              <a:latin typeface="+mn-lt"/>
            </a:endParaRPr>
          </a:p>
          <a:p>
            <a:pPr marL="285750" indent="-285750" algn="just">
              <a:buFont typeface="Arial,Sans-Serif" panose="020B0604020202020204" pitchFamily="34" charset="0"/>
              <a:buChar char="•"/>
            </a:pPr>
            <a:r>
              <a:rPr lang="en-US" sz="1200" b="1" dirty="0">
                <a:solidFill>
                  <a:srgbClr val="0D0D0D"/>
                </a:solidFill>
                <a:latin typeface="+mn-lt"/>
              </a:rPr>
              <a:t>Django Framework:</a:t>
            </a:r>
            <a:r>
              <a:rPr lang="en-US" sz="1200" dirty="0">
                <a:solidFill>
                  <a:srgbClr val="0D0D0D"/>
                </a:solidFill>
                <a:latin typeface="+mn-lt"/>
              </a:rPr>
              <a:t> Django is a high-level Python web framework that promotes rapid development, clean design, and scalability. It provides built-in features for handling user authentication, database management, URL routing, and template rendering, making it well-suited for developing complex web applications like the Car Rentals Application.</a:t>
            </a:r>
            <a:endParaRPr lang="en-US" sz="1200" dirty="0">
              <a:latin typeface="+mn-lt"/>
            </a:endParaRPr>
          </a:p>
          <a:p>
            <a:pPr marL="285750" indent="-285750" algn="just">
              <a:buFont typeface="Arial,Sans-Serif" panose="020B0604020202020204" pitchFamily="34" charset="0"/>
              <a:buChar char="•"/>
            </a:pPr>
            <a:r>
              <a:rPr lang="en-US" sz="1200" b="1" dirty="0">
                <a:solidFill>
                  <a:srgbClr val="0D0D0D"/>
                </a:solidFill>
                <a:latin typeface="+mn-lt"/>
              </a:rPr>
              <a:t>Python Programming Language:</a:t>
            </a:r>
            <a:r>
              <a:rPr lang="en-US" sz="1200" dirty="0">
                <a:solidFill>
                  <a:srgbClr val="0D0D0D"/>
                </a:solidFill>
                <a:latin typeface="+mn-lt"/>
              </a:rPr>
              <a:t> Python will be used as the primary programming language for backend development within the Django framework. Python's simplicity, readability, and extensive libraries make it ideal for developing web applications with efficient code.</a:t>
            </a:r>
            <a:endParaRPr lang="en-US" sz="1200" dirty="0">
              <a:latin typeface="+mn-lt"/>
            </a:endParaRPr>
          </a:p>
          <a:p>
            <a:pPr marL="285750" indent="-285750" algn="just">
              <a:buFont typeface="Arial,Sans-Serif" panose="020B0604020202020204" pitchFamily="34" charset="0"/>
              <a:buChar char="•"/>
            </a:pPr>
            <a:r>
              <a:rPr lang="en-US" sz="1200" b="1" dirty="0">
                <a:solidFill>
                  <a:srgbClr val="0D0D0D"/>
                </a:solidFill>
                <a:latin typeface="+mn-lt"/>
              </a:rPr>
              <a:t>HTML/CSS/JavaScript (Frontend):</a:t>
            </a:r>
            <a:r>
              <a:rPr lang="en-US" sz="1200" dirty="0">
                <a:solidFill>
                  <a:srgbClr val="0D0D0D"/>
                </a:solidFill>
                <a:latin typeface="+mn-lt"/>
              </a:rPr>
              <a:t> For the frontend user interface, HTML will be used for structure, CSS for styling, and JavaScript for interactive elements and client-side functionality. Frontend frameworks like Bootstrap or Tailwind CSS may also be utilized for responsive design and enhanced UI components.</a:t>
            </a:r>
            <a:endParaRPr lang="en-US" sz="1200" dirty="0">
              <a:latin typeface="+mn-lt"/>
            </a:endParaRPr>
          </a:p>
          <a:p>
            <a:pPr marL="285750" indent="-285750" algn="just">
              <a:buFont typeface="Arial,Sans-Serif" panose="020B0604020202020204" pitchFamily="34" charset="0"/>
              <a:buChar char="•"/>
            </a:pPr>
            <a:r>
              <a:rPr lang="en-US" sz="1200" b="1" dirty="0">
                <a:solidFill>
                  <a:srgbClr val="0D0D0D"/>
                </a:solidFill>
                <a:latin typeface="+mn-lt"/>
              </a:rPr>
              <a:t>Database Management System (DBMS):</a:t>
            </a:r>
            <a:r>
              <a:rPr lang="en-US" sz="1200" dirty="0">
                <a:solidFill>
                  <a:srgbClr val="0D0D0D"/>
                </a:solidFill>
                <a:latin typeface="+mn-lt"/>
              </a:rPr>
              <a:t> The application will use a relational database management system (RDBMS) to store and manage data efficiently. PostgreSQL or MySQL/MariaDB are popular choices for Django projects due to their robustness and compatibility with the Django ORM (Object-Relational Mapping).</a:t>
            </a:r>
            <a:endParaRPr lang="en-US" sz="1200" dirty="0">
              <a:latin typeface="+mn-lt"/>
            </a:endParaRPr>
          </a:p>
          <a:p>
            <a:pPr marL="285750" indent="-285750" algn="just">
              <a:buFont typeface="Arial,Sans-Serif" panose="020B0604020202020204" pitchFamily="34" charset="0"/>
              <a:buChar char="•"/>
            </a:pPr>
            <a:r>
              <a:rPr lang="en-US" sz="1200" b="1" dirty="0">
                <a:solidFill>
                  <a:srgbClr val="0D0D0D"/>
                </a:solidFill>
                <a:latin typeface="+mn-lt"/>
              </a:rPr>
              <a:t>Payment Gateway Integration:</a:t>
            </a:r>
            <a:r>
              <a:rPr lang="en-US" sz="1200" dirty="0">
                <a:solidFill>
                  <a:srgbClr val="0D0D0D"/>
                </a:solidFill>
                <a:latin typeface="+mn-lt"/>
              </a:rPr>
              <a:t> A secure and reliable payment gateway will be integrated into the application to facilitate online payments for bookings. Common payment gateways include Stripe, PayPal, or Braintree, which offer APIs for seamless integration and transaction processing.</a:t>
            </a:r>
            <a:endParaRPr lang="en-US" sz="1200" dirty="0">
              <a:latin typeface="+mn-lt"/>
            </a:endParaRPr>
          </a:p>
          <a:p>
            <a:pPr marL="285750" indent="-285750" algn="just">
              <a:buFont typeface="Arial,Sans-Serif" panose="020B0604020202020204" pitchFamily="34" charset="0"/>
              <a:buChar char="•"/>
            </a:pPr>
            <a:endParaRPr lang="en-US" sz="1200" dirty="0">
              <a:latin typeface="+mn-lt"/>
            </a:endParaRPr>
          </a:p>
          <a:p>
            <a:pPr marL="173355" indent="-173355" algn="just">
              <a:spcAft>
                <a:spcPts val="800"/>
              </a:spcAft>
              <a:buFont typeface="Arial,Sans-Serif" panose="020B0604020202020204" pitchFamily="34" charset="0"/>
              <a:buChar char="•"/>
            </a:pPr>
            <a:endParaRPr lang="en-US" dirty="0">
              <a:latin typeface="+mn-lt"/>
            </a:endParaRPr>
          </a:p>
          <a:p>
            <a:pPr marL="173355" indent="-173355">
              <a:spcAft>
                <a:spcPts val="800"/>
              </a:spcAft>
              <a:buFont typeface="Arial" panose="020B0604020202020204" pitchFamily="34" charset="0"/>
              <a:buChar char="•"/>
            </a:pPr>
            <a:endParaRPr lang="en-US" dirty="0">
              <a:latin typeface="+mn-lt"/>
            </a:endParaRP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descr="A screenshot of a car&#10;&#10;Description automatically generated">
            <a:extLst>
              <a:ext uri="{FF2B5EF4-FFF2-40B4-BE49-F238E27FC236}">
                <a16:creationId xmlns:a16="http://schemas.microsoft.com/office/drawing/2014/main" id="{329944BA-FBC3-E338-BBA3-454A1B3F7868}"/>
              </a:ext>
            </a:extLst>
          </p:cNvPr>
          <p:cNvPicPr>
            <a:picLocks noChangeAspect="1"/>
          </p:cNvPicPr>
          <p:nvPr/>
        </p:nvPicPr>
        <p:blipFill>
          <a:blip r:embed="rId3"/>
          <a:stretch>
            <a:fillRect/>
          </a:stretch>
        </p:blipFill>
        <p:spPr>
          <a:xfrm>
            <a:off x="1376748" y="954218"/>
            <a:ext cx="6627187" cy="3967636"/>
          </a:xfrm>
          <a:prstGeom prst="rect">
            <a:avLst/>
          </a:prstGeom>
        </p:spPr>
      </p:pic>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descr="A screenshot of a website&#10;&#10;Description automatically generated">
            <a:extLst>
              <a:ext uri="{FF2B5EF4-FFF2-40B4-BE49-F238E27FC236}">
                <a16:creationId xmlns:a16="http://schemas.microsoft.com/office/drawing/2014/main" id="{684549E0-53BA-107E-DE5E-D2D70F4FD07C}"/>
              </a:ext>
            </a:extLst>
          </p:cNvPr>
          <p:cNvPicPr>
            <a:picLocks noChangeAspect="1"/>
          </p:cNvPicPr>
          <p:nvPr/>
        </p:nvPicPr>
        <p:blipFill>
          <a:blip r:embed="rId3"/>
          <a:stretch>
            <a:fillRect/>
          </a:stretch>
        </p:blipFill>
        <p:spPr>
          <a:xfrm>
            <a:off x="1400826" y="1024054"/>
            <a:ext cx="6649711" cy="3894140"/>
          </a:xfrm>
          <a:prstGeom prst="rect">
            <a:avLst/>
          </a:prstGeom>
        </p:spPr>
      </p:pic>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12</Slides>
  <Notes>12</Notes>
  <HiddenSlides>0</HiddenSlide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revision>421</cp:revision>
  <dcterms:modified xsi:type="dcterms:W3CDTF">2024-03-30T18:30:46Z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