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IBM Plex Sans Medium" panose="020B0604020202020204" charset="0"/>
      <p:regular r:id="rId15"/>
      <p:bold r:id="rId16"/>
      <p:italic r:id="rId17"/>
      <p:boldItalic r:id="rId18"/>
    </p:embeddedFont>
    <p:embeddedFont>
      <p:font typeface="Arial Unicode MS" panose="020B0604020202020204" pitchFamily="34" charset="-128"/>
      <p:regular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658"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ec6a1759d4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ec6a1759d4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ec6a1759d4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ec6a1759d4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ec6a1759d4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ec6a1759d4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ec6a1759d4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2ec6a1759d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2ec6a1759d4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2ec6a1759d4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ec6a1759d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ec6a1759d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ec6a1759d4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ec6a1759d4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ec6a1759d4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ec6a1759d4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ec6a1759d4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ec6a1759d4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ec6a1759d4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ec6a1759d4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ec6a1759d4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ec6a1759d4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hyperlink" Target="https://www.kaggle.com/datasets/shivamb/netflix-shows" TargetMode="External"/><Relationship Id="rId2" Type="http://schemas.openxmlformats.org/officeDocument/2006/relationships/notesSlide" Target="../notesSlides/notesSlide12.xml"/><Relationship Id="rId1" Type="http://schemas.openxmlformats.org/officeDocument/2006/relationships/slideLayout" Target="../slideLayouts/slideLayout11.xml"/><Relationship Id="rId4" Type="http://schemas.openxmlformats.org/officeDocument/2006/relationships/hyperlink" Target="https://docs.microsoft.com/en-us/power-bi/"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1141"/>
        </a:solidFill>
        <a:effectLst/>
      </p:bgPr>
    </p:bg>
    <p:spTree>
      <p:nvGrpSpPr>
        <p:cNvPr id="1" name="Shape 53"/>
        <p:cNvGrpSpPr/>
        <p:nvPr/>
      </p:nvGrpSpPr>
      <p:grpSpPr>
        <a:xfrm>
          <a:off x="0" y="0"/>
          <a:ext cx="0" cy="0"/>
          <a:chOff x="0" y="0"/>
          <a:chExt cx="0" cy="0"/>
        </a:xfrm>
      </p:grpSpPr>
      <p:sp>
        <p:nvSpPr>
          <p:cNvPr id="54" name="Google Shape;54;p13"/>
          <p:cNvSpPr txBox="1"/>
          <p:nvPr/>
        </p:nvSpPr>
        <p:spPr>
          <a:xfrm>
            <a:off x="246050" y="790300"/>
            <a:ext cx="6854400" cy="7824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2000" dirty="0">
                <a:solidFill>
                  <a:schemeClr val="lt1"/>
                </a:solidFill>
                <a:latin typeface="IBM Plex Sans Medium"/>
                <a:ea typeface="IBM Plex Sans Medium"/>
                <a:cs typeface="IBM Plex Sans Medium"/>
                <a:sym typeface="IBM Plex Sans Medium"/>
              </a:rPr>
              <a:t> IBM SkillsBuild Decoding Data PBL Program 2025 Final Project </a:t>
            </a:r>
            <a:r>
              <a:rPr lang="en" sz="2000" dirty="0" smtClean="0">
                <a:solidFill>
                  <a:schemeClr val="lt1"/>
                </a:solidFill>
                <a:latin typeface="IBM Plex Sans Medium"/>
                <a:ea typeface="IBM Plex Sans Medium"/>
                <a:cs typeface="IBM Plex Sans Medium"/>
                <a:sym typeface="IBM Plex Sans Medium"/>
              </a:rPr>
              <a:t>Presentatio</a:t>
            </a:r>
            <a:r>
              <a:rPr lang="en" sz="1800" dirty="0">
                <a:solidFill>
                  <a:schemeClr val="lt1"/>
                </a:solidFill>
                <a:latin typeface="IBM Plex Sans Medium"/>
                <a:ea typeface="IBM Plex Sans Medium"/>
                <a:cs typeface="IBM Plex Sans Medium"/>
                <a:sym typeface="IBM Plex Sans Medium"/>
              </a:rPr>
              <a:t/>
            </a:r>
            <a:br>
              <a:rPr lang="en" sz="1800" dirty="0">
                <a:solidFill>
                  <a:schemeClr val="lt1"/>
                </a:solidFill>
                <a:latin typeface="IBM Plex Sans Medium"/>
                <a:ea typeface="IBM Plex Sans Medium"/>
                <a:cs typeface="IBM Plex Sans Medium"/>
                <a:sym typeface="IBM Plex Sans Medium"/>
              </a:rPr>
            </a:br>
            <a:r>
              <a:rPr lang="en" sz="1800" dirty="0">
                <a:solidFill>
                  <a:schemeClr val="lt1"/>
                </a:solidFill>
                <a:latin typeface="IBM Plex Sans Medium"/>
                <a:ea typeface="IBM Plex Sans Medium"/>
                <a:cs typeface="IBM Plex Sans Medium"/>
                <a:sym typeface="IBM Plex Sans Medium"/>
              </a:rPr>
              <a:t>Final Project Presentation</a:t>
            </a:r>
            <a:endParaRPr sz="1800" dirty="0">
              <a:solidFill>
                <a:schemeClr val="lt1"/>
              </a:solidFill>
              <a:latin typeface="IBM Plex Sans Medium"/>
              <a:ea typeface="IBM Plex Sans Medium"/>
              <a:cs typeface="IBM Plex Sans Medium"/>
              <a:sym typeface="IBM Plex Sans Medium"/>
            </a:endParaRPr>
          </a:p>
        </p:txBody>
      </p:sp>
      <p:sp>
        <p:nvSpPr>
          <p:cNvPr id="55" name="Google Shape;55;p13"/>
          <p:cNvSpPr/>
          <p:nvPr/>
        </p:nvSpPr>
        <p:spPr>
          <a:xfrm>
            <a:off x="0" y="2265217"/>
            <a:ext cx="9144000" cy="1857857"/>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smtClean="0">
                <a:latin typeface="IBM Plex Sans Medium"/>
                <a:ea typeface="IBM Plex Sans Medium"/>
                <a:cs typeface="IBM Plex Sans Medium"/>
                <a:sym typeface="IBM Plex Sans Medium"/>
              </a:rPr>
              <a:t>Project topic : Netflix Trend Analysis</a:t>
            </a:r>
            <a:r>
              <a:rPr lang="en" sz="1600" dirty="0">
                <a:latin typeface="IBM Plex Sans Medium"/>
                <a:ea typeface="IBM Plex Sans Medium"/>
                <a:cs typeface="IBM Plex Sans Medium"/>
                <a:sym typeface="IBM Plex Sans Medium"/>
              </a:rPr>
              <a:t>		</a:t>
            </a:r>
            <a:br>
              <a:rPr lang="en" sz="1600" dirty="0">
                <a:latin typeface="IBM Plex Sans Medium"/>
                <a:ea typeface="IBM Plex Sans Medium"/>
                <a:cs typeface="IBM Plex Sans Medium"/>
                <a:sym typeface="IBM Plex Sans Medium"/>
              </a:rPr>
            </a:br>
            <a:r>
              <a:rPr lang="en" sz="1600" dirty="0" smtClean="0">
                <a:latin typeface="IBM Plex Sans Medium"/>
                <a:ea typeface="IBM Plex Sans Medium"/>
                <a:cs typeface="IBM Plex Sans Medium"/>
                <a:sym typeface="IBM Plex Sans Medium"/>
              </a:rPr>
              <a:t>Team Name :       </a:t>
            </a:r>
            <a:r>
              <a:rPr lang="en" sz="1600" dirty="0" smtClean="0">
                <a:latin typeface="IBM Plex Sans Medium"/>
                <a:ea typeface="IBM Plex Sans Medium"/>
                <a:cs typeface="IBM Plex Sans Medium"/>
                <a:sym typeface="IBM Plex Sans Medium"/>
              </a:rPr>
              <a:t>CellSquad40</a:t>
            </a:r>
            <a:r>
              <a:rPr lang="en" sz="1600" dirty="0">
                <a:latin typeface="IBM Plex Sans Medium"/>
                <a:ea typeface="IBM Plex Sans Medium"/>
                <a:cs typeface="IBM Plex Sans Medium"/>
                <a:sym typeface="IBM Plex Sans Medium"/>
              </a:rPr>
              <a:t>		</a:t>
            </a:r>
            <a:endParaRPr lang="en" sz="1600" dirty="0">
              <a:latin typeface="IBM Plex Sans Medium"/>
              <a:ea typeface="IBM Plex Sans Medium"/>
              <a:cs typeface="IBM Plex Sans Medium"/>
              <a:sym typeface="IBM Plex Sans Medium"/>
            </a:endParaRPr>
          </a:p>
          <a:p>
            <a:pPr lvl="0" algn="ctr"/>
            <a:r>
              <a:rPr lang="en" sz="1600" dirty="0" smtClean="0">
                <a:latin typeface="IBM Plex Sans Medium"/>
                <a:ea typeface="IBM Plex Sans Medium"/>
                <a:cs typeface="IBM Plex Sans Medium"/>
                <a:sym typeface="IBM Plex Sans Medium"/>
              </a:rPr>
              <a:t>                                      College name:    Vivekananda Institute Of Professional Studies</a:t>
            </a:r>
            <a:r>
              <a:rPr lang="en" sz="1600" dirty="0">
                <a:latin typeface="IBM Plex Sans Medium"/>
                <a:ea typeface="IBM Plex Sans Medium"/>
                <a:cs typeface="IBM Plex Sans Medium"/>
                <a:sym typeface="IBM Plex Sans Medium"/>
              </a:rPr>
              <a:t>		</a:t>
            </a:r>
            <a:r>
              <a:rPr lang="en" sz="1600" dirty="0" smtClean="0">
                <a:latin typeface="IBM Plex Sans Medium"/>
                <a:ea typeface="IBM Plex Sans Medium"/>
                <a:cs typeface="IBM Plex Sans Medium"/>
                <a:sym typeface="IBM Plex Sans Medium"/>
              </a:rPr>
              <a:t> </a:t>
            </a:r>
            <a:endParaRPr sz="1600" dirty="0">
              <a:latin typeface="IBM Plex Sans Medium"/>
              <a:ea typeface="IBM Plex Sans Medium"/>
              <a:cs typeface="IBM Plex Sans Medium"/>
              <a:sym typeface="IBM Plex Sans Medium"/>
            </a:endParaRPr>
          </a:p>
        </p:txBody>
      </p:sp>
      <p:sp>
        <p:nvSpPr>
          <p:cNvPr id="56" name="Google Shape;56;p13"/>
          <p:cNvSpPr/>
          <p:nvPr/>
        </p:nvSpPr>
        <p:spPr>
          <a:xfrm>
            <a:off x="313000" y="1316675"/>
            <a:ext cx="6969300" cy="312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7" name="Google Shape;57;p13"/>
          <p:cNvSpPr/>
          <p:nvPr/>
        </p:nvSpPr>
        <p:spPr>
          <a:xfrm>
            <a:off x="0" y="4018825"/>
            <a:ext cx="9144000" cy="9597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58" name="Google Shape;58;p13"/>
          <p:cNvPicPr preferRelativeResize="0"/>
          <p:nvPr/>
        </p:nvPicPr>
        <p:blipFill>
          <a:blip r:embed="rId3">
            <a:alphaModFix/>
          </a:blip>
          <a:stretch>
            <a:fillRect/>
          </a:stretch>
        </p:blipFill>
        <p:spPr>
          <a:xfrm>
            <a:off x="7282300" y="4288751"/>
            <a:ext cx="1711124" cy="584850"/>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7"/>
        <p:cNvGrpSpPr/>
        <p:nvPr/>
      </p:nvGrpSpPr>
      <p:grpSpPr>
        <a:xfrm>
          <a:off x="0" y="0"/>
          <a:ext cx="0" cy="0"/>
          <a:chOff x="0" y="0"/>
          <a:chExt cx="0" cy="0"/>
        </a:xfrm>
      </p:grpSpPr>
      <p:sp>
        <p:nvSpPr>
          <p:cNvPr id="118" name="Google Shape;118;p22"/>
          <p:cNvSpPr txBox="1"/>
          <p:nvPr/>
        </p:nvSpPr>
        <p:spPr>
          <a:xfrm>
            <a:off x="187800" y="148150"/>
            <a:ext cx="2963100" cy="47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IBM Plex Sans Medium"/>
                <a:ea typeface="IBM Plex Sans Medium"/>
                <a:cs typeface="IBM Plex Sans Medium"/>
                <a:sym typeface="IBM Plex Sans Medium"/>
              </a:rPr>
              <a:t>Visualization</a:t>
            </a:r>
            <a:endParaRPr sz="1800">
              <a:solidFill>
                <a:schemeClr val="dk1"/>
              </a:solidFill>
              <a:latin typeface="IBM Plex Sans Medium"/>
              <a:ea typeface="IBM Plex Sans Medium"/>
              <a:cs typeface="IBM Plex Sans Medium"/>
              <a:sym typeface="IBM Plex Sans Medium"/>
            </a:endParaRPr>
          </a:p>
        </p:txBody>
      </p:sp>
      <p:sp>
        <p:nvSpPr>
          <p:cNvPr id="119" name="Google Shape;119;p22"/>
          <p:cNvSpPr txBox="1"/>
          <p:nvPr/>
        </p:nvSpPr>
        <p:spPr>
          <a:xfrm>
            <a:off x="96982" y="3800475"/>
            <a:ext cx="8991600" cy="1104034"/>
          </a:xfrm>
          <a:prstGeom prst="rect">
            <a:avLst/>
          </a:prstGeom>
          <a:noFill/>
          <a:ln>
            <a:noFill/>
          </a:ln>
        </p:spPr>
        <p:txBody>
          <a:bodyPr spcFirstLastPara="1" wrap="square" lIns="91425" tIns="91425" rIns="91425" bIns="91425" anchor="t" anchorCtr="0">
            <a:noAutofit/>
          </a:bodyPr>
          <a:lstStyle/>
          <a:p>
            <a:pPr marL="114300" lvl="0" algn="l" rtl="0">
              <a:spcBef>
                <a:spcPts val="0"/>
              </a:spcBef>
              <a:spcAft>
                <a:spcPts val="0"/>
              </a:spcAft>
              <a:buClr>
                <a:schemeClr val="dk1"/>
              </a:buClr>
              <a:buSzPts val="1800"/>
            </a:pPr>
            <a:endParaRPr sz="1200" dirty="0">
              <a:solidFill>
                <a:schemeClr val="dk1"/>
              </a:solidFill>
            </a:endParaRPr>
          </a:p>
        </p:txBody>
      </p:sp>
      <p:sp>
        <p:nvSpPr>
          <p:cNvPr id="120" name="Google Shape;120;p22"/>
          <p:cNvSpPr/>
          <p:nvPr/>
        </p:nvSpPr>
        <p:spPr>
          <a:xfrm rot="10800000" flipH="1">
            <a:off x="0" y="4976700"/>
            <a:ext cx="9144000" cy="166800"/>
          </a:xfrm>
          <a:prstGeom prst="rect">
            <a:avLst/>
          </a:prstGeom>
          <a:solidFill>
            <a:srgbClr val="001141"/>
          </a:solidFill>
          <a:ln w="9525" cap="flat" cmpd="sng">
            <a:solidFill>
              <a:srgbClr val="00114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 name="Rectangle 5"/>
          <p:cNvSpPr>
            <a:spLocks noChangeArrowheads="1"/>
          </p:cNvSpPr>
          <p:nvPr/>
        </p:nvSpPr>
        <p:spPr bwMode="auto">
          <a:xfrm>
            <a:off x="0" y="411395"/>
            <a:ext cx="9144000" cy="5124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chemeClr val="tx1"/>
                </a:solidFill>
                <a:effectLst/>
                <a:latin typeface="Arial" panose="020B0604020202020204" pitchFamily="34" charset="0"/>
              </a:rPr>
              <a:t>Prominent Features of the Platform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latin typeface="Arial" panose="020B0604020202020204" pitchFamily="34" charset="0"/>
              </a:rPr>
              <a:t>The Power BI dashboard is built around several key features designed for intuitive data exploration: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smtClean="0">
                <a:ln>
                  <a:noFill/>
                </a:ln>
                <a:solidFill>
                  <a:schemeClr val="tx1"/>
                </a:solidFill>
                <a:effectLst/>
                <a:latin typeface="Arial" panose="020B0604020202020204" pitchFamily="34" charset="0"/>
              </a:rPr>
              <a:t>Interactive KPI Cards</a:t>
            </a:r>
            <a:r>
              <a:rPr kumimoji="0" lang="en-US" altLang="en-US" sz="1100" b="0" i="0" u="none" strike="noStrike" cap="none" normalizeH="0" baseline="0" dirty="0" smtClean="0">
                <a:ln>
                  <a:noFill/>
                </a:ln>
                <a:solidFill>
                  <a:schemeClr val="tx1"/>
                </a:solidFill>
                <a:effectLst/>
                <a:latin typeface="Arial" panose="020B0604020202020204" pitchFamily="34" charset="0"/>
              </a:rPr>
              <a:t>: At-a-glance metrics like "Total Movies" and "Total TV Shows" that update instantly as filters are applied.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smtClean="0">
                <a:ln>
                  <a:noFill/>
                </a:ln>
                <a:solidFill>
                  <a:schemeClr val="tx1"/>
                </a:solidFill>
                <a:effectLst/>
                <a:latin typeface="Arial" panose="020B0604020202020204" pitchFamily="34" charset="0"/>
              </a:rPr>
              <a:t>Dynamic Slicers</a:t>
            </a:r>
            <a:r>
              <a:rPr kumimoji="0" lang="en-US" altLang="en-US" sz="1100" b="0" i="0" u="none" strike="noStrike" cap="none" normalizeH="0" baseline="0" dirty="0" smtClean="0">
                <a:ln>
                  <a:noFill/>
                </a:ln>
                <a:solidFill>
                  <a:schemeClr val="tx1"/>
                </a:solidFill>
                <a:effectLst/>
                <a:latin typeface="Arial" panose="020B0604020202020204" pitchFamily="34" charset="0"/>
              </a:rPr>
              <a:t>: Easy-to-use dropdown filters for </a:t>
            </a:r>
            <a:r>
              <a:rPr kumimoji="0" lang="en-US" altLang="en-US" sz="1100" b="0" i="0" u="none" strike="noStrike" cap="none" normalizeH="0" baseline="0" dirty="0" smtClean="0">
                <a:ln>
                  <a:noFill/>
                </a:ln>
                <a:solidFill>
                  <a:schemeClr val="tx1"/>
                </a:solidFill>
                <a:effectLst/>
                <a:latin typeface="Arial Unicode MS" panose="020B0604020202020204" pitchFamily="34" charset="-128"/>
              </a:rPr>
              <a:t>Type</a:t>
            </a:r>
            <a:r>
              <a:rPr kumimoji="0" lang="en-US" altLang="en-US" sz="1100" b="0" i="0" u="none" strike="noStrike" cap="none" normalizeH="0" baseline="0" dirty="0" smtClean="0">
                <a:ln>
                  <a:noFill/>
                </a:ln>
                <a:solidFill>
                  <a:schemeClr val="tx1"/>
                </a:solidFill>
                <a:effectLst/>
              </a:rPr>
              <a:t>, </a:t>
            </a:r>
            <a:r>
              <a:rPr kumimoji="0" lang="en-US" altLang="en-US" sz="1100" b="0" i="0" u="none" strike="noStrike" cap="none" normalizeH="0" baseline="0" dirty="0" smtClean="0">
                <a:ln>
                  <a:noFill/>
                </a:ln>
                <a:solidFill>
                  <a:schemeClr val="tx1"/>
                </a:solidFill>
                <a:effectLst/>
                <a:latin typeface="Arial Unicode MS" panose="020B0604020202020204" pitchFamily="34" charset="-128"/>
              </a:rPr>
              <a:t>Genre</a:t>
            </a:r>
            <a:r>
              <a:rPr kumimoji="0" lang="en-US" altLang="en-US" sz="1100" b="0" i="0" u="none" strike="noStrike" cap="none" normalizeH="0" baseline="0" dirty="0" smtClean="0">
                <a:ln>
                  <a:noFill/>
                </a:ln>
                <a:solidFill>
                  <a:schemeClr val="tx1"/>
                </a:solidFill>
                <a:effectLst/>
              </a:rPr>
              <a:t>, and </a:t>
            </a:r>
            <a:r>
              <a:rPr kumimoji="0" lang="en-US" altLang="en-US" sz="1100" b="0" i="0" u="none" strike="noStrike" cap="none" normalizeH="0" baseline="0" dirty="0" smtClean="0">
                <a:ln>
                  <a:noFill/>
                </a:ln>
                <a:solidFill>
                  <a:schemeClr val="tx1"/>
                </a:solidFill>
                <a:effectLst/>
                <a:latin typeface="Arial Unicode MS" panose="020B0604020202020204" pitchFamily="34" charset="-128"/>
              </a:rPr>
              <a:t>Country</a:t>
            </a:r>
            <a:r>
              <a:rPr kumimoji="0" lang="en-US" altLang="en-US" sz="1100" b="0" i="0" u="none" strike="noStrike" cap="none" normalizeH="0" baseline="0" dirty="0" smtClean="0">
                <a:ln>
                  <a:noFill/>
                </a:ln>
                <a:solidFill>
                  <a:schemeClr val="tx1"/>
                </a:solidFill>
                <a:effectLst/>
              </a:rPr>
              <a:t> that allow users to drill down into the data and customize the entire report view.</a:t>
            </a:r>
            <a:endParaRPr kumimoji="0" lang="en-US" altLang="en-US" sz="11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smtClean="0">
                <a:ln>
                  <a:noFill/>
                </a:ln>
                <a:solidFill>
                  <a:schemeClr val="tx1"/>
                </a:solidFill>
                <a:effectLst/>
                <a:latin typeface="Arial" panose="020B0604020202020204" pitchFamily="34" charset="0"/>
              </a:rPr>
              <a:t>Time-Series Line Chart</a:t>
            </a:r>
            <a:r>
              <a:rPr kumimoji="0" lang="en-US" altLang="en-US" sz="1100" b="0" i="0" u="none" strike="noStrike" cap="none" normalizeH="0" baseline="0" dirty="0" smtClean="0">
                <a:ln>
                  <a:noFill/>
                </a:ln>
                <a:solidFill>
                  <a:schemeClr val="tx1"/>
                </a:solidFill>
                <a:effectLst/>
                <a:latin typeface="Arial" panose="020B0604020202020204" pitchFamily="34" charset="0"/>
              </a:rPr>
              <a:t>: Visualizes the volume of content added to Netflix over the years, making it easy to spot key trends and growth periods.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smtClean="0">
                <a:ln>
                  <a:noFill/>
                </a:ln>
                <a:solidFill>
                  <a:schemeClr val="tx1"/>
                </a:solidFill>
                <a:effectLst/>
                <a:latin typeface="Arial" panose="020B0604020202020204" pitchFamily="34" charset="0"/>
              </a:rPr>
              <a:t>Top 10 Bar Charts</a:t>
            </a:r>
            <a:r>
              <a:rPr kumimoji="0" lang="en-US" altLang="en-US" sz="1100" b="0" i="0" u="none" strike="noStrike" cap="none" normalizeH="0" baseline="0" dirty="0" smtClean="0">
                <a:ln>
                  <a:noFill/>
                </a:ln>
                <a:solidFill>
                  <a:schemeClr val="tx1"/>
                </a:solidFill>
                <a:effectLst/>
                <a:latin typeface="Arial" panose="020B0604020202020204" pitchFamily="34" charset="0"/>
              </a:rPr>
              <a:t>: Automatically ranked charts that display the most dominant genres and content-producing countries, providing quick comparative insights.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smtClean="0">
                <a:ln>
                  <a:noFill/>
                </a:ln>
                <a:solidFill>
                  <a:schemeClr val="tx1"/>
                </a:solidFill>
                <a:effectLst/>
                <a:latin typeface="Arial" panose="020B0604020202020204" pitchFamily="34" charset="0"/>
              </a:rPr>
              <a:t>Cross-Filtering</a:t>
            </a:r>
            <a:r>
              <a:rPr kumimoji="0" lang="en-US" altLang="en-US" sz="1100" b="0" i="0" u="none" strike="noStrike" cap="none" normalizeH="0" baseline="0" dirty="0" smtClean="0">
                <a:ln>
                  <a:noFill/>
                </a:ln>
                <a:solidFill>
                  <a:schemeClr val="tx1"/>
                </a:solidFill>
                <a:effectLst/>
                <a:latin typeface="Arial" panose="020B0604020202020204" pitchFamily="34" charset="0"/>
              </a:rPr>
              <a:t>: Clicking on any element (like a bar in a chart or a point on the line chart) automatically filters all other visuals on the page, enabling seamless, interactive analysis.</a:t>
            </a:r>
          </a:p>
          <a:p>
            <a:r>
              <a:rPr lang="en-US" sz="1100" b="1" dirty="0"/>
              <a:t>Sitemap</a:t>
            </a:r>
          </a:p>
          <a:p>
            <a:r>
              <a:rPr lang="en-US" sz="1100" dirty="0"/>
              <a:t>Since this is a single-page dashboard, the sitemap represents the high-level architecture and user flow on that one page.</a:t>
            </a:r>
          </a:p>
          <a:p>
            <a:r>
              <a:rPr lang="en-US" sz="1100" b="1" dirty="0"/>
              <a:t>Homepage: Netflix Content Dashboard</a:t>
            </a:r>
            <a:endParaRPr lang="en-US" sz="1100" dirty="0"/>
          </a:p>
          <a:p>
            <a:r>
              <a:rPr lang="en-US" sz="1100" b="1" dirty="0"/>
              <a:t>Header Section</a:t>
            </a:r>
            <a:endParaRPr lang="en-US" sz="1100" dirty="0"/>
          </a:p>
          <a:p>
            <a:pPr lvl="1"/>
            <a:r>
              <a:rPr lang="en-US" sz="1100" dirty="0"/>
              <a:t>Dashboard Title</a:t>
            </a:r>
          </a:p>
          <a:p>
            <a:pPr lvl="1"/>
            <a:r>
              <a:rPr lang="en-US" sz="1100" dirty="0"/>
              <a:t>KPI Card: Total Movies</a:t>
            </a:r>
          </a:p>
          <a:p>
            <a:pPr lvl="1"/>
            <a:r>
              <a:rPr lang="en-US" sz="1100" dirty="0"/>
              <a:t>KPI Card: Total TV Shows</a:t>
            </a:r>
          </a:p>
          <a:p>
            <a:pPr lvl="1"/>
            <a:r>
              <a:rPr lang="en-US" sz="1100" dirty="0"/>
              <a:t>KPI Card: Total Unique Genres</a:t>
            </a:r>
          </a:p>
          <a:p>
            <a:r>
              <a:rPr lang="en-US" sz="1100" b="1" dirty="0"/>
              <a:t>Filter Pane (Slicers)</a:t>
            </a:r>
            <a:endParaRPr lang="en-US" sz="1100" dirty="0"/>
          </a:p>
          <a:p>
            <a:pPr lvl="1"/>
            <a:r>
              <a:rPr lang="en-US" sz="1100" dirty="0"/>
              <a:t>Filter by Content Type (Movie/TV Show)</a:t>
            </a:r>
          </a:p>
          <a:p>
            <a:pPr lvl="1"/>
            <a:r>
              <a:rPr lang="en-US" sz="1100" dirty="0"/>
              <a:t>Filter by Genre</a:t>
            </a:r>
          </a:p>
          <a:p>
            <a:pPr lvl="1"/>
            <a:r>
              <a:rPr lang="en-US" sz="1100" dirty="0"/>
              <a:t>Filter by Country</a:t>
            </a:r>
          </a:p>
          <a:p>
            <a:r>
              <a:rPr lang="en-US" sz="1100" b="1" dirty="0"/>
              <a:t>Main Content Area</a:t>
            </a:r>
            <a:endParaRPr lang="en-US" sz="1100" dirty="0"/>
          </a:p>
          <a:p>
            <a:pPr lvl="1"/>
            <a:r>
              <a:rPr lang="en-US" sz="1100" b="1" dirty="0"/>
              <a:t>Primary Visual</a:t>
            </a:r>
            <a:r>
              <a:rPr lang="en-US" sz="1100" dirty="0"/>
              <a:t>: Content Added to Netflix by Year (Line Chart)</a:t>
            </a:r>
          </a:p>
          <a:p>
            <a:pPr lvl="1"/>
            <a:r>
              <a:rPr lang="en-US" sz="1100" b="1" dirty="0"/>
              <a:t>Secondary Visual 1</a:t>
            </a:r>
            <a:r>
              <a:rPr lang="en-US" sz="1100" dirty="0"/>
              <a:t>: Top 10 Genres (Bar Chart)</a:t>
            </a:r>
          </a:p>
          <a:p>
            <a:pPr lvl="1"/>
            <a:r>
              <a:rPr lang="en-US" sz="1100" b="1" dirty="0"/>
              <a:t>Secondary Visual 2</a:t>
            </a:r>
            <a:r>
              <a:rPr lang="en-US" sz="1100" dirty="0"/>
              <a:t>: Top 10 Countries (Bar Chart)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2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4"/>
        <p:cNvGrpSpPr/>
        <p:nvPr/>
      </p:nvGrpSpPr>
      <p:grpSpPr>
        <a:xfrm>
          <a:off x="0" y="0"/>
          <a:ext cx="0" cy="0"/>
          <a:chOff x="0" y="0"/>
          <a:chExt cx="0" cy="0"/>
        </a:xfrm>
      </p:grpSpPr>
      <p:sp>
        <p:nvSpPr>
          <p:cNvPr id="125" name="Google Shape;125;p23"/>
          <p:cNvSpPr txBox="1"/>
          <p:nvPr/>
        </p:nvSpPr>
        <p:spPr>
          <a:xfrm>
            <a:off x="208675" y="169000"/>
            <a:ext cx="2963100" cy="47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IBM Plex Sans Medium"/>
                <a:ea typeface="IBM Plex Sans Medium"/>
                <a:cs typeface="IBM Plex Sans Medium"/>
                <a:sym typeface="IBM Plex Sans Medium"/>
              </a:rPr>
              <a:t>Conclusion</a:t>
            </a:r>
            <a:endParaRPr sz="1800">
              <a:solidFill>
                <a:schemeClr val="dk1"/>
              </a:solidFill>
              <a:latin typeface="IBM Plex Sans Medium"/>
              <a:ea typeface="IBM Plex Sans Medium"/>
              <a:cs typeface="IBM Plex Sans Medium"/>
              <a:sym typeface="IBM Plex Sans Medium"/>
            </a:endParaRPr>
          </a:p>
        </p:txBody>
      </p:sp>
      <p:sp>
        <p:nvSpPr>
          <p:cNvPr id="126" name="Google Shape;126;p23"/>
          <p:cNvSpPr txBox="1"/>
          <p:nvPr/>
        </p:nvSpPr>
        <p:spPr>
          <a:xfrm>
            <a:off x="0" y="3394364"/>
            <a:ext cx="9088582" cy="1582335"/>
          </a:xfrm>
          <a:prstGeom prst="rect">
            <a:avLst/>
          </a:prstGeom>
          <a:noFill/>
          <a:ln>
            <a:noFill/>
          </a:ln>
        </p:spPr>
        <p:txBody>
          <a:bodyPr spcFirstLastPara="1" wrap="square" lIns="91425" tIns="91425" rIns="91425" bIns="91425" anchor="t" anchorCtr="0">
            <a:noAutofit/>
          </a:bodyPr>
          <a:lstStyle/>
          <a:p>
            <a:pPr marL="114300" lvl="0">
              <a:buClr>
                <a:schemeClr val="dk1"/>
              </a:buClr>
              <a:buSzPts val="1800"/>
            </a:pPr>
            <a:r>
              <a:rPr lang="en-US" sz="1800" dirty="0"/>
              <a:t>The proposed Power BI dashboard will transform decision-making by converting raw data into actionable insights. It enables executives to make smarter, data-driven content investments, boosts operational efficiency by automating manual analysis, and fosters a data-centric culture where all stakeholders can easily explore and understand key business trends.</a:t>
            </a:r>
            <a:endParaRPr sz="1800" dirty="0">
              <a:solidFill>
                <a:schemeClr val="dk1"/>
              </a:solidFill>
            </a:endParaRPr>
          </a:p>
        </p:txBody>
      </p:sp>
      <p:sp>
        <p:nvSpPr>
          <p:cNvPr id="127" name="Google Shape;127;p23"/>
          <p:cNvSpPr/>
          <p:nvPr/>
        </p:nvSpPr>
        <p:spPr>
          <a:xfrm rot="10800000" flipH="1">
            <a:off x="0" y="4976700"/>
            <a:ext cx="9144000" cy="166800"/>
          </a:xfrm>
          <a:prstGeom prst="rect">
            <a:avLst/>
          </a:prstGeom>
          <a:solidFill>
            <a:srgbClr val="001141"/>
          </a:solidFill>
          <a:ln w="9525" cap="flat" cmpd="sng">
            <a:solidFill>
              <a:srgbClr val="00114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3695" y="405850"/>
            <a:ext cx="5036609" cy="282937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1"/>
        <p:cNvGrpSpPr/>
        <p:nvPr/>
      </p:nvGrpSpPr>
      <p:grpSpPr>
        <a:xfrm>
          <a:off x="0" y="0"/>
          <a:ext cx="0" cy="0"/>
          <a:chOff x="0" y="0"/>
          <a:chExt cx="0" cy="0"/>
        </a:xfrm>
      </p:grpSpPr>
      <p:sp>
        <p:nvSpPr>
          <p:cNvPr id="132" name="Google Shape;132;p24"/>
          <p:cNvSpPr txBox="1"/>
          <p:nvPr/>
        </p:nvSpPr>
        <p:spPr>
          <a:xfrm>
            <a:off x="135650" y="169025"/>
            <a:ext cx="2963100" cy="47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IBM Plex Sans Medium"/>
                <a:ea typeface="IBM Plex Sans Medium"/>
                <a:cs typeface="IBM Plex Sans Medium"/>
                <a:sym typeface="IBM Plex Sans Medium"/>
              </a:rPr>
              <a:t>References</a:t>
            </a:r>
            <a:endParaRPr sz="1800">
              <a:solidFill>
                <a:schemeClr val="dk1"/>
              </a:solidFill>
              <a:latin typeface="IBM Plex Sans Medium"/>
              <a:ea typeface="IBM Plex Sans Medium"/>
              <a:cs typeface="IBM Plex Sans Medium"/>
              <a:sym typeface="IBM Plex Sans Medium"/>
            </a:endParaRPr>
          </a:p>
        </p:txBody>
      </p:sp>
      <p:sp>
        <p:nvSpPr>
          <p:cNvPr id="133" name="Google Shape;133;p24"/>
          <p:cNvSpPr txBox="1"/>
          <p:nvPr/>
        </p:nvSpPr>
        <p:spPr>
          <a:xfrm>
            <a:off x="135650" y="642725"/>
            <a:ext cx="8932150" cy="3354312"/>
          </a:xfrm>
          <a:prstGeom prst="rect">
            <a:avLst/>
          </a:prstGeom>
          <a:noFill/>
          <a:ln>
            <a:noFill/>
          </a:ln>
        </p:spPr>
        <p:txBody>
          <a:bodyPr spcFirstLastPara="1" wrap="square" lIns="91425" tIns="91425" rIns="91425" bIns="91425" anchor="t" anchorCtr="0">
            <a:noAutofit/>
          </a:bodyPr>
          <a:lstStyle/>
          <a:p>
            <a:r>
              <a:rPr lang="en-US" sz="1200" b="1" dirty="0"/>
              <a:t>Tools and Software Used</a:t>
            </a:r>
          </a:p>
          <a:p>
            <a:r>
              <a:rPr lang="en-US" sz="1200" b="1" dirty="0"/>
              <a:t>Microsoft Power BI Desktop</a:t>
            </a:r>
            <a:r>
              <a:rPr lang="en-US" sz="1200" dirty="0"/>
              <a:t>: The primary tool used for data cleaning, transformation, analysis, and visualization.</a:t>
            </a:r>
          </a:p>
          <a:p>
            <a:r>
              <a:rPr lang="en-US" sz="1200" b="1" dirty="0"/>
              <a:t>Power Query</a:t>
            </a:r>
            <a:r>
              <a:rPr lang="en-US" sz="1200" dirty="0"/>
              <a:t>: The integrated ETL (Extract, Transform, Load) engine within Power BI used for data preparation.</a:t>
            </a:r>
          </a:p>
          <a:p>
            <a:r>
              <a:rPr lang="en-US" sz="1200" b="1" dirty="0"/>
              <a:t>DAX (Data Analysis Expressions)</a:t>
            </a:r>
            <a:r>
              <a:rPr lang="en-US" sz="1200" dirty="0"/>
              <a:t>: The formula language used within Power BI to create custom calculations and key performance indicators (KPIs).</a:t>
            </a:r>
          </a:p>
          <a:p>
            <a:r>
              <a:rPr lang="en-US" sz="1200" b="1" dirty="0" err="1"/>
              <a:t>Kaggle</a:t>
            </a:r>
            <a:r>
              <a:rPr lang="en-US" sz="1200" dirty="0"/>
              <a:t>: The platform used to source the initial dataset</a:t>
            </a:r>
            <a:r>
              <a:rPr lang="en-US" sz="1200" dirty="0" smtClean="0"/>
              <a:t>.</a:t>
            </a:r>
          </a:p>
          <a:p>
            <a:endParaRPr lang="en-US" sz="1200" dirty="0"/>
          </a:p>
          <a:p>
            <a:endParaRPr lang="en-US" sz="1200" dirty="0" smtClean="0"/>
          </a:p>
          <a:p>
            <a:r>
              <a:rPr lang="en-US" sz="1200" b="1" dirty="0"/>
              <a:t>Additional References</a:t>
            </a:r>
          </a:p>
          <a:p>
            <a:r>
              <a:rPr lang="en-US" sz="1200" b="1" dirty="0"/>
              <a:t>Dataset Source</a:t>
            </a:r>
            <a:r>
              <a:rPr lang="en-US" sz="1200" dirty="0"/>
              <a:t>: </a:t>
            </a:r>
            <a:r>
              <a:rPr lang="en-US" sz="1200" dirty="0">
                <a:hlinkClick r:id="rId3"/>
              </a:rPr>
              <a:t>Netflix Movies and TV Shows on </a:t>
            </a:r>
            <a:r>
              <a:rPr lang="en-US" sz="1200" dirty="0" err="1">
                <a:hlinkClick r:id="rId3"/>
              </a:rPr>
              <a:t>Kaggle</a:t>
            </a:r>
            <a:endParaRPr lang="en-US" sz="1200" dirty="0"/>
          </a:p>
          <a:p>
            <a:r>
              <a:rPr lang="en-US" sz="1200" b="1" dirty="0"/>
              <a:t>Official Software Documentation</a:t>
            </a:r>
            <a:r>
              <a:rPr lang="en-US" sz="1200" dirty="0"/>
              <a:t>: </a:t>
            </a:r>
            <a:r>
              <a:rPr lang="en-US" sz="1200" dirty="0">
                <a:hlinkClick r:id="rId4"/>
              </a:rPr>
              <a:t>Microsoft Power BI Documentation</a:t>
            </a:r>
            <a:endParaRPr lang="en-US" sz="1200" dirty="0"/>
          </a:p>
          <a:p>
            <a:r>
              <a:rPr lang="en-US" sz="1200" b="1" dirty="0"/>
              <a:t>Further Reading</a:t>
            </a:r>
            <a:r>
              <a:rPr lang="en-US" sz="1200" dirty="0"/>
              <a:t>: "Storytelling with Data: A Data Visualization Guide for Business Professionals" by Cole </a:t>
            </a:r>
            <a:r>
              <a:rPr lang="en-US" sz="1200" dirty="0" err="1"/>
              <a:t>Nussbaumer</a:t>
            </a:r>
            <a:r>
              <a:rPr lang="en-US" sz="1200" dirty="0"/>
              <a:t> </a:t>
            </a:r>
            <a:r>
              <a:rPr lang="en-US" sz="1200" dirty="0" err="1"/>
              <a:t>Knaflic</a:t>
            </a:r>
            <a:r>
              <a:rPr lang="en-US" sz="1200" dirty="0"/>
              <a:t> - A highly recommended book for improving data presentation and dashboard design.</a:t>
            </a:r>
          </a:p>
          <a:p>
            <a:endParaRPr lang="en-US" sz="1200" dirty="0"/>
          </a:p>
          <a:p>
            <a:pPr marL="0" lvl="0" indent="0" algn="l" rtl="0">
              <a:spcBef>
                <a:spcPts val="0"/>
              </a:spcBef>
              <a:spcAft>
                <a:spcPts val="0"/>
              </a:spcAft>
              <a:buNone/>
            </a:pPr>
            <a:endParaRPr sz="1800" dirty="0">
              <a:solidFill>
                <a:schemeClr val="dk1"/>
              </a:solidFill>
            </a:endParaRPr>
          </a:p>
        </p:txBody>
      </p:sp>
      <p:sp>
        <p:nvSpPr>
          <p:cNvPr id="134" name="Google Shape;134;p24"/>
          <p:cNvSpPr/>
          <p:nvPr/>
        </p:nvSpPr>
        <p:spPr>
          <a:xfrm rot="10800000" flipH="1">
            <a:off x="0" y="4976700"/>
            <a:ext cx="9144000" cy="166800"/>
          </a:xfrm>
          <a:prstGeom prst="rect">
            <a:avLst/>
          </a:prstGeom>
          <a:solidFill>
            <a:srgbClr val="001141"/>
          </a:solidFill>
          <a:ln w="9525" cap="flat" cmpd="sng">
            <a:solidFill>
              <a:srgbClr val="00114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2"/>
        <p:cNvGrpSpPr/>
        <p:nvPr/>
      </p:nvGrpSpPr>
      <p:grpSpPr>
        <a:xfrm>
          <a:off x="0" y="0"/>
          <a:ext cx="0" cy="0"/>
          <a:chOff x="0" y="0"/>
          <a:chExt cx="0" cy="0"/>
        </a:xfrm>
      </p:grpSpPr>
      <p:sp>
        <p:nvSpPr>
          <p:cNvPr id="63" name="Google Shape;63;p14"/>
          <p:cNvSpPr txBox="1"/>
          <p:nvPr/>
        </p:nvSpPr>
        <p:spPr>
          <a:xfrm>
            <a:off x="187800" y="169000"/>
            <a:ext cx="2013600" cy="47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IBM Plex Sans Medium"/>
                <a:ea typeface="IBM Plex Sans Medium"/>
                <a:cs typeface="IBM Plex Sans Medium"/>
                <a:sym typeface="IBM Plex Sans Medium"/>
              </a:rPr>
              <a:t>Team Members</a:t>
            </a:r>
            <a:endParaRPr sz="1800">
              <a:solidFill>
                <a:schemeClr val="dk1"/>
              </a:solidFill>
              <a:latin typeface="IBM Plex Sans Medium"/>
              <a:ea typeface="IBM Plex Sans Medium"/>
              <a:cs typeface="IBM Plex Sans Medium"/>
              <a:sym typeface="IBM Plex Sans Medium"/>
            </a:endParaRPr>
          </a:p>
        </p:txBody>
      </p:sp>
      <p:sp>
        <p:nvSpPr>
          <p:cNvPr id="64" name="Google Shape;64;p14"/>
          <p:cNvSpPr/>
          <p:nvPr/>
        </p:nvSpPr>
        <p:spPr>
          <a:xfrm rot="10800000" flipH="1">
            <a:off x="0" y="4976700"/>
            <a:ext cx="9144000" cy="166800"/>
          </a:xfrm>
          <a:prstGeom prst="rect">
            <a:avLst/>
          </a:prstGeom>
          <a:solidFill>
            <a:srgbClr val="001141"/>
          </a:solidFill>
          <a:ln w="9525" cap="flat" cmpd="sng">
            <a:solidFill>
              <a:srgbClr val="00114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 name="TextBox 1"/>
          <p:cNvSpPr txBox="1"/>
          <p:nvPr/>
        </p:nvSpPr>
        <p:spPr>
          <a:xfrm>
            <a:off x="249382" y="775855"/>
            <a:ext cx="8527473" cy="307777"/>
          </a:xfrm>
          <a:prstGeom prst="rect">
            <a:avLst/>
          </a:prstGeom>
          <a:noFill/>
        </p:spPr>
        <p:txBody>
          <a:bodyPr wrap="square" rtlCol="0">
            <a:spAutoFit/>
          </a:bodyPr>
          <a:lstStyle/>
          <a:p>
            <a:r>
              <a:rPr lang="en-US" dirty="0" err="1"/>
              <a:t>Ananya</a:t>
            </a:r>
            <a:r>
              <a:rPr lang="en-US" dirty="0"/>
              <a:t> </a:t>
            </a:r>
            <a:r>
              <a:rPr lang="en-US" dirty="0" smtClean="0"/>
              <a:t>Singh - </a:t>
            </a:r>
            <a:r>
              <a:rPr lang="en-US" dirty="0"/>
              <a:t>singhananyas123@gmail.com</a:t>
            </a:r>
            <a:endParaRPr lang="en-US" dirty="0"/>
          </a:p>
        </p:txBody>
      </p:sp>
      <p:sp>
        <p:nvSpPr>
          <p:cNvPr id="5" name="TextBox 4"/>
          <p:cNvSpPr txBox="1"/>
          <p:nvPr/>
        </p:nvSpPr>
        <p:spPr>
          <a:xfrm>
            <a:off x="249381" y="1216787"/>
            <a:ext cx="8527473" cy="307777"/>
          </a:xfrm>
          <a:prstGeom prst="rect">
            <a:avLst/>
          </a:prstGeom>
          <a:noFill/>
        </p:spPr>
        <p:txBody>
          <a:bodyPr wrap="square" rtlCol="0">
            <a:spAutoFit/>
          </a:bodyPr>
          <a:lstStyle/>
          <a:p>
            <a:r>
              <a:rPr lang="en-US" dirty="0" err="1" smtClean="0"/>
              <a:t>Vinayak</a:t>
            </a:r>
            <a:r>
              <a:rPr lang="en-US" dirty="0" smtClean="0"/>
              <a:t> Jain - </a:t>
            </a:r>
            <a:r>
              <a:rPr lang="en-US" dirty="0"/>
              <a:t>vinayakjainn11@gmail.com</a:t>
            </a:r>
            <a:endParaRPr lang="en-US" dirty="0"/>
          </a:p>
        </p:txBody>
      </p:sp>
      <p:sp>
        <p:nvSpPr>
          <p:cNvPr id="6" name="TextBox 5"/>
          <p:cNvSpPr txBox="1"/>
          <p:nvPr/>
        </p:nvSpPr>
        <p:spPr>
          <a:xfrm>
            <a:off x="249381" y="1657719"/>
            <a:ext cx="8527473" cy="738664"/>
          </a:xfrm>
          <a:prstGeom prst="rect">
            <a:avLst/>
          </a:prstGeom>
          <a:noFill/>
        </p:spPr>
        <p:txBody>
          <a:bodyPr wrap="square" rtlCol="0">
            <a:spAutoFit/>
          </a:bodyPr>
          <a:lstStyle/>
          <a:p>
            <a:r>
              <a:rPr lang="en-US" dirty="0" smtClean="0"/>
              <a:t>Aditi Bansal - </a:t>
            </a:r>
            <a:r>
              <a:rPr lang="en-US" dirty="0"/>
              <a:t>bansaladiti683@gmail.com</a:t>
            </a:r>
          </a:p>
          <a:p>
            <a:r>
              <a:rPr lang="en-US" dirty="0"/>
              <a:t/>
            </a:r>
            <a:br>
              <a:rPr lang="en-US" dirty="0"/>
            </a:br>
            <a:endParaRPr lang="en-US" dirty="0"/>
          </a:p>
        </p:txBody>
      </p:sp>
      <p:sp>
        <p:nvSpPr>
          <p:cNvPr id="8" name="TextBox 7"/>
          <p:cNvSpPr txBox="1"/>
          <p:nvPr/>
        </p:nvSpPr>
        <p:spPr>
          <a:xfrm>
            <a:off x="249381" y="2098651"/>
            <a:ext cx="8527473" cy="523220"/>
          </a:xfrm>
          <a:prstGeom prst="rect">
            <a:avLst/>
          </a:prstGeom>
          <a:noFill/>
        </p:spPr>
        <p:txBody>
          <a:bodyPr wrap="square" rtlCol="0">
            <a:spAutoFit/>
          </a:bodyPr>
          <a:lstStyle/>
          <a:p>
            <a:r>
              <a:rPr lang="en-US" dirty="0" err="1"/>
              <a:t>Prabhjot</a:t>
            </a:r>
            <a:r>
              <a:rPr lang="en-US" dirty="0"/>
              <a:t> </a:t>
            </a:r>
            <a:r>
              <a:rPr lang="en-US" dirty="0" smtClean="0"/>
              <a:t>Singh - </a:t>
            </a:r>
            <a:r>
              <a:rPr lang="en-US" dirty="0"/>
              <a:t>ps844601@gmail.com</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8"/>
        <p:cNvGrpSpPr/>
        <p:nvPr/>
      </p:nvGrpSpPr>
      <p:grpSpPr>
        <a:xfrm>
          <a:off x="0" y="0"/>
          <a:ext cx="0" cy="0"/>
          <a:chOff x="0" y="0"/>
          <a:chExt cx="0" cy="0"/>
        </a:xfrm>
      </p:grpSpPr>
      <p:sp>
        <p:nvSpPr>
          <p:cNvPr id="69" name="Google Shape;69;p15"/>
          <p:cNvSpPr txBox="1"/>
          <p:nvPr/>
        </p:nvSpPr>
        <p:spPr>
          <a:xfrm>
            <a:off x="135650" y="158575"/>
            <a:ext cx="1669200" cy="47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IBM Plex Sans Medium"/>
                <a:ea typeface="IBM Plex Sans Medium"/>
                <a:cs typeface="IBM Plex Sans Medium"/>
                <a:sym typeface="IBM Plex Sans Medium"/>
              </a:rPr>
              <a:t>Introduction</a:t>
            </a:r>
            <a:endParaRPr sz="1800">
              <a:solidFill>
                <a:schemeClr val="dk1"/>
              </a:solidFill>
              <a:latin typeface="IBM Plex Sans Medium"/>
              <a:ea typeface="IBM Plex Sans Medium"/>
              <a:cs typeface="IBM Plex Sans Medium"/>
              <a:sym typeface="IBM Plex Sans Medium"/>
            </a:endParaRPr>
          </a:p>
        </p:txBody>
      </p:sp>
      <p:sp>
        <p:nvSpPr>
          <p:cNvPr id="70" name="Google Shape;70;p15"/>
          <p:cNvSpPr txBox="1"/>
          <p:nvPr/>
        </p:nvSpPr>
        <p:spPr>
          <a:xfrm>
            <a:off x="1717963" y="1288474"/>
            <a:ext cx="5313218" cy="2798618"/>
          </a:xfrm>
          <a:prstGeom prst="rect">
            <a:avLst/>
          </a:prstGeom>
          <a:noFill/>
          <a:ln>
            <a:noFill/>
          </a:ln>
        </p:spPr>
        <p:txBody>
          <a:bodyPr spcFirstLastPara="1" wrap="square" lIns="91425" tIns="91425" rIns="91425" bIns="91425" anchor="t" anchorCtr="0">
            <a:noAutofit/>
          </a:bodyPr>
          <a:lstStyle/>
          <a:p>
            <a:pPr marL="114300" lvl="0">
              <a:buClr>
                <a:schemeClr val="dk1"/>
              </a:buClr>
              <a:buSzPts val="1800"/>
            </a:pPr>
            <a:r>
              <a:rPr lang="en-US" sz="1800" b="1" dirty="0"/>
              <a:t>Goal</a:t>
            </a:r>
            <a:r>
              <a:rPr lang="en-US" sz="1800" dirty="0"/>
              <a:t>: To create an interactive dashboard that provides actionable insights into Netflix's content strategy and library composition.</a:t>
            </a:r>
            <a:endParaRPr lang="en-US" sz="1800" b="1" dirty="0" smtClean="0"/>
          </a:p>
          <a:p>
            <a:pPr marL="114300" lvl="0">
              <a:buClr>
                <a:schemeClr val="dk1"/>
              </a:buClr>
              <a:buSzPts val="1800"/>
            </a:pPr>
            <a:endParaRPr lang="en-US" sz="1800" b="1" dirty="0"/>
          </a:p>
          <a:p>
            <a:pPr marL="114300" lvl="0">
              <a:buClr>
                <a:schemeClr val="dk1"/>
              </a:buClr>
              <a:buSzPts val="1800"/>
            </a:pPr>
            <a:r>
              <a:rPr lang="en-US" sz="1800" b="1" dirty="0" smtClean="0"/>
              <a:t>Objective</a:t>
            </a:r>
            <a:r>
              <a:rPr lang="en-US" sz="1800" dirty="0"/>
              <a:t>: To analyze the Netflix content library to identify key trends in genre popularity, content release schedules, and geographical distribution.</a:t>
            </a:r>
            <a:endParaRPr sz="1800" dirty="0">
              <a:solidFill>
                <a:schemeClr val="dk1"/>
              </a:solidFill>
            </a:endParaRPr>
          </a:p>
        </p:txBody>
      </p:sp>
      <p:sp>
        <p:nvSpPr>
          <p:cNvPr id="71" name="Google Shape;71;p15"/>
          <p:cNvSpPr/>
          <p:nvPr/>
        </p:nvSpPr>
        <p:spPr>
          <a:xfrm rot="10800000" flipH="1">
            <a:off x="0" y="4976700"/>
            <a:ext cx="9144000" cy="166800"/>
          </a:xfrm>
          <a:prstGeom prst="rect">
            <a:avLst/>
          </a:prstGeom>
          <a:solidFill>
            <a:srgbClr val="001141"/>
          </a:solidFill>
          <a:ln w="9525" cap="flat" cmpd="sng">
            <a:solidFill>
              <a:srgbClr val="00114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5"/>
        <p:cNvGrpSpPr/>
        <p:nvPr/>
      </p:nvGrpSpPr>
      <p:grpSpPr>
        <a:xfrm>
          <a:off x="0" y="0"/>
          <a:ext cx="0" cy="0"/>
          <a:chOff x="0" y="0"/>
          <a:chExt cx="0" cy="0"/>
        </a:xfrm>
      </p:grpSpPr>
      <p:sp>
        <p:nvSpPr>
          <p:cNvPr id="76" name="Google Shape;76;p16"/>
          <p:cNvSpPr txBox="1"/>
          <p:nvPr/>
        </p:nvSpPr>
        <p:spPr>
          <a:xfrm>
            <a:off x="208675" y="169000"/>
            <a:ext cx="2639700" cy="47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IBM Plex Sans Medium"/>
                <a:ea typeface="IBM Plex Sans Medium"/>
                <a:cs typeface="IBM Plex Sans Medium"/>
                <a:sym typeface="IBM Plex Sans Medium"/>
              </a:rPr>
              <a:t>Problem Identification</a:t>
            </a:r>
            <a:endParaRPr sz="1800">
              <a:solidFill>
                <a:schemeClr val="dk1"/>
              </a:solidFill>
              <a:latin typeface="IBM Plex Sans Medium"/>
              <a:ea typeface="IBM Plex Sans Medium"/>
              <a:cs typeface="IBM Plex Sans Medium"/>
              <a:sym typeface="IBM Plex Sans Medium"/>
            </a:endParaRPr>
          </a:p>
        </p:txBody>
      </p:sp>
      <p:sp>
        <p:nvSpPr>
          <p:cNvPr id="77" name="Google Shape;77;p16"/>
          <p:cNvSpPr txBox="1"/>
          <p:nvPr/>
        </p:nvSpPr>
        <p:spPr>
          <a:xfrm>
            <a:off x="145473" y="642700"/>
            <a:ext cx="8832272" cy="4206391"/>
          </a:xfrm>
          <a:prstGeom prst="rect">
            <a:avLst/>
          </a:prstGeom>
          <a:noFill/>
          <a:ln>
            <a:noFill/>
          </a:ln>
        </p:spPr>
        <p:txBody>
          <a:bodyPr spcFirstLastPara="1" wrap="square" lIns="91425" tIns="91425" rIns="91425" bIns="91425" anchor="t" anchorCtr="0">
            <a:noAutofit/>
          </a:bodyPr>
          <a:lstStyle/>
          <a:p>
            <a:r>
              <a:rPr lang="en-US" sz="1300" b="1" dirty="0"/>
              <a:t>Problem Statement</a:t>
            </a:r>
          </a:p>
          <a:p>
            <a:r>
              <a:rPr lang="en-US" sz="1300" dirty="0"/>
              <a:t>In the face of a massive and ever-expanding digital library, Netflix stakeholders lack a simple, efficient way to get a clear overview of their content strategy. It is difficult to answer critical business questions about genre dominance, content acquisition trends, and geographic diversity from raw data alone, hindering strategic planning.</a:t>
            </a:r>
          </a:p>
          <a:p>
            <a:r>
              <a:rPr lang="en-US" sz="1300" b="1" dirty="0"/>
              <a:t>Significance of the Problem</a:t>
            </a:r>
          </a:p>
          <a:p>
            <a:r>
              <a:rPr lang="en-US" sz="1300" dirty="0"/>
              <a:t>Solving this problem is significant because it transforms raw data into actionable intelligence. An effective analytics dashboard empowers data-driven decisions on content acquisition, helps align the library with strategic goals (like global diversification), and saves countless hours of manual data analysis, allowing teams to focus on strategy instead of spreadsheets.</a:t>
            </a:r>
          </a:p>
          <a:p>
            <a:r>
              <a:rPr lang="en-US" sz="1300" b="1" dirty="0"/>
              <a:t>Relevant SDGs (Sustainable Development Goals)</a:t>
            </a:r>
          </a:p>
          <a:p>
            <a:r>
              <a:rPr lang="en-US" sz="1300" dirty="0"/>
              <a:t>This project indirectly supports several UN Sustainable Development Goals by analyzing the diversity and nature of global media content:</a:t>
            </a:r>
          </a:p>
          <a:p>
            <a:r>
              <a:rPr lang="en-US" sz="1300" b="1" dirty="0"/>
              <a:t>SDG 4 (Quality Education):</a:t>
            </a:r>
            <a:r>
              <a:rPr lang="en-US" sz="1300" dirty="0"/>
              <a:t> By analyzing the volume of documentaries and educational content, the dashboard can provide insights into the platform's role in informal learning and public awareness.</a:t>
            </a:r>
          </a:p>
          <a:p>
            <a:r>
              <a:rPr lang="en-US" sz="1300" b="1" dirty="0"/>
              <a:t>SDG 8 (Decent Work and Economic Growth):</a:t>
            </a:r>
            <a:r>
              <a:rPr lang="en-US" sz="1300" dirty="0"/>
              <a:t> The analysis highlights which countries are major content producers, reflecting the growth of the creative economy and job creation in the media sector in those regions.</a:t>
            </a:r>
          </a:p>
          <a:p>
            <a:r>
              <a:rPr lang="en-US" sz="1300" b="1" dirty="0"/>
              <a:t>SDG 10 (Reduced Inequalities):</a:t>
            </a:r>
            <a:r>
              <a:rPr lang="en-US" sz="1300" dirty="0"/>
              <a:t> By visualizing the geographic diversity of content, the dashboard measures the representation of different cultures and nations in global media, which is a key factor in promoting cultural understanding and reducing inequalities.</a:t>
            </a:r>
          </a:p>
        </p:txBody>
      </p:sp>
      <p:sp>
        <p:nvSpPr>
          <p:cNvPr id="78" name="Google Shape;78;p16"/>
          <p:cNvSpPr/>
          <p:nvPr/>
        </p:nvSpPr>
        <p:spPr>
          <a:xfrm rot="10800000" flipH="1">
            <a:off x="0" y="4976700"/>
            <a:ext cx="9144000" cy="166800"/>
          </a:xfrm>
          <a:prstGeom prst="rect">
            <a:avLst/>
          </a:prstGeom>
          <a:solidFill>
            <a:srgbClr val="001141"/>
          </a:solidFill>
          <a:ln w="9525" cap="flat" cmpd="sng">
            <a:solidFill>
              <a:srgbClr val="00114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p:nvPr/>
        </p:nvSpPr>
        <p:spPr>
          <a:xfrm>
            <a:off x="93925" y="148150"/>
            <a:ext cx="2639700" cy="47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IBM Plex Sans Medium"/>
                <a:ea typeface="IBM Plex Sans Medium"/>
                <a:cs typeface="IBM Plex Sans Medium"/>
                <a:sym typeface="IBM Plex Sans Medium"/>
              </a:rPr>
              <a:t>Data Collection</a:t>
            </a:r>
            <a:endParaRPr sz="1800">
              <a:solidFill>
                <a:schemeClr val="dk1"/>
              </a:solidFill>
              <a:latin typeface="IBM Plex Sans Medium"/>
              <a:ea typeface="IBM Plex Sans Medium"/>
              <a:cs typeface="IBM Plex Sans Medium"/>
              <a:sym typeface="IBM Plex Sans Medium"/>
            </a:endParaRPr>
          </a:p>
        </p:txBody>
      </p:sp>
      <p:sp>
        <p:nvSpPr>
          <p:cNvPr id="85" name="Google Shape;85;p17"/>
          <p:cNvSpPr/>
          <p:nvPr/>
        </p:nvSpPr>
        <p:spPr>
          <a:xfrm rot="10800000" flipH="1">
            <a:off x="0" y="4976700"/>
            <a:ext cx="9144000" cy="166800"/>
          </a:xfrm>
          <a:prstGeom prst="rect">
            <a:avLst/>
          </a:prstGeom>
          <a:solidFill>
            <a:srgbClr val="001141"/>
          </a:solidFill>
          <a:ln w="9525" cap="flat" cmpd="sng">
            <a:solidFill>
              <a:srgbClr val="00114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 name="Rectangle 3"/>
          <p:cNvSpPr>
            <a:spLocks noChangeArrowheads="1"/>
          </p:cNvSpPr>
          <p:nvPr/>
        </p:nvSpPr>
        <p:spPr bwMode="auto">
          <a:xfrm>
            <a:off x="166255" y="663715"/>
            <a:ext cx="8094512" cy="2831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Arial" panose="020B0604020202020204" pitchFamily="34" charset="0"/>
              </a:rPr>
              <a:t>Source of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smtClean="0">
                <a:ln>
                  <a:noFill/>
                </a:ln>
                <a:solidFill>
                  <a:schemeClr val="tx1"/>
                </a:solidFill>
                <a:effectLst/>
                <a:latin typeface="Arial" panose="020B0604020202020204" pitchFamily="34" charset="0"/>
              </a:rPr>
              <a:t>Platform</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Kaggle</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smtClean="0">
                <a:ln>
                  <a:noFill/>
                </a:ln>
                <a:solidFill>
                  <a:schemeClr val="tx1"/>
                </a:solidFill>
                <a:effectLst/>
                <a:latin typeface="Arial" panose="020B0604020202020204" pitchFamily="34" charset="0"/>
              </a:rPr>
              <a:t>Dataset</a:t>
            </a:r>
            <a:r>
              <a:rPr kumimoji="0" lang="en-US" altLang="en-US" sz="1600" b="0" i="0" u="none" strike="noStrike" cap="none" normalizeH="0" baseline="0" dirty="0" smtClean="0">
                <a:ln>
                  <a:noFill/>
                </a:ln>
                <a:solidFill>
                  <a:schemeClr val="tx1"/>
                </a:solidFill>
                <a:effectLst/>
                <a:latin typeface="Arial" panose="020B0604020202020204" pitchFamily="34" charset="0"/>
              </a:rPr>
              <a:t>: "Netflix Movies and TV Shows“</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6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Arial" panose="020B0604020202020204" pitchFamily="34" charset="0"/>
              </a:rPr>
              <a:t>Data Description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Arial" panose="020B0604020202020204" pitchFamily="34" charset="0"/>
              </a:rPr>
              <a:t>A single CSV file with metadata for over 8,800 Netflix titles.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smtClean="0">
                <a:ln>
                  <a:noFill/>
                </a:ln>
                <a:solidFill>
                  <a:schemeClr val="tx1"/>
                </a:solidFill>
                <a:effectLst/>
                <a:latin typeface="Arial" panose="020B0604020202020204" pitchFamily="34" charset="0"/>
              </a:rPr>
              <a:t>Key columns</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smtClean="0">
                <a:ln>
                  <a:noFill/>
                </a:ln>
                <a:solidFill>
                  <a:schemeClr val="tx1"/>
                </a:solidFill>
                <a:effectLst/>
                <a:latin typeface="Arial Unicode MS" panose="020B0604020202020204" pitchFamily="34" charset="-128"/>
              </a:rPr>
              <a:t>type</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smtClean="0">
                <a:ln>
                  <a:noFill/>
                </a:ln>
                <a:solidFill>
                  <a:schemeClr val="tx1"/>
                </a:solidFill>
                <a:effectLst/>
                <a:latin typeface="Arial Unicode MS" panose="020B0604020202020204" pitchFamily="34" charset="-128"/>
              </a:rPr>
              <a:t>title</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smtClean="0">
                <a:ln>
                  <a:noFill/>
                </a:ln>
                <a:solidFill>
                  <a:schemeClr val="tx1"/>
                </a:solidFill>
                <a:effectLst/>
                <a:latin typeface="Arial Unicode MS" panose="020B0604020202020204" pitchFamily="34" charset="-128"/>
              </a:rPr>
              <a:t>country</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latin typeface="Arial Unicode MS" panose="020B0604020202020204" pitchFamily="34" charset="-128"/>
              </a:rPr>
              <a:t>release_year</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latin typeface="Arial Unicode MS" panose="020B0604020202020204" pitchFamily="34" charset="-128"/>
              </a:rPr>
              <a:t>listed_in</a:t>
            </a:r>
            <a:r>
              <a:rPr kumimoji="0" lang="en-US" altLang="en-US" sz="1600" b="0" i="0" u="none" strike="noStrike" cap="none" normalizeH="0" baseline="0" dirty="0" smtClean="0">
                <a:ln>
                  <a:noFill/>
                </a:ln>
                <a:solidFill>
                  <a:schemeClr val="tx1"/>
                </a:solidFill>
                <a:effectLst/>
              </a:rPr>
              <a:t> (genre), and </a:t>
            </a:r>
            <a:r>
              <a:rPr kumimoji="0" lang="en-US" altLang="en-US" sz="1600" b="0" i="0" u="none" strike="noStrike" cap="none" normalizeH="0" baseline="0" dirty="0" err="1" smtClean="0">
                <a:ln>
                  <a:noFill/>
                </a:ln>
                <a:solidFill>
                  <a:schemeClr val="tx1"/>
                </a:solidFill>
                <a:effectLst/>
                <a:latin typeface="Arial Unicode MS" panose="020B0604020202020204" pitchFamily="34" charset="-128"/>
              </a:rPr>
              <a:t>date_added</a:t>
            </a:r>
            <a:r>
              <a:rPr kumimoji="0" lang="en-US" altLang="en-US" sz="1600" b="0" i="0" u="none" strike="noStrike" cap="none" normalizeH="0" baseline="0" dirty="0" smtClean="0">
                <a:ln>
                  <a:noFill/>
                </a:ln>
                <a:solidFill>
                  <a:schemeClr val="tx1"/>
                </a:solidFill>
                <a:effectLst/>
              </a:rPr>
              <a:t>.</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Arial" panose="020B0604020202020204" pitchFamily="34" charset="0"/>
              </a:rPr>
              <a:t>Data Collection Method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Arial" panose="020B0604020202020204" pitchFamily="34" charset="0"/>
              </a:rPr>
              <a:t>The </a:t>
            </a:r>
            <a:r>
              <a:rPr kumimoji="0" lang="en-US" altLang="en-US" sz="1600" b="0" i="0" u="none" strike="noStrike" cap="none" normalizeH="0" baseline="0" dirty="0" smtClean="0">
                <a:ln>
                  <a:noFill/>
                </a:ln>
                <a:solidFill>
                  <a:schemeClr val="tx1"/>
                </a:solidFill>
                <a:effectLst/>
                <a:latin typeface="Arial Unicode MS" panose="020B0604020202020204" pitchFamily="34" charset="-128"/>
              </a:rPr>
              <a:t>netflix_titles.csv</a:t>
            </a:r>
            <a:r>
              <a:rPr kumimoji="0" lang="en-US" altLang="en-US" sz="1600" b="0" i="0" u="none" strike="noStrike" cap="none" normalizeH="0" baseline="0" dirty="0" smtClean="0">
                <a:ln>
                  <a:noFill/>
                </a:ln>
                <a:solidFill>
                  <a:schemeClr val="tx1"/>
                </a:solidFill>
                <a:effectLst/>
              </a:rPr>
              <a:t> file was downloaded directly from the dataset's page on </a:t>
            </a:r>
            <a:r>
              <a:rPr kumimoji="0" lang="en-US" altLang="en-US" sz="1600" b="0" i="0" u="none" strike="noStrike" cap="none" normalizeH="0" baseline="0" dirty="0" err="1" smtClean="0">
                <a:ln>
                  <a:noFill/>
                </a:ln>
                <a:solidFill>
                  <a:schemeClr val="tx1"/>
                </a:solidFill>
                <a:effectLst/>
              </a:rPr>
              <a:t>Kaggle</a:t>
            </a:r>
            <a:r>
              <a:rPr kumimoji="0" lang="en-US" altLang="en-US" sz="1600" b="0" i="0" u="none" strike="noStrike" cap="none" normalizeH="0" baseline="0" dirty="0" smtClean="0">
                <a:ln>
                  <a:noFill/>
                </a:ln>
                <a:solidFill>
                  <a:schemeClr val="tx1"/>
                </a:solidFill>
                <a:effectLst/>
              </a:rPr>
              <a:t>.</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9"/>
        <p:cNvGrpSpPr/>
        <p:nvPr/>
      </p:nvGrpSpPr>
      <p:grpSpPr>
        <a:xfrm>
          <a:off x="0" y="0"/>
          <a:ext cx="0" cy="0"/>
          <a:chOff x="0" y="0"/>
          <a:chExt cx="0" cy="0"/>
        </a:xfrm>
      </p:grpSpPr>
      <p:sp>
        <p:nvSpPr>
          <p:cNvPr id="90" name="Google Shape;90;p18"/>
          <p:cNvSpPr txBox="1"/>
          <p:nvPr/>
        </p:nvSpPr>
        <p:spPr>
          <a:xfrm>
            <a:off x="156500" y="127275"/>
            <a:ext cx="2639700" cy="47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IBM Plex Sans Medium"/>
                <a:ea typeface="IBM Plex Sans Medium"/>
                <a:cs typeface="IBM Plex Sans Medium"/>
                <a:sym typeface="IBM Plex Sans Medium"/>
              </a:rPr>
              <a:t>Data Preprocessing</a:t>
            </a:r>
            <a:endParaRPr sz="1800">
              <a:solidFill>
                <a:schemeClr val="dk1"/>
              </a:solidFill>
              <a:latin typeface="IBM Plex Sans Medium"/>
              <a:ea typeface="IBM Plex Sans Medium"/>
              <a:cs typeface="IBM Plex Sans Medium"/>
              <a:sym typeface="IBM Plex Sans Medium"/>
            </a:endParaRPr>
          </a:p>
        </p:txBody>
      </p:sp>
      <p:sp>
        <p:nvSpPr>
          <p:cNvPr id="92" name="Google Shape;92;p18"/>
          <p:cNvSpPr/>
          <p:nvPr/>
        </p:nvSpPr>
        <p:spPr>
          <a:xfrm rot="10800000" flipH="1">
            <a:off x="0" y="4976700"/>
            <a:ext cx="9144000" cy="166800"/>
          </a:xfrm>
          <a:prstGeom prst="rect">
            <a:avLst/>
          </a:prstGeom>
          <a:solidFill>
            <a:srgbClr val="001141"/>
          </a:solidFill>
          <a:ln w="9525" cap="flat" cmpd="sng">
            <a:solidFill>
              <a:srgbClr val="00114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 name="Rectangle 1"/>
          <p:cNvSpPr>
            <a:spLocks noChangeArrowheads="1"/>
          </p:cNvSpPr>
          <p:nvPr/>
        </p:nvSpPr>
        <p:spPr bwMode="auto">
          <a:xfrm>
            <a:off x="207819" y="1221808"/>
            <a:ext cx="8853054" cy="32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chemeClr val="tx1"/>
                </a:solidFill>
                <a:effectLst/>
                <a:latin typeface="Arial" panose="020B0604020202020204" pitchFamily="34" charset="0"/>
              </a:rPr>
              <a:t>Data Cleaning Method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smtClean="0">
                <a:ln>
                  <a:noFill/>
                </a:ln>
                <a:solidFill>
                  <a:schemeClr val="tx1"/>
                </a:solidFill>
                <a:effectLst/>
                <a:latin typeface="Arial" panose="020B0604020202020204" pitchFamily="34" charset="0"/>
              </a:rPr>
              <a:t>Genre &amp; Country Columns</a:t>
            </a:r>
            <a:r>
              <a:rPr kumimoji="0" lang="en-US" altLang="en-US" sz="1200" b="0" i="0" u="none" strike="noStrike" cap="none" normalizeH="0" baseline="0" dirty="0" smtClean="0">
                <a:ln>
                  <a:noFill/>
                </a:ln>
                <a:solidFill>
                  <a:schemeClr val="tx1"/>
                </a:solidFill>
                <a:effectLst/>
                <a:latin typeface="Arial" panose="020B0604020202020204" pitchFamily="34" charset="0"/>
              </a:rPr>
              <a:t>: Split cells with multiple values (e.g., "Dramas, International Movies") into separate rows to allow for accurate counting and filtering of each individual category.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smtClean="0">
                <a:ln>
                  <a:noFill/>
                </a:ln>
                <a:solidFill>
                  <a:schemeClr val="tx1"/>
                </a:solidFill>
                <a:effectLst/>
                <a:latin typeface="Arial" panose="020B0604020202020204" pitchFamily="34" charset="0"/>
              </a:rPr>
              <a:t>Text Formatting</a:t>
            </a:r>
            <a:r>
              <a:rPr kumimoji="0" lang="en-US" altLang="en-US" sz="1200" b="0" i="0" u="none" strike="noStrike" cap="none" normalizeH="0" baseline="0" dirty="0" smtClean="0">
                <a:ln>
                  <a:noFill/>
                </a:ln>
                <a:solidFill>
                  <a:schemeClr val="tx1"/>
                </a:solidFill>
                <a:effectLst/>
                <a:latin typeface="Arial" panose="020B0604020202020204" pitchFamily="34" charset="0"/>
              </a:rPr>
              <a:t>: Trimmed excess whitespace and standardized text (e.g., "</a:t>
            </a:r>
            <a:r>
              <a:rPr kumimoji="0" lang="en-US" altLang="en-US" sz="1200" b="0" i="0" u="none" strike="noStrike" cap="none" normalizeH="0" baseline="0" dirty="0" err="1" smtClean="0">
                <a:ln>
                  <a:noFill/>
                </a:ln>
                <a:solidFill>
                  <a:schemeClr val="tx1"/>
                </a:solidFill>
                <a:effectLst/>
                <a:latin typeface="Arial" panose="020B0604020202020204" pitchFamily="34" charset="0"/>
              </a:rPr>
              <a:t>mins</a:t>
            </a:r>
            <a:r>
              <a:rPr kumimoji="0" lang="en-US" altLang="en-US" sz="1200" b="0" i="0" u="none" strike="noStrike" cap="none" normalizeH="0" baseline="0" dirty="0" smtClean="0">
                <a:ln>
                  <a:noFill/>
                </a:ln>
                <a:solidFill>
                  <a:schemeClr val="tx1"/>
                </a:solidFill>
                <a:effectLst/>
                <a:latin typeface="Arial" panose="020B0604020202020204" pitchFamily="34" charset="0"/>
              </a:rPr>
              <a:t>" to "min") before converting to numbers to prevent errors.</a:t>
            </a:r>
          </a:p>
          <a:p>
            <a:pPr marL="0" marR="0" lvl="0" indent="0" algn="l" defTabSz="914400" rtl="0" eaLnBrk="0" fontAlgn="base" latinLnBrk="0" hangingPunct="0">
              <a:lnSpc>
                <a:spcPct val="100000"/>
              </a:lnSpc>
              <a:spcBef>
                <a:spcPct val="0"/>
              </a:spcBef>
              <a:spcAft>
                <a:spcPct val="0"/>
              </a:spcAft>
              <a:buClrTx/>
              <a:buSzTx/>
              <a:tabLst/>
            </a:pPr>
            <a:endParaRPr lang="en-US" altLang="en-US" sz="12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2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chemeClr val="tx1"/>
                </a:solidFill>
                <a:effectLst/>
                <a:latin typeface="Arial" panose="020B0604020202020204" pitchFamily="34" charset="0"/>
              </a:rPr>
              <a:t>Handling Missing Values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smtClean="0">
                <a:ln>
                  <a:noFill/>
                </a:ln>
                <a:solidFill>
                  <a:schemeClr val="tx1"/>
                </a:solidFill>
                <a:effectLst/>
                <a:latin typeface="Arial" panose="020B0604020202020204" pitchFamily="34" charset="0"/>
              </a:rPr>
              <a:t>Filtering</a:t>
            </a:r>
            <a:r>
              <a:rPr kumimoji="0" lang="en-US" altLang="en-US" sz="1200" b="0" i="0" u="none" strike="noStrike" cap="none" normalizeH="0" baseline="0" dirty="0" smtClean="0">
                <a:ln>
                  <a:noFill/>
                </a:ln>
                <a:solidFill>
                  <a:schemeClr val="tx1"/>
                </a:solidFill>
                <a:effectLst/>
                <a:latin typeface="Arial" panose="020B0604020202020204" pitchFamily="34" charset="0"/>
              </a:rPr>
              <a:t>: Rows with blank </a:t>
            </a:r>
            <a:r>
              <a:rPr kumimoji="0" lang="en-US" altLang="en-US" sz="1200" b="0" i="0" u="none" strike="noStrike" cap="none" normalizeH="0" baseline="0" dirty="0" smtClean="0">
                <a:ln>
                  <a:noFill/>
                </a:ln>
                <a:solidFill>
                  <a:schemeClr val="tx1"/>
                </a:solidFill>
                <a:effectLst/>
                <a:latin typeface="Arial Unicode MS" panose="020B0604020202020204" pitchFamily="34" charset="-128"/>
              </a:rPr>
              <a:t>country</a:t>
            </a:r>
            <a:r>
              <a:rPr kumimoji="0" lang="en-US" altLang="en-US" sz="1200" b="0" i="0" u="none" strike="noStrike" cap="none" normalizeH="0" baseline="0" dirty="0" smtClean="0">
                <a:ln>
                  <a:noFill/>
                </a:ln>
                <a:solidFill>
                  <a:schemeClr val="tx1"/>
                </a:solidFill>
                <a:effectLst/>
              </a:rPr>
              <a:t> information were removed to avoid skewing the geographic analysis.</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smtClean="0">
                <a:ln>
                  <a:noFill/>
                </a:ln>
                <a:solidFill>
                  <a:schemeClr val="tx1"/>
                </a:solidFill>
                <a:effectLst/>
                <a:latin typeface="Arial" panose="020B0604020202020204" pitchFamily="34" charset="0"/>
              </a:rPr>
              <a:t>DAX Formulas</a:t>
            </a:r>
            <a:r>
              <a:rPr kumimoji="0" lang="en-US" altLang="en-US" sz="1200" b="0" i="0" u="none" strike="noStrike" cap="none" normalizeH="0" baseline="0" dirty="0" smtClean="0">
                <a:ln>
                  <a:noFill/>
                </a:ln>
                <a:solidFill>
                  <a:schemeClr val="tx1"/>
                </a:solidFill>
                <a:effectLst/>
                <a:latin typeface="Arial" panose="020B0604020202020204" pitchFamily="34" charset="0"/>
              </a:rPr>
              <a:t>: Used the </a:t>
            </a:r>
            <a:r>
              <a:rPr kumimoji="0" lang="en-US" altLang="en-US" sz="1200" b="0" i="0" u="none" strike="noStrike" cap="none" normalizeH="0" baseline="0" dirty="0" smtClean="0">
                <a:ln>
                  <a:noFill/>
                </a:ln>
                <a:solidFill>
                  <a:schemeClr val="tx1"/>
                </a:solidFill>
                <a:effectLst/>
                <a:latin typeface="Arial Unicode MS" panose="020B0604020202020204" pitchFamily="34" charset="-128"/>
              </a:rPr>
              <a:t>IFERROR</a:t>
            </a:r>
            <a:r>
              <a:rPr kumimoji="0" lang="en-US" altLang="en-US" sz="1200" b="0" i="0" u="none" strike="noStrike" cap="none" normalizeH="0" baseline="0" dirty="0" smtClean="0">
                <a:ln>
                  <a:noFill/>
                </a:ln>
                <a:solidFill>
                  <a:schemeClr val="tx1"/>
                </a:solidFill>
                <a:effectLst/>
              </a:rPr>
              <a:t> and </a:t>
            </a:r>
            <a:r>
              <a:rPr kumimoji="0" lang="en-US" altLang="en-US" sz="1200" b="0" i="0" u="none" strike="noStrike" cap="none" normalizeH="0" baseline="0" dirty="0" smtClean="0">
                <a:ln>
                  <a:noFill/>
                </a:ln>
                <a:solidFill>
                  <a:schemeClr val="tx1"/>
                </a:solidFill>
                <a:effectLst/>
                <a:latin typeface="Arial Unicode MS" panose="020B0604020202020204" pitchFamily="34" charset="-128"/>
              </a:rPr>
              <a:t>BLANK()</a:t>
            </a:r>
            <a:r>
              <a:rPr kumimoji="0" lang="en-US" altLang="en-US" sz="1200" b="0" i="0" u="none" strike="noStrike" cap="none" normalizeH="0" baseline="0" dirty="0" smtClean="0">
                <a:ln>
                  <a:noFill/>
                </a:ln>
                <a:solidFill>
                  <a:schemeClr val="tx1"/>
                </a:solidFill>
                <a:effectLst/>
              </a:rPr>
              <a:t> functions in calculations to ensure that KPIs (like average duration) would ignore rows with missing data instead of producing an error.</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chemeClr val="tx1"/>
                </a:solidFill>
                <a:effectLst/>
                <a:latin typeface="Arial" panose="020B0604020202020204" pitchFamily="34" charset="0"/>
              </a:rPr>
              <a:t>Data Transformation Techniques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smtClean="0">
                <a:ln>
                  <a:noFill/>
                </a:ln>
                <a:solidFill>
                  <a:schemeClr val="tx1"/>
                </a:solidFill>
                <a:effectLst/>
                <a:latin typeface="Arial" panose="020B0604020202020204" pitchFamily="34" charset="0"/>
              </a:rPr>
              <a:t>Data Type Conversion</a:t>
            </a:r>
            <a:r>
              <a:rPr kumimoji="0" lang="en-US" altLang="en-US" sz="1200" b="0" i="0" u="none" strike="noStrike" cap="none" normalizeH="0" baseline="0" dirty="0" smtClean="0">
                <a:ln>
                  <a:noFill/>
                </a:ln>
                <a:solidFill>
                  <a:schemeClr val="tx1"/>
                </a:solidFill>
                <a:effectLst/>
                <a:latin typeface="Arial" panose="020B0604020202020204" pitchFamily="34" charset="0"/>
              </a:rPr>
              <a:t>: Changed the </a:t>
            </a:r>
            <a:r>
              <a:rPr kumimoji="0" lang="en-US" altLang="en-US" sz="1200" b="0" i="0" u="none" strike="noStrike" cap="none" normalizeH="0" baseline="0" dirty="0" err="1" smtClean="0">
                <a:ln>
                  <a:noFill/>
                </a:ln>
                <a:solidFill>
                  <a:schemeClr val="tx1"/>
                </a:solidFill>
                <a:effectLst/>
                <a:latin typeface="Arial Unicode MS" panose="020B0604020202020204" pitchFamily="34" charset="-128"/>
              </a:rPr>
              <a:t>date_added</a:t>
            </a:r>
            <a:r>
              <a:rPr kumimoji="0" lang="en-US" altLang="en-US" sz="1200" b="0" i="0" u="none" strike="noStrike" cap="none" normalizeH="0" baseline="0" dirty="0" smtClean="0">
                <a:ln>
                  <a:noFill/>
                </a:ln>
                <a:solidFill>
                  <a:schemeClr val="tx1"/>
                </a:solidFill>
                <a:effectLst/>
              </a:rPr>
              <a:t> column from text to a proper </a:t>
            </a:r>
            <a:r>
              <a:rPr kumimoji="0" lang="en-US" altLang="en-US" sz="1200" b="1" i="0" u="none" strike="noStrike" cap="none" normalizeH="0" baseline="0" dirty="0" smtClean="0">
                <a:ln>
                  <a:noFill/>
                </a:ln>
                <a:solidFill>
                  <a:schemeClr val="tx1"/>
                </a:solidFill>
                <a:effectLst/>
                <a:latin typeface="Arial" panose="020B0604020202020204" pitchFamily="34" charset="0"/>
              </a:rPr>
              <a:t>Date</a:t>
            </a:r>
            <a:r>
              <a:rPr kumimoji="0" lang="en-US" altLang="en-US" sz="1200" b="0" i="0" u="none" strike="noStrike" cap="none" normalizeH="0" baseline="0" dirty="0" smtClean="0">
                <a:ln>
                  <a:noFill/>
                </a:ln>
                <a:solidFill>
                  <a:schemeClr val="tx1"/>
                </a:solidFill>
                <a:effectLst/>
                <a:latin typeface="Arial" panose="020B0604020202020204" pitchFamily="34" charset="0"/>
              </a:rPr>
              <a:t> type to enable time-based analysis and trends.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smtClean="0">
                <a:ln>
                  <a:noFill/>
                </a:ln>
                <a:solidFill>
                  <a:schemeClr val="tx1"/>
                </a:solidFill>
                <a:effectLst/>
                <a:latin typeface="Arial" panose="020B0604020202020204" pitchFamily="34" charset="0"/>
              </a:rPr>
              <a:t>Calculated Columns</a:t>
            </a:r>
            <a:r>
              <a:rPr kumimoji="0" lang="en-US" altLang="en-US" sz="1200" b="0" i="0" u="none" strike="noStrike" cap="none" normalizeH="0" baseline="0" dirty="0" smtClean="0">
                <a:ln>
                  <a:noFill/>
                </a:ln>
                <a:solidFill>
                  <a:schemeClr val="tx1"/>
                </a:solidFill>
                <a:effectLst/>
                <a:latin typeface="Arial" panose="020B0604020202020204" pitchFamily="34" charset="0"/>
              </a:rPr>
              <a:t>: Created a new column, "Movie Duration (</a:t>
            </a:r>
            <a:r>
              <a:rPr kumimoji="0" lang="en-US" altLang="en-US" sz="1200" b="0" i="0" u="none" strike="noStrike" cap="none" normalizeH="0" baseline="0" dirty="0" err="1" smtClean="0">
                <a:ln>
                  <a:noFill/>
                </a:ln>
                <a:solidFill>
                  <a:schemeClr val="tx1"/>
                </a:solidFill>
                <a:effectLst/>
                <a:latin typeface="Arial" panose="020B0604020202020204" pitchFamily="34" charset="0"/>
              </a:rPr>
              <a:t>Mins</a:t>
            </a:r>
            <a:r>
              <a:rPr kumimoji="0" lang="en-US" altLang="en-US" sz="1200" b="0" i="0" u="none" strike="noStrike" cap="none" normalizeH="0" baseline="0" dirty="0" smtClean="0">
                <a:ln>
                  <a:noFill/>
                </a:ln>
                <a:solidFill>
                  <a:schemeClr val="tx1"/>
                </a:solidFill>
                <a:effectLst/>
                <a:latin typeface="Arial" panose="020B0604020202020204" pitchFamily="34" charset="0"/>
              </a:rPr>
              <a:t>)," using DAX to extract the numerical runtime from the original text-based </a:t>
            </a:r>
            <a:r>
              <a:rPr kumimoji="0" lang="en-US" altLang="en-US" sz="1200" b="0" i="0" u="none" strike="noStrike" cap="none" normalizeH="0" baseline="0" dirty="0" smtClean="0">
                <a:ln>
                  <a:noFill/>
                </a:ln>
                <a:solidFill>
                  <a:schemeClr val="tx1"/>
                </a:solidFill>
                <a:effectLst/>
                <a:latin typeface="Arial Unicode MS" panose="020B0604020202020204" pitchFamily="34" charset="-128"/>
              </a:rPr>
              <a:t>duration</a:t>
            </a:r>
            <a:r>
              <a:rPr kumimoji="0" lang="en-US" altLang="en-US" sz="1200" b="0" i="0" u="none" strike="noStrike" cap="none" normalizeH="0" baseline="0" dirty="0" smtClean="0">
                <a:ln>
                  <a:noFill/>
                </a:ln>
                <a:solidFill>
                  <a:schemeClr val="tx1"/>
                </a:solidFill>
                <a:effectLst/>
              </a:rPr>
              <a:t> field (e.g., "90 min" -&gt; 90).</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txBox="1"/>
          <p:nvPr/>
        </p:nvSpPr>
        <p:spPr>
          <a:xfrm>
            <a:off x="135650" y="116850"/>
            <a:ext cx="2639700" cy="47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IBM Plex Sans Medium"/>
                <a:ea typeface="IBM Plex Sans Medium"/>
                <a:cs typeface="IBM Plex Sans Medium"/>
                <a:sym typeface="IBM Plex Sans Medium"/>
              </a:rPr>
              <a:t>Data Analysis</a:t>
            </a:r>
            <a:endParaRPr sz="1800">
              <a:solidFill>
                <a:schemeClr val="dk1"/>
              </a:solidFill>
              <a:latin typeface="IBM Plex Sans Medium"/>
              <a:ea typeface="IBM Plex Sans Medium"/>
              <a:cs typeface="IBM Plex Sans Medium"/>
              <a:sym typeface="IBM Plex Sans Medium"/>
            </a:endParaRPr>
          </a:p>
        </p:txBody>
      </p:sp>
      <p:sp>
        <p:nvSpPr>
          <p:cNvPr id="98" name="Google Shape;98;p19"/>
          <p:cNvSpPr txBox="1"/>
          <p:nvPr/>
        </p:nvSpPr>
        <p:spPr>
          <a:xfrm>
            <a:off x="422564" y="590550"/>
            <a:ext cx="8603672" cy="4223905"/>
          </a:xfrm>
          <a:prstGeom prst="rect">
            <a:avLst/>
          </a:prstGeom>
          <a:noFill/>
          <a:ln>
            <a:noFill/>
          </a:ln>
        </p:spPr>
        <p:txBody>
          <a:bodyPr spcFirstLastPara="1" wrap="square" lIns="91425" tIns="91425" rIns="91425" bIns="91425" anchor="t" anchorCtr="0">
            <a:noAutofit/>
          </a:bodyPr>
          <a:lstStyle/>
          <a:p>
            <a:r>
              <a:rPr lang="en-US" sz="1200" b="1" dirty="0" smtClean="0"/>
              <a:t>Analytical </a:t>
            </a:r>
            <a:r>
              <a:rPr lang="en-US" sz="1200" b="1" dirty="0"/>
              <a:t>Tool and Method Used</a:t>
            </a:r>
          </a:p>
          <a:p>
            <a:r>
              <a:rPr lang="en-US" sz="1200" b="1" dirty="0"/>
              <a:t>Tool</a:t>
            </a:r>
            <a:r>
              <a:rPr lang="en-US" sz="1200" dirty="0"/>
              <a:t>: </a:t>
            </a:r>
            <a:r>
              <a:rPr lang="en-US" sz="1200" b="1" dirty="0"/>
              <a:t>Microsoft Power BI</a:t>
            </a:r>
            <a:r>
              <a:rPr lang="en-US" sz="1200" dirty="0"/>
              <a:t> was used for end-to-end analysis.</a:t>
            </a:r>
          </a:p>
          <a:p>
            <a:r>
              <a:rPr lang="en-US" sz="1200" b="1" dirty="0"/>
              <a:t>Method</a:t>
            </a:r>
            <a:r>
              <a:rPr lang="en-US" sz="1200" dirty="0"/>
              <a:t>:</a:t>
            </a:r>
          </a:p>
          <a:p>
            <a:pPr lvl="1"/>
            <a:r>
              <a:rPr lang="en-US" sz="1200" b="1" dirty="0"/>
              <a:t>ETL (Extract, Transform, Load)</a:t>
            </a:r>
            <a:r>
              <a:rPr lang="en-US" sz="1200" dirty="0"/>
              <a:t>: Power Query was used to clean, reshape, and prepare the raw data for analysis.</a:t>
            </a:r>
          </a:p>
          <a:p>
            <a:pPr lvl="1"/>
            <a:r>
              <a:rPr lang="en-US" sz="1200" b="1" dirty="0"/>
              <a:t>Data Modeling</a:t>
            </a:r>
            <a:r>
              <a:rPr lang="en-US" sz="1200" dirty="0"/>
              <a:t>: DAX (Data Analysis Expressions) was used to create custom calculations and Key Performance Indicators (KPIs).</a:t>
            </a:r>
          </a:p>
          <a:p>
            <a:pPr lvl="1"/>
            <a:r>
              <a:rPr lang="en-US" sz="1200" b="1" dirty="0"/>
              <a:t>Visualization</a:t>
            </a:r>
            <a:r>
              <a:rPr lang="en-US" sz="1200" dirty="0"/>
              <a:t>: An interactive dashboard was built to visualize trends and allow for dynamic data exploration through filters and charts</a:t>
            </a:r>
            <a:r>
              <a:rPr lang="en-US" sz="1200" dirty="0" smtClean="0"/>
              <a:t>.</a:t>
            </a:r>
          </a:p>
          <a:p>
            <a:pPr lvl="1"/>
            <a:endParaRPr lang="en-US" sz="1200" dirty="0" smtClean="0"/>
          </a:p>
          <a:p>
            <a:r>
              <a:rPr lang="en-US" sz="1200" b="1" dirty="0" smtClean="0"/>
              <a:t>Key </a:t>
            </a:r>
            <a:r>
              <a:rPr lang="en-US" sz="1200" b="1" dirty="0"/>
              <a:t>Findings</a:t>
            </a:r>
          </a:p>
          <a:p>
            <a:r>
              <a:rPr lang="en-US" sz="1200" b="1" dirty="0"/>
              <a:t>Content Growth</a:t>
            </a:r>
            <a:r>
              <a:rPr lang="en-US" sz="1200" dirty="0"/>
              <a:t>: There was a dramatic increase in the amount of content added to Netflix starting around </a:t>
            </a:r>
            <a:r>
              <a:rPr lang="en-US" sz="1200" b="1" dirty="0"/>
              <a:t>2017</a:t>
            </a:r>
            <a:r>
              <a:rPr lang="en-US" sz="1200" dirty="0"/>
              <a:t>. 📈</a:t>
            </a:r>
          </a:p>
          <a:p>
            <a:r>
              <a:rPr lang="en-US" sz="1200" b="1" dirty="0"/>
              <a:t>Genre Popularity</a:t>
            </a:r>
            <a:r>
              <a:rPr lang="en-US" sz="1200" dirty="0"/>
              <a:t>: </a:t>
            </a:r>
            <a:r>
              <a:rPr lang="en-US" sz="1200" b="1" dirty="0"/>
              <a:t>International Movies, Dramas, and Comedies</a:t>
            </a:r>
            <a:r>
              <a:rPr lang="en-US" sz="1200" dirty="0"/>
              <a:t> are the most common genres in the library.</a:t>
            </a:r>
          </a:p>
          <a:p>
            <a:r>
              <a:rPr lang="en-US" sz="1200" b="1" dirty="0"/>
              <a:t>Geographic Distribution</a:t>
            </a:r>
            <a:r>
              <a:rPr lang="en-US" sz="1200" dirty="0"/>
              <a:t>: The </a:t>
            </a:r>
            <a:r>
              <a:rPr lang="en-US" sz="1200" b="1" dirty="0"/>
              <a:t>United States</a:t>
            </a:r>
            <a:r>
              <a:rPr lang="en-US" sz="1200" dirty="0"/>
              <a:t> is the top content-producing country, followed by </a:t>
            </a:r>
            <a:r>
              <a:rPr lang="en-US" sz="1200" b="1" dirty="0"/>
              <a:t>India</a:t>
            </a:r>
            <a:r>
              <a:rPr lang="en-US" sz="1200" dirty="0"/>
              <a:t> and the </a:t>
            </a:r>
            <a:r>
              <a:rPr lang="en-US" sz="1200" b="1" dirty="0"/>
              <a:t>United Kingdom</a:t>
            </a:r>
            <a:r>
              <a:rPr lang="en-US" sz="1200" dirty="0"/>
              <a:t>.</a:t>
            </a:r>
          </a:p>
          <a:p>
            <a:r>
              <a:rPr lang="en-US" sz="1200" b="1" dirty="0"/>
              <a:t>Content Mix</a:t>
            </a:r>
            <a:r>
              <a:rPr lang="en-US" sz="1200" dirty="0"/>
              <a:t>: The library contains a higher number of </a:t>
            </a:r>
            <a:r>
              <a:rPr lang="en-US" sz="1200" b="1" dirty="0"/>
              <a:t>movies</a:t>
            </a:r>
            <a:r>
              <a:rPr lang="en-US" sz="1200" dirty="0"/>
              <a:t> compared to TV shows.</a:t>
            </a:r>
          </a:p>
          <a:p>
            <a:r>
              <a:rPr lang="en-US" sz="1200" b="1" dirty="0" smtClean="0"/>
              <a:t>* Insights </a:t>
            </a:r>
            <a:r>
              <a:rPr lang="en-US" sz="1200" b="1" dirty="0"/>
              <a:t>Derived</a:t>
            </a:r>
          </a:p>
          <a:p>
            <a:r>
              <a:rPr lang="en-US" sz="1200" b="1" dirty="0"/>
              <a:t>Strategic Shift</a:t>
            </a:r>
            <a:r>
              <a:rPr lang="en-US" sz="1200" dirty="0"/>
              <a:t>: The surge in content after 2017 reflects Netflix's strategic shift towards becoming a global content powerhouse with a heavy investment in original and licensed programming.</a:t>
            </a:r>
          </a:p>
          <a:p>
            <a:r>
              <a:rPr lang="en-US" sz="1200" b="1" dirty="0"/>
              <a:t>Global-First Approach</a:t>
            </a:r>
            <a:r>
              <a:rPr lang="en-US" sz="1200" dirty="0"/>
              <a:t>: The dominance of "International Movies" and the strong presence of content from countries like India signify a successful strategy to cater to a global audience, not just a Western one. 🌍</a:t>
            </a:r>
          </a:p>
          <a:p>
            <a:r>
              <a:rPr lang="en-US" sz="1200" b="1" dirty="0"/>
              <a:t>Broad Audience Appeal</a:t>
            </a:r>
            <a:r>
              <a:rPr lang="en-US" sz="1200" dirty="0"/>
              <a:t>: By focusing on widely popular genres like dramas and comedies, Netflix ensures it has a catalog with broad appeal, maximizing its potential subscriber base.</a:t>
            </a:r>
          </a:p>
          <a:p>
            <a:pPr lvl="1"/>
            <a:endParaRPr lang="en-US" sz="1200" dirty="0"/>
          </a:p>
          <a:p>
            <a:pPr marL="114300" lvl="0" algn="l" rtl="0">
              <a:spcBef>
                <a:spcPts val="0"/>
              </a:spcBef>
              <a:spcAft>
                <a:spcPts val="0"/>
              </a:spcAft>
              <a:buClr>
                <a:schemeClr val="dk1"/>
              </a:buClr>
              <a:buSzPts val="1800"/>
            </a:pPr>
            <a:endParaRPr sz="1800" dirty="0">
              <a:solidFill>
                <a:schemeClr val="dk1"/>
              </a:solidFill>
            </a:endParaRPr>
          </a:p>
        </p:txBody>
      </p:sp>
      <p:sp>
        <p:nvSpPr>
          <p:cNvPr id="99" name="Google Shape;99;p19"/>
          <p:cNvSpPr/>
          <p:nvPr/>
        </p:nvSpPr>
        <p:spPr>
          <a:xfrm rot="10800000" flipH="1">
            <a:off x="0" y="4976700"/>
            <a:ext cx="9144000" cy="166800"/>
          </a:xfrm>
          <a:prstGeom prst="rect">
            <a:avLst/>
          </a:prstGeom>
          <a:solidFill>
            <a:srgbClr val="001141"/>
          </a:solidFill>
          <a:ln w="9525" cap="flat" cmpd="sng">
            <a:solidFill>
              <a:srgbClr val="00114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0"/>
          <p:cNvSpPr txBox="1"/>
          <p:nvPr/>
        </p:nvSpPr>
        <p:spPr>
          <a:xfrm>
            <a:off x="156500" y="179450"/>
            <a:ext cx="2963100" cy="47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IBM Plex Sans Medium"/>
                <a:ea typeface="IBM Plex Sans Medium"/>
                <a:cs typeface="IBM Plex Sans Medium"/>
                <a:sym typeface="IBM Plex Sans Medium"/>
              </a:rPr>
              <a:t>Hypothesis Development</a:t>
            </a:r>
            <a:endParaRPr sz="1800">
              <a:solidFill>
                <a:schemeClr val="dk1"/>
              </a:solidFill>
              <a:latin typeface="IBM Plex Sans Medium"/>
              <a:ea typeface="IBM Plex Sans Medium"/>
              <a:cs typeface="IBM Plex Sans Medium"/>
              <a:sym typeface="IBM Plex Sans Medium"/>
            </a:endParaRPr>
          </a:p>
        </p:txBody>
      </p:sp>
      <p:sp>
        <p:nvSpPr>
          <p:cNvPr id="105" name="Google Shape;105;p20"/>
          <p:cNvSpPr txBox="1"/>
          <p:nvPr/>
        </p:nvSpPr>
        <p:spPr>
          <a:xfrm>
            <a:off x="69273" y="1087582"/>
            <a:ext cx="9012381" cy="3830782"/>
          </a:xfrm>
          <a:prstGeom prst="rect">
            <a:avLst/>
          </a:prstGeom>
          <a:noFill/>
          <a:ln>
            <a:noFill/>
          </a:ln>
        </p:spPr>
        <p:txBody>
          <a:bodyPr spcFirstLastPara="1" wrap="square" lIns="91425" tIns="91425" rIns="91425" bIns="91425" anchor="t" anchorCtr="0">
            <a:noAutofit/>
          </a:bodyPr>
          <a:lstStyle/>
          <a:p>
            <a:r>
              <a:rPr lang="en-US" sz="1200" b="1" dirty="0"/>
              <a:t>F</a:t>
            </a:r>
            <a:r>
              <a:rPr lang="en-US" sz="1200" b="1" dirty="0" smtClean="0"/>
              <a:t>ormulated </a:t>
            </a:r>
            <a:r>
              <a:rPr lang="en-US" sz="1200" b="1" dirty="0"/>
              <a:t>Hypothesis</a:t>
            </a:r>
          </a:p>
          <a:p>
            <a:r>
              <a:rPr lang="en-US" sz="1200" dirty="0"/>
              <a:t>As Netflix expanded globally, its content acquisition strategy deliberately shifted to prioritize international content over U.S.-based content to attract and retain a diverse, global subscriber base</a:t>
            </a:r>
            <a:r>
              <a:rPr lang="en-US" sz="1200" dirty="0" smtClean="0"/>
              <a:t>.</a:t>
            </a:r>
          </a:p>
          <a:p>
            <a:endParaRPr lang="en-US" sz="1200" dirty="0" smtClean="0"/>
          </a:p>
          <a:p>
            <a:r>
              <a:rPr lang="en-US" sz="1200" b="1" dirty="0"/>
              <a:t>Rationale Behind the Hypothesis</a:t>
            </a:r>
          </a:p>
          <a:p>
            <a:r>
              <a:rPr lang="en-US" sz="1200" dirty="0"/>
              <a:t>Initial analysis in the dashboard shows a high volume of content from countries like India and the UK, and "International Movies" is a top genre. This suggests a conscious effort to diversify the library beyond purely American productions, which would be a logical strategy for a company aiming for worldwide market leadership. </a:t>
            </a:r>
            <a:endParaRPr lang="en-US" sz="1200" dirty="0" smtClean="0"/>
          </a:p>
          <a:p>
            <a:endParaRPr lang="en-US" sz="1200" dirty="0" smtClean="0"/>
          </a:p>
          <a:p>
            <a:r>
              <a:rPr lang="en-US" sz="1200" b="1" dirty="0"/>
              <a:t>Method for Testing</a:t>
            </a:r>
          </a:p>
          <a:p>
            <a:r>
              <a:rPr lang="en-US" sz="1200" dirty="0"/>
              <a:t>The hypothesis can be tested directly within the Power BI dashboard using the following steps:</a:t>
            </a:r>
          </a:p>
          <a:p>
            <a:r>
              <a:rPr lang="en-US" sz="1200" b="1" dirty="0"/>
              <a:t>Filter by Year</a:t>
            </a:r>
            <a:r>
              <a:rPr lang="en-US" sz="1200" dirty="0"/>
              <a:t>: Use the "Content Added to Netflix by Year" line chart to select a recent year (e.g., 2019 or later).</a:t>
            </a:r>
          </a:p>
          <a:p>
            <a:r>
              <a:rPr lang="en-US" sz="1200" b="1" dirty="0"/>
              <a:t>Observe Country Chart</a:t>
            </a:r>
            <a:r>
              <a:rPr lang="en-US" sz="1200" dirty="0"/>
              <a:t>: Analyze the "Top 10 Countries" bar chart. If the hypothesis is correct, the proportion of content from non-U.S. countries will be significantly higher in recent years compared to earlier years.</a:t>
            </a:r>
          </a:p>
          <a:p>
            <a:r>
              <a:rPr lang="en-US" sz="1200" b="1" dirty="0"/>
              <a:t>Cross-Reference with Genre</a:t>
            </a:r>
            <a:r>
              <a:rPr lang="en-US" sz="1200" dirty="0"/>
              <a:t>: Filter the dashboard by the "International Movies" and "International TV Shows" genres and observe which years show the highest volume.</a:t>
            </a:r>
          </a:p>
          <a:p>
            <a:endParaRPr lang="en-US" sz="1200" dirty="0"/>
          </a:p>
          <a:p>
            <a:endParaRPr lang="en-US" sz="1200" dirty="0"/>
          </a:p>
          <a:p>
            <a:pPr marL="114300" lvl="0" algn="l" rtl="0">
              <a:spcBef>
                <a:spcPts val="0"/>
              </a:spcBef>
              <a:spcAft>
                <a:spcPts val="0"/>
              </a:spcAft>
              <a:buClr>
                <a:schemeClr val="dk1"/>
              </a:buClr>
              <a:buSzPts val="1800"/>
            </a:pPr>
            <a:endParaRPr sz="1800" dirty="0">
              <a:solidFill>
                <a:schemeClr val="dk1"/>
              </a:solidFill>
            </a:endParaRPr>
          </a:p>
        </p:txBody>
      </p:sp>
      <p:sp>
        <p:nvSpPr>
          <p:cNvPr id="106" name="Google Shape;106;p20"/>
          <p:cNvSpPr/>
          <p:nvPr/>
        </p:nvSpPr>
        <p:spPr>
          <a:xfrm rot="10800000" flipH="1">
            <a:off x="0" y="4976700"/>
            <a:ext cx="9144000" cy="166800"/>
          </a:xfrm>
          <a:prstGeom prst="rect">
            <a:avLst/>
          </a:prstGeom>
          <a:solidFill>
            <a:srgbClr val="001141"/>
          </a:solidFill>
          <a:ln w="9525" cap="flat" cmpd="sng">
            <a:solidFill>
              <a:srgbClr val="00114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1"/>
          <p:cNvSpPr txBox="1"/>
          <p:nvPr/>
        </p:nvSpPr>
        <p:spPr>
          <a:xfrm>
            <a:off x="156525" y="158600"/>
            <a:ext cx="2963100" cy="47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IBM Plex Sans Medium"/>
                <a:ea typeface="IBM Plex Sans Medium"/>
                <a:cs typeface="IBM Plex Sans Medium"/>
                <a:sym typeface="IBM Plex Sans Medium"/>
              </a:rPr>
              <a:t>Solution Design</a:t>
            </a:r>
            <a:endParaRPr sz="1800">
              <a:solidFill>
                <a:schemeClr val="dk1"/>
              </a:solidFill>
              <a:latin typeface="IBM Plex Sans Medium"/>
              <a:ea typeface="IBM Plex Sans Medium"/>
              <a:cs typeface="IBM Plex Sans Medium"/>
              <a:sym typeface="IBM Plex Sans Medium"/>
            </a:endParaRPr>
          </a:p>
        </p:txBody>
      </p:sp>
      <p:sp>
        <p:nvSpPr>
          <p:cNvPr id="112" name="Google Shape;112;p21"/>
          <p:cNvSpPr txBox="1"/>
          <p:nvPr/>
        </p:nvSpPr>
        <p:spPr>
          <a:xfrm>
            <a:off x="156525" y="755073"/>
            <a:ext cx="8862784" cy="4170218"/>
          </a:xfrm>
          <a:prstGeom prst="rect">
            <a:avLst/>
          </a:prstGeom>
          <a:noFill/>
          <a:ln>
            <a:noFill/>
          </a:ln>
        </p:spPr>
        <p:txBody>
          <a:bodyPr spcFirstLastPara="1" wrap="square" lIns="91425" tIns="91425" rIns="91425" bIns="91425" anchor="t" anchorCtr="0">
            <a:noAutofit/>
          </a:bodyPr>
          <a:lstStyle/>
          <a:p>
            <a:r>
              <a:rPr lang="en-US" sz="1200" b="1" dirty="0"/>
              <a:t>Proposed Solution</a:t>
            </a:r>
          </a:p>
          <a:p>
            <a:r>
              <a:rPr lang="en-US" sz="1200" dirty="0"/>
              <a:t>The proposed solution is the development and deployment of an </a:t>
            </a:r>
            <a:r>
              <a:rPr lang="en-US" sz="1200" b="1" dirty="0"/>
              <a:t>interactive Power BI dashboard</a:t>
            </a:r>
            <a:r>
              <a:rPr lang="en-US" sz="1200" dirty="0"/>
              <a:t>. This tool directly addresses the problem by consolidating raw Netflix data into an easy-to-understand visual format, enabling stakeholders to explore content trends, genre popularity, and geographic distribution with just a few clicks</a:t>
            </a:r>
            <a:r>
              <a:rPr lang="en-US" sz="1200" dirty="0" smtClean="0"/>
              <a:t>.</a:t>
            </a:r>
          </a:p>
          <a:p>
            <a:endParaRPr lang="en-US" sz="1200" dirty="0" smtClean="0"/>
          </a:p>
          <a:p>
            <a:r>
              <a:rPr lang="en-US" sz="1200" b="1" dirty="0"/>
              <a:t>Implementation </a:t>
            </a:r>
            <a:r>
              <a:rPr lang="en-US" sz="1200" b="1" dirty="0" smtClean="0"/>
              <a:t>Plan</a:t>
            </a:r>
            <a:endParaRPr lang="en-US" sz="1200" b="1" dirty="0"/>
          </a:p>
          <a:p>
            <a:r>
              <a:rPr lang="en-US" sz="1200" b="1" dirty="0"/>
              <a:t>Data Acquisition</a:t>
            </a:r>
            <a:r>
              <a:rPr lang="en-US" sz="1200" dirty="0"/>
              <a:t>: Download the "Netflix Titles" dataset from </a:t>
            </a:r>
            <a:r>
              <a:rPr lang="en-US" sz="1200" dirty="0" err="1"/>
              <a:t>Kaggle</a:t>
            </a:r>
            <a:r>
              <a:rPr lang="en-US" sz="1200" dirty="0"/>
              <a:t>.</a:t>
            </a:r>
          </a:p>
          <a:p>
            <a:r>
              <a:rPr lang="en-US" sz="1200" b="1" dirty="0"/>
              <a:t>Data Cleaning (ETL)</a:t>
            </a:r>
            <a:r>
              <a:rPr lang="en-US" sz="1200" dirty="0"/>
              <a:t>: Use Power Query to clean and transform the data, focusing on splitting multi-value columns (genre, country) and correcting data types.</a:t>
            </a:r>
          </a:p>
          <a:p>
            <a:r>
              <a:rPr lang="en-US" sz="1200" b="1" dirty="0"/>
              <a:t>Dashboard Development</a:t>
            </a:r>
            <a:r>
              <a:rPr lang="en-US" sz="1200" dirty="0"/>
              <a:t>: Build the visuals in Power BI, creating charts for key metrics and setting up interactive slicers.</a:t>
            </a:r>
          </a:p>
          <a:p>
            <a:r>
              <a:rPr lang="en-US" sz="1200" b="1" dirty="0"/>
              <a:t>Deployment</a:t>
            </a:r>
            <a:r>
              <a:rPr lang="en-US" sz="1200" dirty="0"/>
              <a:t>: Publish the dashboard to the Power BI service for secure sharing with stakeholders</a:t>
            </a:r>
            <a:r>
              <a:rPr lang="en-US" sz="1200" dirty="0" smtClean="0"/>
              <a:t>.</a:t>
            </a:r>
          </a:p>
          <a:p>
            <a:endParaRPr lang="en-US" sz="1200" dirty="0"/>
          </a:p>
          <a:p>
            <a:r>
              <a:rPr lang="en-US" sz="1200" b="1" dirty="0"/>
              <a:t>Alignment of SDGs</a:t>
            </a:r>
          </a:p>
          <a:p>
            <a:r>
              <a:rPr lang="en-US" sz="1200" dirty="0"/>
              <a:t>This project aligns with several UN Sustainable Development Goals (SDGs) by analyzing the diversity of global media:</a:t>
            </a:r>
          </a:p>
          <a:p>
            <a:r>
              <a:rPr lang="en-US" sz="1200" b="1" dirty="0"/>
              <a:t>SDG 8 (Economic Growth)</a:t>
            </a:r>
            <a:r>
              <a:rPr lang="en-US" sz="1200" dirty="0"/>
              <a:t>: Highlights the growth of the creative economy in various countries. </a:t>
            </a:r>
          </a:p>
          <a:p>
            <a:r>
              <a:rPr lang="en-US" sz="1200" b="1" dirty="0"/>
              <a:t>SDG 10 (Reduced Inequalities)</a:t>
            </a:r>
            <a:r>
              <a:rPr lang="en-US" sz="1200" dirty="0"/>
              <a:t>: Measures the media representation of different cultures, promoting cultural understanding. </a:t>
            </a:r>
          </a:p>
          <a:p>
            <a:endParaRPr lang="en-US" sz="1200" dirty="0"/>
          </a:p>
          <a:p>
            <a:pPr marL="114300" lvl="0" algn="l" rtl="0">
              <a:spcBef>
                <a:spcPts val="0"/>
              </a:spcBef>
              <a:spcAft>
                <a:spcPts val="0"/>
              </a:spcAft>
              <a:buClr>
                <a:schemeClr val="dk1"/>
              </a:buClr>
              <a:buSzPts val="1800"/>
            </a:pPr>
            <a:endParaRPr sz="1200" dirty="0">
              <a:solidFill>
                <a:schemeClr val="dk1"/>
              </a:solidFill>
            </a:endParaRPr>
          </a:p>
        </p:txBody>
      </p:sp>
      <p:sp>
        <p:nvSpPr>
          <p:cNvPr id="113" name="Google Shape;113;p21"/>
          <p:cNvSpPr/>
          <p:nvPr/>
        </p:nvSpPr>
        <p:spPr>
          <a:xfrm rot="10800000" flipH="1">
            <a:off x="0" y="4976700"/>
            <a:ext cx="9144000" cy="166800"/>
          </a:xfrm>
          <a:prstGeom prst="rect">
            <a:avLst/>
          </a:prstGeom>
          <a:solidFill>
            <a:srgbClr val="001141"/>
          </a:solidFill>
          <a:ln w="9525" cap="flat" cmpd="sng">
            <a:solidFill>
              <a:srgbClr val="00114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556</TotalTime>
  <Words>1712</Words>
  <Application>Microsoft Office PowerPoint</Application>
  <PresentationFormat>On-screen Show (16:9)</PresentationFormat>
  <Paragraphs>128</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IBM Plex Sans Medium</vt:lpstr>
      <vt:lpstr>Arial</vt:lpstr>
      <vt:lpstr>Arial Unicode MS</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hp</cp:lastModifiedBy>
  <cp:revision>11</cp:revision>
  <dcterms:modified xsi:type="dcterms:W3CDTF">2025-08-08T04:52:38Z</dcterms:modified>
</cp:coreProperties>
</file>