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0" r:id="rId6"/>
    <p:sldId id="257" r:id="rId7"/>
    <p:sldId id="265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BFA3C-1666-4C6B-B29E-FF10D26EBE62}">
          <p14:sldIdLst>
            <p14:sldId id="256"/>
            <p14:sldId id="259"/>
            <p14:sldId id="261"/>
            <p14:sldId id="263"/>
            <p14:sldId id="260"/>
            <p14:sldId id="257"/>
            <p14:sldId id="265"/>
            <p14:sldId id="266"/>
            <p14:sldId id="267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3" d="100"/>
          <a:sy n="73" d="100"/>
        </p:scale>
        <p:origin x="-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60C66-40EB-484C-A8FC-125AF5864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880A30-57A9-4B6C-A93A-B37E4D79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50822F-E992-423D-8C10-E7BA44ED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C90D39-173E-480D-86BF-0D20C243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F2E0B7-EF4B-48BD-87F6-61DC3C11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A642A-920C-402D-8DDE-795C5FC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7DB74F-DB7F-41BE-B7E0-E74A92FA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52023F-8492-4368-9D61-E60BFEAD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5023E-D30C-4BD7-82E7-6AF3BF28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E859F0-CAE6-47B5-993E-7019D02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E54CF8-E295-4EA4-B78C-614553EF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A856FA-D53D-4384-BC49-87797DC0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971A2E-09FF-4585-834C-95E5C305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5314C6-8386-4C9E-BD37-17BA0CB0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50BDBF-907C-4789-91D2-8182D333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1EF0D-2E3A-4046-ADED-DA7BE4A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8107F7-E622-450A-AB24-0B835988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83A8E1-ADD1-46B8-92C0-20E7A19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F93F08-3994-4904-B4C8-5742ACD5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98DA56-93C6-4FAF-B5F5-4B579323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912B91-44C2-4E73-BAEF-1B231151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3FA4B4-117D-4EDF-9C64-F26904AA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00F5E-FD28-4DB3-8966-50967E99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6FF2B-E325-4592-A21C-C8868C6A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FF2EFA-6294-43FC-8023-5BA1BC3D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4E9CF-00B6-431A-98AA-7A862661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35474-705C-4DE6-A63F-75F7CF75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501E04-98BC-4A78-97ED-BFAD6CB6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572581-9A73-4C34-92DF-B91FFFCA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16D2FE-00BE-47EB-9E27-E8DD07C0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62DE8A-C2BE-497F-9FFD-16831F9F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DD66BF-1899-4FFF-A1CC-91E38EC0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5E1F01-9C6B-46DF-93FA-E24BC9AB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4477A1-2C6E-4797-BB8D-4D946DA6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ED4254-BBCA-4936-B13B-EC868D93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E5792A-203B-4B7E-9B30-8302F9A5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F304596-B00D-414C-B61C-A1519379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E883E3-DEBB-47B0-A10F-41D91A8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D20E66-5F05-4E87-B382-4F9F0BDC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A0B10-32CC-4B92-A8E0-76BD1B97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FF3E03-85C1-4EED-BC46-19BE305E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5CB837-8BB6-4777-BE9E-AA47C69B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38606D-A52C-4EA8-ABA7-FBC6561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AC126E-1743-4AC7-BA5C-1B59D551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5C2B41-35B0-474F-910C-73CB9F08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86E3CB-D56C-4A46-A0DB-4CF3920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1AD77-CB6E-42B4-9275-E92C3AA8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A346A7-B6A3-425A-89FC-9AA156F4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05EBEE-BA28-45BA-B37B-BC1B09EC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D48942-5C8C-4502-A9AF-A18BFABC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384C9E-3CE4-42E4-9357-39E038B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E6D57-CB67-4DB2-9D11-7257D9B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38A64-508A-4FF2-947D-E4C38E76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5F905E2-1807-45AE-A8EA-02784638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99520F-34BE-48A5-82A6-5CF8F0C4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BA25E2-F158-47A6-9266-CF2A6755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7E15F2-80AE-462B-8045-5361552C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93FBB9-8272-4572-9E5A-203DEA9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4B4252-9156-421D-8042-F11D39F1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9E3AE0-AD60-48BE-89A4-49EADF67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242F96-AF11-4BCE-91CE-A52DAD790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1761-B46E-448D-82D5-D3D82506EDA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60FAA-6DBD-4F3E-896D-86FE2E585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A29E47-505D-479C-83B6-0B96669F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E3B5-2FEA-4E7A-920B-AF38FF5B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AC900-49F2-4B48-B18F-EB08CB067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Century" panose="02040604050505020304" pitchFamily="18" charset="0"/>
              </a:rPr>
              <a:t>Simply Explained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="" xmlns:a16="http://schemas.microsoft.com/office/drawing/2014/main" id="{31A9860C-558A-446A-8C17-D4D0161C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C00000"/>
              </a:solidFill>
              <a:latin typeface="Century" panose="020406040505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Century" panose="020406040505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If you can’t explain it simply, you don’t understand it well enough. </a:t>
            </a: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–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C8F410-1029-48A4-A987-6F58780F63FB}"/>
              </a:ext>
            </a:extLst>
          </p:cNvPr>
          <p:cNvSpPr/>
          <p:nvPr/>
        </p:nvSpPr>
        <p:spPr>
          <a:xfrm>
            <a:off x="3048000" y="6371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</a:rPr>
              <a:t>Key Takeaway</a:t>
            </a:r>
            <a:r>
              <a:rPr lang="en-US" b="1" i="1" dirty="0">
                <a:solidFill>
                  <a:srgbClr val="C00000"/>
                </a:solidFill>
              </a:rPr>
              <a:t>: </a:t>
            </a:r>
          </a:p>
          <a:p>
            <a:endParaRPr lang="en-US" b="1" i="1" dirty="0">
              <a:solidFill>
                <a:srgbClr val="C00000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ANY process that relies on trusting a middleman, regardless of industry, can potentially be improved with blockchain 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AFAD954-41E4-43D7-9E41-ED1A0D89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8" y="2523941"/>
            <a:ext cx="7234066" cy="40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8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AA572-896E-40DB-8663-6AF6B084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958BD6-DEEF-41DE-96F5-9812602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</a:t>
            </a:r>
          </a:p>
          <a:p>
            <a:r>
              <a:rPr lang="en-US" dirty="0">
                <a:solidFill>
                  <a:srgbClr val="C00000"/>
                </a:solidFill>
              </a:rPr>
              <a:t>Block</a:t>
            </a:r>
          </a:p>
          <a:p>
            <a:r>
              <a:rPr lang="en-US" dirty="0">
                <a:solidFill>
                  <a:srgbClr val="C00000"/>
                </a:solidFill>
              </a:rPr>
              <a:t>Blockchain</a:t>
            </a:r>
          </a:p>
          <a:p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r>
              <a:rPr lang="en-US" dirty="0">
                <a:solidFill>
                  <a:srgbClr val="C00000"/>
                </a:solidFill>
              </a:rPr>
              <a:t>Token</a:t>
            </a:r>
          </a:p>
          <a:p>
            <a:r>
              <a:rPr lang="en-US" dirty="0">
                <a:solidFill>
                  <a:srgbClr val="C00000"/>
                </a:solidFill>
              </a:rPr>
              <a:t>Coinbase</a:t>
            </a:r>
          </a:p>
        </p:txBody>
      </p:sp>
    </p:spTree>
    <p:extLst>
      <p:ext uri="{BB962C8B-B14F-4D97-AF65-F5344CB8AC3E}">
        <p14:creationId xmlns:p14="http://schemas.microsoft.com/office/powerpoint/2010/main" val="146718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be 20">
            <a:extLst>
              <a:ext uri="{FF2B5EF4-FFF2-40B4-BE49-F238E27FC236}">
                <a16:creationId xmlns="" xmlns:a16="http://schemas.microsoft.com/office/drawing/2014/main" id="{98C3F172-A53D-4B0F-832A-5B1AD232D802}"/>
              </a:ext>
            </a:extLst>
          </p:cNvPr>
          <p:cNvSpPr/>
          <p:nvPr/>
        </p:nvSpPr>
        <p:spPr>
          <a:xfrm>
            <a:off x="2918097" y="4888154"/>
            <a:ext cx="1216152" cy="1216152"/>
          </a:xfrm>
          <a:prstGeom prst="cub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7D3E3C58-F045-4890-A385-C1F6148C2A44}"/>
              </a:ext>
            </a:extLst>
          </p:cNvPr>
          <p:cNvSpPr/>
          <p:nvPr/>
        </p:nvSpPr>
        <p:spPr>
          <a:xfrm>
            <a:off x="4600984" y="4888154"/>
            <a:ext cx="1216152" cy="1216152"/>
          </a:xfrm>
          <a:prstGeom prst="cub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8EB0A3AE-6D9B-4906-8A74-FB60DBB17456}"/>
              </a:ext>
            </a:extLst>
          </p:cNvPr>
          <p:cNvSpPr/>
          <p:nvPr/>
        </p:nvSpPr>
        <p:spPr>
          <a:xfrm>
            <a:off x="6283871" y="4888154"/>
            <a:ext cx="1216152" cy="1216152"/>
          </a:xfrm>
          <a:prstGeom prst="cub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AC900-49F2-4B48-B18F-EB08CB06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3838"/>
            <a:ext cx="9144000" cy="1231731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D47820-B5DF-4023-8BEC-5768BD43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074" y="2601119"/>
            <a:ext cx="9144000" cy="1655762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</a:rPr>
              <a:t>Goal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Simply </a:t>
            </a:r>
            <a:r>
              <a:rPr lang="en-US" b="1" dirty="0" smtClean="0">
                <a:solidFill>
                  <a:srgbClr val="C00000"/>
                </a:solidFill>
              </a:rPr>
              <a:t>Explain it </a:t>
            </a:r>
            <a:r>
              <a:rPr lang="en-US" b="1" dirty="0">
                <a:solidFill>
                  <a:srgbClr val="C00000"/>
                </a:solidFill>
              </a:rPr>
              <a:t>to have common understanding </a:t>
            </a:r>
            <a:r>
              <a:rPr lang="en-US" b="1" smtClean="0">
                <a:solidFill>
                  <a:srgbClr val="C00000"/>
                </a:solidFill>
              </a:rPr>
              <a:t>across group</a:t>
            </a:r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AD237B71-72F0-4A1A-8A14-0C487B6DD72F}"/>
              </a:ext>
            </a:extLst>
          </p:cNvPr>
          <p:cNvSpPr/>
          <p:nvPr/>
        </p:nvSpPr>
        <p:spPr>
          <a:xfrm>
            <a:off x="7966758" y="4888154"/>
            <a:ext cx="1216152" cy="1216152"/>
          </a:xfrm>
          <a:prstGeom prst="cub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="" xmlns:a16="http://schemas.microsoft.com/office/drawing/2014/main" id="{5C2E6109-D2A0-4494-A9A5-0A5FF3150F56}"/>
              </a:ext>
            </a:extLst>
          </p:cNvPr>
          <p:cNvSpPr/>
          <p:nvPr/>
        </p:nvSpPr>
        <p:spPr>
          <a:xfrm>
            <a:off x="3890765" y="5463260"/>
            <a:ext cx="710219" cy="233464"/>
          </a:xfrm>
          <a:prstGeom prst="leftArrow">
            <a:avLst/>
          </a:prstGeom>
          <a:noFill/>
          <a:ln w="190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="" xmlns:a16="http://schemas.microsoft.com/office/drawing/2014/main" id="{ED9FB0DF-4C95-4D23-BF26-5B639C1C6581}"/>
              </a:ext>
            </a:extLst>
          </p:cNvPr>
          <p:cNvSpPr/>
          <p:nvPr/>
        </p:nvSpPr>
        <p:spPr>
          <a:xfrm>
            <a:off x="5573652" y="5440122"/>
            <a:ext cx="710219" cy="233464"/>
          </a:xfrm>
          <a:prstGeom prst="leftArrow">
            <a:avLst/>
          </a:prstGeom>
          <a:noFill/>
          <a:ln w="190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="" xmlns:a16="http://schemas.microsoft.com/office/drawing/2014/main" id="{6803E014-C4F6-444F-B039-EED37B34874E}"/>
              </a:ext>
            </a:extLst>
          </p:cNvPr>
          <p:cNvSpPr/>
          <p:nvPr/>
        </p:nvSpPr>
        <p:spPr>
          <a:xfrm>
            <a:off x="7256539" y="5463260"/>
            <a:ext cx="710219" cy="233464"/>
          </a:xfrm>
          <a:prstGeom prst="leftArrow">
            <a:avLst/>
          </a:prstGeom>
          <a:noFill/>
          <a:ln w="190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982E5A-EA07-40B2-A566-CAF9CB8F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CURRENT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2DAD3A3C-C3CC-46B8-88EA-DBBF361D9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7" y="2135749"/>
            <a:ext cx="3105117" cy="31051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B8739B7-E9E9-4FEF-A735-B35B8ABE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5" y="2116294"/>
            <a:ext cx="3105117" cy="3105117"/>
          </a:xfrm>
          <a:prstGeom prst="rect">
            <a:avLst/>
          </a:prstGeom>
        </p:spPr>
      </p:pic>
      <p:sp>
        <p:nvSpPr>
          <p:cNvPr id="41" name="Arrow: Curved Down 40">
            <a:extLst>
              <a:ext uri="{FF2B5EF4-FFF2-40B4-BE49-F238E27FC236}">
                <a16:creationId xmlns="" xmlns:a16="http://schemas.microsoft.com/office/drawing/2014/main" id="{79B2FA15-2B43-4646-A656-93108A675117}"/>
              </a:ext>
            </a:extLst>
          </p:cNvPr>
          <p:cNvSpPr/>
          <p:nvPr/>
        </p:nvSpPr>
        <p:spPr>
          <a:xfrm>
            <a:off x="2451370" y="719844"/>
            <a:ext cx="7003915" cy="161479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Up 41">
            <a:extLst>
              <a:ext uri="{FF2B5EF4-FFF2-40B4-BE49-F238E27FC236}">
                <a16:creationId xmlns="" xmlns:a16="http://schemas.microsoft.com/office/drawing/2014/main" id="{C18002D5-43C9-4825-8529-05F0D573CFF6}"/>
              </a:ext>
            </a:extLst>
          </p:cNvPr>
          <p:cNvSpPr/>
          <p:nvPr/>
        </p:nvSpPr>
        <p:spPr>
          <a:xfrm>
            <a:off x="2451370" y="5104681"/>
            <a:ext cx="7003915" cy="1614792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003A7841-8075-4C56-BBDC-1339E567E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95" y="935697"/>
            <a:ext cx="1147864" cy="1147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9CF6C5-1BD3-457C-8570-10EBE13437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45" y="2423492"/>
            <a:ext cx="2385709" cy="23857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64E48EB-129B-4DD4-A1F2-731AA34DA2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61" y="5104681"/>
            <a:ext cx="1640732" cy="1640732"/>
          </a:xfrm>
          <a:prstGeom prst="rect">
            <a:avLst/>
          </a:prstGeom>
        </p:spPr>
      </p:pic>
      <p:sp>
        <p:nvSpPr>
          <p:cNvPr id="50" name="Arrow: Notched Right 49">
            <a:extLst>
              <a:ext uri="{FF2B5EF4-FFF2-40B4-BE49-F238E27FC236}">
                <a16:creationId xmlns="" xmlns:a16="http://schemas.microsoft.com/office/drawing/2014/main" id="{50AF6EB3-0AFD-4957-828B-B9EE2756F231}"/>
              </a:ext>
            </a:extLst>
          </p:cNvPr>
          <p:cNvSpPr/>
          <p:nvPr/>
        </p:nvSpPr>
        <p:spPr>
          <a:xfrm>
            <a:off x="2684834" y="3428999"/>
            <a:ext cx="2046862" cy="831715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$100</a:t>
            </a:r>
          </a:p>
        </p:txBody>
      </p:sp>
      <p:sp>
        <p:nvSpPr>
          <p:cNvPr id="51" name="Arrow: Notched Right 50">
            <a:extLst>
              <a:ext uri="{FF2B5EF4-FFF2-40B4-BE49-F238E27FC236}">
                <a16:creationId xmlns="" xmlns:a16="http://schemas.microsoft.com/office/drawing/2014/main" id="{91230006-4212-42D0-BC73-E652FBDB485C}"/>
              </a:ext>
            </a:extLst>
          </p:cNvPr>
          <p:cNvSpPr/>
          <p:nvPr/>
        </p:nvSpPr>
        <p:spPr>
          <a:xfrm>
            <a:off x="7460303" y="3307404"/>
            <a:ext cx="1593716" cy="953310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$85</a:t>
            </a:r>
          </a:p>
        </p:txBody>
      </p:sp>
    </p:spTree>
    <p:extLst>
      <p:ext uri="{BB962C8B-B14F-4D97-AF65-F5344CB8AC3E}">
        <p14:creationId xmlns:p14="http://schemas.microsoft.com/office/powerpoint/2010/main" val="61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304FCA-D410-4433-A242-3BF23DC5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3" y="801519"/>
            <a:ext cx="9368187" cy="52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5483D-93A6-484F-BBBA-90F17999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PROBLEM/SOLUTION -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032285-FDC2-4068-95F0-99918115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en-US" dirty="0" err="1">
                <a:solidFill>
                  <a:srgbClr val="C00000"/>
                </a:solidFill>
              </a:rPr>
              <a:t>Thirdparty</a:t>
            </a:r>
            <a:r>
              <a:rPr lang="en-US" dirty="0">
                <a:solidFill>
                  <a:srgbClr val="C00000"/>
                </a:solidFill>
              </a:rPr>
              <a:t> - Trusted middleman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2. Fee - sizeable cut of the transaction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3. Time - often days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 &lt;Individuals&gt;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WHO &lt;want to transfer money&gt;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 &lt;COINER&gt;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IS A &lt;DISTRIBUTED, COST EFFECTIVE, REALTIME Money TRANSFER&gt;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THAT &lt;allows individuals&gt;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UNLIKE &lt;the current third-parties acting as middleman which is expensive and slow&gt;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OUR PRODUCT &lt;provides individuals with quick, cost effective transfer without </a:t>
            </a:r>
            <a:r>
              <a:rPr lang="en-US">
                <a:solidFill>
                  <a:srgbClr val="C00000"/>
                </a:solidFill>
              </a:rPr>
              <a:t>any third-party&gt;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BLCOCKCHAIN ATTEMPTS TO SOLVE </a:t>
            </a:r>
            <a:r>
              <a:rPr lang="en-US" b="1" dirty="0">
                <a:solidFill>
                  <a:srgbClr val="C00000"/>
                </a:solidFill>
              </a:rPr>
              <a:t>MONEY TRANSFER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B0854-E797-458B-9B77-8EAA0D6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TWO 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07F39-383E-4323-8BF5-6BB43F80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2018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BITCOIN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MONEY WHICH IS DIGITAL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251884F-EF19-4020-99AF-03163DB26E05}"/>
              </a:ext>
            </a:extLst>
          </p:cNvPr>
          <p:cNvSpPr txBox="1">
            <a:spLocks/>
          </p:cNvSpPr>
          <p:nvPr/>
        </p:nvSpPr>
        <p:spPr>
          <a:xfrm>
            <a:off x="7430310" y="1825625"/>
            <a:ext cx="3266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BLOCKCHAIN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TECHNOLOGY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THAT ENABLES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MOVING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DIGITAL ASSESTS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 ONE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TO ANOTHER</a:t>
            </a:r>
          </a:p>
        </p:txBody>
      </p:sp>
    </p:spTree>
    <p:extLst>
      <p:ext uri="{BB962C8B-B14F-4D97-AF65-F5344CB8AC3E}">
        <p14:creationId xmlns:p14="http://schemas.microsoft.com/office/powerpoint/2010/main" val="17680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0E001-54AF-4A54-A972-C5284F4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LEDGER 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principle (</a:t>
            </a:r>
            <a:r>
              <a:rPr lang="en-US" sz="2400" dirty="0">
                <a:solidFill>
                  <a:srgbClr val="C00000"/>
                </a:solidFill>
              </a:rPr>
              <a:t>Chain of transactions - public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5342F5-5347-412F-B2DF-FA6392D33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9" y="1690688"/>
            <a:ext cx="1291821" cy="129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265743-8EF9-456E-AB4D-46582411D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1690687"/>
            <a:ext cx="1291822" cy="129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31422E-7323-45ED-9FA9-51C5D52B9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01053"/>
            <a:ext cx="1291822" cy="129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0C08F8-F5EB-4CAA-ABF4-ACAE1D524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5167312"/>
            <a:ext cx="1685321" cy="13255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491FF29-8F0C-42C7-8D2E-6C582273B00B}"/>
              </a:ext>
            </a:extLst>
          </p:cNvPr>
          <p:cNvSpPr/>
          <p:nvPr/>
        </p:nvSpPr>
        <p:spPr>
          <a:xfrm>
            <a:off x="4297224" y="2228725"/>
            <a:ext cx="2140780" cy="571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J: </a:t>
            </a:r>
            <a:r>
              <a:rPr lang="en-US" dirty="0">
                <a:solidFill>
                  <a:srgbClr val="C00000"/>
                </a:solidFill>
              </a:rPr>
              <a:t>$100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A9C42A2-B051-4D75-92E8-AC546B974C30}"/>
              </a:ext>
            </a:extLst>
          </p:cNvPr>
          <p:cNvSpPr/>
          <p:nvPr/>
        </p:nvSpPr>
        <p:spPr>
          <a:xfrm>
            <a:off x="4274850" y="2968978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D: </a:t>
            </a:r>
            <a:r>
              <a:rPr lang="en-US" dirty="0">
                <a:solidFill>
                  <a:srgbClr val="C00000"/>
                </a:solidFill>
              </a:rPr>
              <a:t>$50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F3920081-580A-4741-98D5-C21795D46AC5}"/>
              </a:ext>
            </a:extLst>
          </p:cNvPr>
          <p:cNvSpPr/>
          <p:nvPr/>
        </p:nvSpPr>
        <p:spPr>
          <a:xfrm>
            <a:off x="2055610" y="1563757"/>
            <a:ext cx="7502728" cy="4829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="" xmlns:a16="http://schemas.microsoft.com/office/drawing/2014/main" id="{A05F7705-BFDF-410D-973A-73F8F4B0035A}"/>
              </a:ext>
            </a:extLst>
          </p:cNvPr>
          <p:cNvSpPr/>
          <p:nvPr/>
        </p:nvSpPr>
        <p:spPr>
          <a:xfrm>
            <a:off x="5133205" y="2777994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96911529-FCA5-4C30-A67B-BADA76449E24}"/>
              </a:ext>
            </a:extLst>
          </p:cNvPr>
          <p:cNvSpPr/>
          <p:nvPr/>
        </p:nvSpPr>
        <p:spPr>
          <a:xfrm>
            <a:off x="9886122" y="3102751"/>
            <a:ext cx="424070" cy="20983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="" xmlns:a16="http://schemas.microsoft.com/office/drawing/2014/main" id="{3FF0364D-9FB8-4A25-8433-B0661C33F418}"/>
              </a:ext>
            </a:extLst>
          </p:cNvPr>
          <p:cNvSpPr/>
          <p:nvPr/>
        </p:nvSpPr>
        <p:spPr>
          <a:xfrm>
            <a:off x="2130023" y="5950226"/>
            <a:ext cx="7502728" cy="48290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322DB9-8672-4D44-B4DC-765CDCBA8F12}"/>
              </a:ext>
            </a:extLst>
          </p:cNvPr>
          <p:cNvSpPr txBox="1"/>
          <p:nvPr/>
        </p:nvSpPr>
        <p:spPr>
          <a:xfrm>
            <a:off x="5345240" y="12586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A235F0-6F53-4EA5-9D1E-C48770768D78}"/>
              </a:ext>
            </a:extLst>
          </p:cNvPr>
          <p:cNvSpPr txBox="1"/>
          <p:nvPr/>
        </p:nvSpPr>
        <p:spPr>
          <a:xfrm>
            <a:off x="10310192" y="376792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FF5B0FA-C37A-4C65-AB73-4D21E1F1382E}"/>
              </a:ext>
            </a:extLst>
          </p:cNvPr>
          <p:cNvSpPr txBox="1"/>
          <p:nvPr/>
        </p:nvSpPr>
        <p:spPr>
          <a:xfrm>
            <a:off x="6503953" y="2206085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Inception/Genesis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A6737DAC-32B6-4C66-A7E4-F5A95EFD363A}"/>
              </a:ext>
            </a:extLst>
          </p:cNvPr>
          <p:cNvSpPr/>
          <p:nvPr/>
        </p:nvSpPr>
        <p:spPr>
          <a:xfrm>
            <a:off x="4274850" y="3783560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S: </a:t>
            </a:r>
            <a:r>
              <a:rPr lang="en-US" dirty="0">
                <a:solidFill>
                  <a:srgbClr val="C00000"/>
                </a:solidFill>
              </a:rPr>
              <a:t>$30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="" xmlns:a16="http://schemas.microsoft.com/office/drawing/2014/main" id="{632E0919-1B90-4420-B010-206C6C1D2C5C}"/>
              </a:ext>
            </a:extLst>
          </p:cNvPr>
          <p:cNvSpPr/>
          <p:nvPr/>
        </p:nvSpPr>
        <p:spPr>
          <a:xfrm>
            <a:off x="5161721" y="3555190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61C696FD-1332-4365-AC6E-221F919BA34E}"/>
              </a:ext>
            </a:extLst>
          </p:cNvPr>
          <p:cNvSpPr/>
          <p:nvPr/>
        </p:nvSpPr>
        <p:spPr>
          <a:xfrm>
            <a:off x="4294730" y="4638328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V: </a:t>
            </a:r>
            <a:r>
              <a:rPr lang="en-US" dirty="0">
                <a:solidFill>
                  <a:srgbClr val="C00000"/>
                </a:solidFill>
              </a:rPr>
              <a:t>$10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="" xmlns:a16="http://schemas.microsoft.com/office/drawing/2014/main" id="{385651D4-8CE9-4E63-85F0-5B43F35D7FF8}"/>
              </a:ext>
            </a:extLst>
          </p:cNvPr>
          <p:cNvSpPr/>
          <p:nvPr/>
        </p:nvSpPr>
        <p:spPr>
          <a:xfrm>
            <a:off x="5181601" y="4409958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A061278-73A9-4352-8D0D-7A8C562E2C58}"/>
              </a:ext>
            </a:extLst>
          </p:cNvPr>
          <p:cNvSpPr txBox="1"/>
          <p:nvPr/>
        </p:nvSpPr>
        <p:spPr>
          <a:xfrm>
            <a:off x="5401533" y="623126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2498DBE-19C8-4E24-A63A-5A9A733B1ABC}"/>
              </a:ext>
            </a:extLst>
          </p:cNvPr>
          <p:cNvSpPr txBox="1"/>
          <p:nvPr/>
        </p:nvSpPr>
        <p:spPr>
          <a:xfrm>
            <a:off x="2055610" y="3422013"/>
            <a:ext cx="2128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1 -&gt; How much money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   everyone has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2 -&gt; Everyone can validate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   a transaction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="" xmlns:a16="http://schemas.microsoft.com/office/drawing/2014/main" id="{0448FCA6-C7B3-4130-9357-9723038AF04B}"/>
              </a:ext>
            </a:extLst>
          </p:cNvPr>
          <p:cNvSpPr/>
          <p:nvPr/>
        </p:nvSpPr>
        <p:spPr>
          <a:xfrm>
            <a:off x="1179412" y="3109440"/>
            <a:ext cx="424070" cy="20983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2FBF8B4-5FA5-49FF-97E9-8CB11A581345}"/>
              </a:ext>
            </a:extLst>
          </p:cNvPr>
          <p:cNvSpPr txBox="1"/>
          <p:nvPr/>
        </p:nvSpPr>
        <p:spPr>
          <a:xfrm>
            <a:off x="291326" y="364762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$150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&quot;Not Allowed&quot; Symbol 33">
            <a:extLst>
              <a:ext uri="{FF2B5EF4-FFF2-40B4-BE49-F238E27FC236}">
                <a16:creationId xmlns="" xmlns:a16="http://schemas.microsoft.com/office/drawing/2014/main" id="{B8A1E296-BA96-4C97-A0BE-453B0EADCE7A}"/>
              </a:ext>
            </a:extLst>
          </p:cNvPr>
          <p:cNvSpPr/>
          <p:nvPr/>
        </p:nvSpPr>
        <p:spPr>
          <a:xfrm>
            <a:off x="332021" y="3432607"/>
            <a:ext cx="914400" cy="914400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0E001-54AF-4A54-A972-C5284F4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DISTRIBUTED OPEN LEDGER 2</a:t>
            </a:r>
            <a:r>
              <a:rPr lang="en-US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principle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5342F5-5347-412F-B2DF-FA6392D33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9" y="1690688"/>
            <a:ext cx="1291821" cy="129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265743-8EF9-456E-AB4D-46582411D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1690687"/>
            <a:ext cx="1291822" cy="129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31422E-7323-45ED-9FA9-51C5D52B9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01053"/>
            <a:ext cx="1291822" cy="129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0C08F8-F5EB-4CAA-ABF4-ACAE1D524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5167312"/>
            <a:ext cx="1685321" cy="13255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491FF29-8F0C-42C7-8D2E-6C582273B00B}"/>
              </a:ext>
            </a:extLst>
          </p:cNvPr>
          <p:cNvSpPr/>
          <p:nvPr/>
        </p:nvSpPr>
        <p:spPr>
          <a:xfrm>
            <a:off x="4297224" y="2228725"/>
            <a:ext cx="2140780" cy="571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J: </a:t>
            </a:r>
            <a:r>
              <a:rPr lang="en-US" dirty="0">
                <a:solidFill>
                  <a:srgbClr val="C00000"/>
                </a:solidFill>
              </a:rPr>
              <a:t>$100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A9C42A2-B051-4D75-92E8-AC546B974C30}"/>
              </a:ext>
            </a:extLst>
          </p:cNvPr>
          <p:cNvSpPr/>
          <p:nvPr/>
        </p:nvSpPr>
        <p:spPr>
          <a:xfrm>
            <a:off x="4274850" y="2968978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D: </a:t>
            </a:r>
            <a:r>
              <a:rPr lang="en-US" dirty="0">
                <a:solidFill>
                  <a:srgbClr val="C00000"/>
                </a:solidFill>
              </a:rPr>
              <a:t>$50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F3920081-580A-4741-98D5-C21795D46AC5}"/>
              </a:ext>
            </a:extLst>
          </p:cNvPr>
          <p:cNvSpPr/>
          <p:nvPr/>
        </p:nvSpPr>
        <p:spPr>
          <a:xfrm>
            <a:off x="2055610" y="1563757"/>
            <a:ext cx="7502728" cy="4829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="" xmlns:a16="http://schemas.microsoft.com/office/drawing/2014/main" id="{A05F7705-BFDF-410D-973A-73F8F4B0035A}"/>
              </a:ext>
            </a:extLst>
          </p:cNvPr>
          <p:cNvSpPr/>
          <p:nvPr/>
        </p:nvSpPr>
        <p:spPr>
          <a:xfrm>
            <a:off x="5133205" y="2777994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96911529-FCA5-4C30-A67B-BADA76449E24}"/>
              </a:ext>
            </a:extLst>
          </p:cNvPr>
          <p:cNvSpPr/>
          <p:nvPr/>
        </p:nvSpPr>
        <p:spPr>
          <a:xfrm>
            <a:off x="9886122" y="3102751"/>
            <a:ext cx="424070" cy="20983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="" xmlns:a16="http://schemas.microsoft.com/office/drawing/2014/main" id="{3FF0364D-9FB8-4A25-8433-B0661C33F418}"/>
              </a:ext>
            </a:extLst>
          </p:cNvPr>
          <p:cNvSpPr/>
          <p:nvPr/>
        </p:nvSpPr>
        <p:spPr>
          <a:xfrm>
            <a:off x="2130023" y="5950226"/>
            <a:ext cx="7502728" cy="48290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322DB9-8672-4D44-B4DC-765CDCBA8F12}"/>
              </a:ext>
            </a:extLst>
          </p:cNvPr>
          <p:cNvSpPr txBox="1"/>
          <p:nvPr/>
        </p:nvSpPr>
        <p:spPr>
          <a:xfrm>
            <a:off x="5345240" y="12586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A235F0-6F53-4EA5-9D1E-C48770768D78}"/>
              </a:ext>
            </a:extLst>
          </p:cNvPr>
          <p:cNvSpPr txBox="1"/>
          <p:nvPr/>
        </p:nvSpPr>
        <p:spPr>
          <a:xfrm>
            <a:off x="10310192" y="376792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A6737DAC-32B6-4C66-A7E4-F5A95EFD363A}"/>
              </a:ext>
            </a:extLst>
          </p:cNvPr>
          <p:cNvSpPr/>
          <p:nvPr/>
        </p:nvSpPr>
        <p:spPr>
          <a:xfrm>
            <a:off x="4274850" y="3783560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S: </a:t>
            </a:r>
            <a:r>
              <a:rPr lang="en-US" dirty="0">
                <a:solidFill>
                  <a:srgbClr val="C00000"/>
                </a:solidFill>
              </a:rPr>
              <a:t>$30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="" xmlns:a16="http://schemas.microsoft.com/office/drawing/2014/main" id="{632E0919-1B90-4420-B010-206C6C1D2C5C}"/>
              </a:ext>
            </a:extLst>
          </p:cNvPr>
          <p:cNvSpPr/>
          <p:nvPr/>
        </p:nvSpPr>
        <p:spPr>
          <a:xfrm>
            <a:off x="5161721" y="3555190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61C696FD-1332-4365-AC6E-221F919BA34E}"/>
              </a:ext>
            </a:extLst>
          </p:cNvPr>
          <p:cNvSpPr/>
          <p:nvPr/>
        </p:nvSpPr>
        <p:spPr>
          <a:xfrm>
            <a:off x="4294730" y="4638328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V: </a:t>
            </a:r>
            <a:r>
              <a:rPr lang="en-US" dirty="0">
                <a:solidFill>
                  <a:srgbClr val="C00000"/>
                </a:solidFill>
              </a:rPr>
              <a:t>$10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="" xmlns:a16="http://schemas.microsoft.com/office/drawing/2014/main" id="{385651D4-8CE9-4E63-85F0-5B43F35D7FF8}"/>
              </a:ext>
            </a:extLst>
          </p:cNvPr>
          <p:cNvSpPr/>
          <p:nvPr/>
        </p:nvSpPr>
        <p:spPr>
          <a:xfrm>
            <a:off x="5181601" y="4409958"/>
            <a:ext cx="424070" cy="2226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A061278-73A9-4352-8D0D-7A8C562E2C58}"/>
              </a:ext>
            </a:extLst>
          </p:cNvPr>
          <p:cNvSpPr txBox="1"/>
          <p:nvPr/>
        </p:nvSpPr>
        <p:spPr>
          <a:xfrm>
            <a:off x="5401533" y="623126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="" xmlns:a16="http://schemas.microsoft.com/office/drawing/2014/main" id="{0448FCA6-C7B3-4130-9357-9723038AF04B}"/>
              </a:ext>
            </a:extLst>
          </p:cNvPr>
          <p:cNvSpPr/>
          <p:nvPr/>
        </p:nvSpPr>
        <p:spPr>
          <a:xfrm>
            <a:off x="1179412" y="3109440"/>
            <a:ext cx="424070" cy="20983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2FBF8B4-5FA5-49FF-97E9-8CB11A581345}"/>
              </a:ext>
            </a:extLst>
          </p:cNvPr>
          <p:cNvSpPr txBox="1"/>
          <p:nvPr/>
        </p:nvSpPr>
        <p:spPr>
          <a:xfrm>
            <a:off x="291326" y="364762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$150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&quot;Not Allowed&quot; Symbol 33">
            <a:extLst>
              <a:ext uri="{FF2B5EF4-FFF2-40B4-BE49-F238E27FC236}">
                <a16:creationId xmlns="" xmlns:a16="http://schemas.microsoft.com/office/drawing/2014/main" id="{B8A1E296-BA96-4C97-A0BE-453B0EADCE7A}"/>
              </a:ext>
            </a:extLst>
          </p:cNvPr>
          <p:cNvSpPr/>
          <p:nvPr/>
        </p:nvSpPr>
        <p:spPr>
          <a:xfrm>
            <a:off x="332021" y="3432607"/>
            <a:ext cx="914400" cy="914400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866C463-556D-44BA-B754-D55037D088E5}"/>
              </a:ext>
            </a:extLst>
          </p:cNvPr>
          <p:cNvSpPr/>
          <p:nvPr/>
        </p:nvSpPr>
        <p:spPr>
          <a:xfrm>
            <a:off x="3732440" y="2200936"/>
            <a:ext cx="3649670" cy="3400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1F3D501-8A26-4BFE-B63F-E8F301A7B92C}"/>
              </a:ext>
            </a:extLst>
          </p:cNvPr>
          <p:cNvSpPr/>
          <p:nvPr/>
        </p:nvSpPr>
        <p:spPr>
          <a:xfrm>
            <a:off x="10859494" y="5249112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5F6C9C9-1541-40C6-8550-AC17FE673E40}"/>
              </a:ext>
            </a:extLst>
          </p:cNvPr>
          <p:cNvSpPr/>
          <p:nvPr/>
        </p:nvSpPr>
        <p:spPr>
          <a:xfrm>
            <a:off x="10859493" y="5553912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8A7A47F-9C60-40B5-83B6-7CBA5F974D94}"/>
              </a:ext>
            </a:extLst>
          </p:cNvPr>
          <p:cNvSpPr/>
          <p:nvPr/>
        </p:nvSpPr>
        <p:spPr>
          <a:xfrm>
            <a:off x="10859493" y="5858712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A695E2CF-99F0-43E6-AAB2-94253B0768D0}"/>
              </a:ext>
            </a:extLst>
          </p:cNvPr>
          <p:cNvSpPr/>
          <p:nvPr/>
        </p:nvSpPr>
        <p:spPr>
          <a:xfrm>
            <a:off x="10859492" y="6163512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DCA9AF1-E185-4C12-B14C-1A5B9874DCF5}"/>
              </a:ext>
            </a:extLst>
          </p:cNvPr>
          <p:cNvSpPr/>
          <p:nvPr/>
        </p:nvSpPr>
        <p:spPr>
          <a:xfrm>
            <a:off x="10767078" y="1634237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46B359D-172E-4F2F-AFE4-3AB7B7AE3DAF}"/>
              </a:ext>
            </a:extLst>
          </p:cNvPr>
          <p:cNvSpPr/>
          <p:nvPr/>
        </p:nvSpPr>
        <p:spPr>
          <a:xfrm>
            <a:off x="10767077" y="1939037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9C733F03-8B50-439A-B295-90CB99D23332}"/>
              </a:ext>
            </a:extLst>
          </p:cNvPr>
          <p:cNvSpPr/>
          <p:nvPr/>
        </p:nvSpPr>
        <p:spPr>
          <a:xfrm>
            <a:off x="10767077" y="2243837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346B6FA-8AF8-4113-B6BE-BE1776CC920C}"/>
              </a:ext>
            </a:extLst>
          </p:cNvPr>
          <p:cNvSpPr/>
          <p:nvPr/>
        </p:nvSpPr>
        <p:spPr>
          <a:xfrm>
            <a:off x="10767076" y="2548637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D9F9066-B4F5-40A4-A552-E1D543DE6B67}"/>
              </a:ext>
            </a:extLst>
          </p:cNvPr>
          <p:cNvSpPr/>
          <p:nvPr/>
        </p:nvSpPr>
        <p:spPr>
          <a:xfrm>
            <a:off x="291326" y="1707450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3855EA3-92A0-4A5A-8750-0586670B0EAB}"/>
              </a:ext>
            </a:extLst>
          </p:cNvPr>
          <p:cNvSpPr/>
          <p:nvPr/>
        </p:nvSpPr>
        <p:spPr>
          <a:xfrm>
            <a:off x="291325" y="2012250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E3BEA7C-F768-409A-A1F5-6FBCB257C754}"/>
              </a:ext>
            </a:extLst>
          </p:cNvPr>
          <p:cNvSpPr/>
          <p:nvPr/>
        </p:nvSpPr>
        <p:spPr>
          <a:xfrm>
            <a:off x="291325" y="2317050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F188B75-D007-43F1-B819-A6B97FB7CA45}"/>
              </a:ext>
            </a:extLst>
          </p:cNvPr>
          <p:cNvSpPr/>
          <p:nvPr/>
        </p:nvSpPr>
        <p:spPr>
          <a:xfrm>
            <a:off x="291324" y="2621850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30EB0044-3B4A-42D1-BC6E-3C472AF8E4EE}"/>
              </a:ext>
            </a:extLst>
          </p:cNvPr>
          <p:cNvSpPr/>
          <p:nvPr/>
        </p:nvSpPr>
        <p:spPr>
          <a:xfrm>
            <a:off x="291324" y="5276809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B181061-D48C-49EA-8770-F3FE0F7E1B03}"/>
              </a:ext>
            </a:extLst>
          </p:cNvPr>
          <p:cNvSpPr/>
          <p:nvPr/>
        </p:nvSpPr>
        <p:spPr>
          <a:xfrm>
            <a:off x="291323" y="5581609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EE0100A1-617F-4AB8-BA70-F39CECAD65E7}"/>
              </a:ext>
            </a:extLst>
          </p:cNvPr>
          <p:cNvSpPr/>
          <p:nvPr/>
        </p:nvSpPr>
        <p:spPr>
          <a:xfrm>
            <a:off x="291323" y="5886409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72B97EB6-B352-4CA8-BFCA-D66F7B2CC8E0}"/>
              </a:ext>
            </a:extLst>
          </p:cNvPr>
          <p:cNvSpPr/>
          <p:nvPr/>
        </p:nvSpPr>
        <p:spPr>
          <a:xfrm>
            <a:off x="291322" y="6191209"/>
            <a:ext cx="652671" cy="220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0E001-54AF-4A54-A972-C5284F4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MINER’s 3</a:t>
            </a:r>
            <a:r>
              <a:rPr lang="en-US" baseline="30000" dirty="0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5342F5-5347-412F-B2DF-FA6392D33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9" y="1690688"/>
            <a:ext cx="1291821" cy="129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265743-8EF9-456E-AB4D-46582411D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1690687"/>
            <a:ext cx="1291822" cy="129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31422E-7323-45ED-9FA9-51C5D52B9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01053"/>
            <a:ext cx="1291822" cy="129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0C08F8-F5EB-4CAA-ABF4-ACAE1D524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36" y="5167312"/>
            <a:ext cx="1685321" cy="132556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F3920081-580A-4741-98D5-C21795D46AC5}"/>
              </a:ext>
            </a:extLst>
          </p:cNvPr>
          <p:cNvSpPr/>
          <p:nvPr/>
        </p:nvSpPr>
        <p:spPr>
          <a:xfrm>
            <a:off x="2055610" y="1563757"/>
            <a:ext cx="7502728" cy="4829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96911529-FCA5-4C30-A67B-BADA76449E24}"/>
              </a:ext>
            </a:extLst>
          </p:cNvPr>
          <p:cNvSpPr/>
          <p:nvPr/>
        </p:nvSpPr>
        <p:spPr>
          <a:xfrm>
            <a:off x="9886122" y="3102751"/>
            <a:ext cx="424070" cy="20983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322DB9-8672-4D44-B4DC-765CDCBA8F12}"/>
              </a:ext>
            </a:extLst>
          </p:cNvPr>
          <p:cNvSpPr txBox="1"/>
          <p:nvPr/>
        </p:nvSpPr>
        <p:spPr>
          <a:xfrm>
            <a:off x="5345240" y="12586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A235F0-6F53-4EA5-9D1E-C48770768D78}"/>
              </a:ext>
            </a:extLst>
          </p:cNvPr>
          <p:cNvSpPr txBox="1"/>
          <p:nvPr/>
        </p:nvSpPr>
        <p:spPr>
          <a:xfrm>
            <a:off x="10310192" y="376792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$30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3C9BCDF-044F-45B9-8564-380CF2200527}"/>
              </a:ext>
            </a:extLst>
          </p:cNvPr>
          <p:cNvGrpSpPr/>
          <p:nvPr/>
        </p:nvGrpSpPr>
        <p:grpSpPr>
          <a:xfrm>
            <a:off x="8296706" y="5121294"/>
            <a:ext cx="1291821" cy="536272"/>
            <a:chOff x="4274850" y="2228725"/>
            <a:chExt cx="2035679" cy="123671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D8CDE1FE-8B55-4716-8DB9-3B5EC15DC1FE}"/>
                </a:ext>
              </a:extLst>
            </p:cNvPr>
            <p:cNvSpPr/>
            <p:nvPr/>
          </p:nvSpPr>
          <p:spPr>
            <a:xfrm>
              <a:off x="4297224" y="2228725"/>
              <a:ext cx="2013305" cy="3100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J: </a:t>
              </a:r>
              <a:r>
                <a:rPr lang="en-US" sz="1000" dirty="0">
                  <a:solidFill>
                    <a:srgbClr val="C00000"/>
                  </a:solidFill>
                </a:rPr>
                <a:t>$100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="" xmlns:a16="http://schemas.microsoft.com/office/drawing/2014/main" id="{BF3EA9D0-20FF-4B26-9EAE-FCF5B6F1A769}"/>
                </a:ext>
              </a:extLst>
            </p:cNvPr>
            <p:cNvSpPr/>
            <p:nvPr/>
          </p:nvSpPr>
          <p:spPr>
            <a:xfrm>
              <a:off x="4274850" y="2664177"/>
              <a:ext cx="2013305" cy="3312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J-</a:t>
              </a:r>
              <a:r>
                <a:rPr lang="en-US" sz="1000" dirty="0">
                  <a:solidFill>
                    <a:srgbClr val="C00000"/>
                  </a:solidFill>
                </a:rPr>
                <a:t>&gt;</a:t>
              </a:r>
              <a:r>
                <a:rPr lang="en-US" sz="1000" dirty="0" smtClean="0">
                  <a:solidFill>
                    <a:srgbClr val="C00000"/>
                  </a:solidFill>
                </a:rPr>
                <a:t>D: </a:t>
              </a:r>
              <a:r>
                <a:rPr lang="en-US" sz="1000" dirty="0">
                  <a:solidFill>
                    <a:srgbClr val="C00000"/>
                  </a:solidFill>
                </a:rPr>
                <a:t>$50</a:t>
              </a:r>
            </a:p>
          </p:txBody>
        </p:sp>
        <p:sp>
          <p:nvSpPr>
            <p:cNvPr id="56" name="Arrow: Curved Up 55">
              <a:extLst>
                <a:ext uri="{FF2B5EF4-FFF2-40B4-BE49-F238E27FC236}">
                  <a16:creationId xmlns="" xmlns:a16="http://schemas.microsoft.com/office/drawing/2014/main" id="{8662C83D-33E5-4451-8ABC-86EFB321F960}"/>
                </a:ext>
              </a:extLst>
            </p:cNvPr>
            <p:cNvSpPr/>
            <p:nvPr/>
          </p:nvSpPr>
          <p:spPr>
            <a:xfrm>
              <a:off x="5133206" y="2539453"/>
              <a:ext cx="398818" cy="1207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C0000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="" xmlns:a16="http://schemas.microsoft.com/office/drawing/2014/main" id="{E46D28B6-E1F5-4021-B31B-DB44EFA18C43}"/>
                </a:ext>
              </a:extLst>
            </p:cNvPr>
            <p:cNvSpPr/>
            <p:nvPr/>
          </p:nvSpPr>
          <p:spPr>
            <a:xfrm>
              <a:off x="4274850" y="3134207"/>
              <a:ext cx="2013305" cy="3312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D-</a:t>
              </a:r>
              <a:r>
                <a:rPr lang="en-US" sz="1000" dirty="0">
                  <a:solidFill>
                    <a:srgbClr val="C00000"/>
                  </a:solidFill>
                </a:rPr>
                <a:t>&gt;</a:t>
              </a:r>
              <a:r>
                <a:rPr lang="en-US" sz="1000" dirty="0" smtClean="0">
                  <a:solidFill>
                    <a:srgbClr val="C00000"/>
                  </a:solidFill>
                </a:rPr>
                <a:t>S: </a:t>
              </a:r>
              <a:r>
                <a:rPr lang="en-US" sz="1000" dirty="0">
                  <a:solidFill>
                    <a:srgbClr val="C00000"/>
                  </a:solidFill>
                </a:rPr>
                <a:t>$30</a:t>
              </a:r>
            </a:p>
          </p:txBody>
        </p:sp>
        <p:sp>
          <p:nvSpPr>
            <p:cNvPr id="58" name="Arrow: Curved Up 57">
              <a:extLst>
                <a:ext uri="{FF2B5EF4-FFF2-40B4-BE49-F238E27FC236}">
                  <a16:creationId xmlns="" xmlns:a16="http://schemas.microsoft.com/office/drawing/2014/main" id="{E57E55E8-A747-4E3C-9F7A-040C66FC2D0B}"/>
                </a:ext>
              </a:extLst>
            </p:cNvPr>
            <p:cNvSpPr/>
            <p:nvPr/>
          </p:nvSpPr>
          <p:spPr>
            <a:xfrm>
              <a:off x="5161722" y="3011851"/>
              <a:ext cx="398818" cy="1207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C0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988D2789-D0A9-439F-87CA-D088F2D1107D}"/>
              </a:ext>
            </a:extLst>
          </p:cNvPr>
          <p:cNvGrpSpPr/>
          <p:nvPr/>
        </p:nvGrpSpPr>
        <p:grpSpPr>
          <a:xfrm>
            <a:off x="1912134" y="2264488"/>
            <a:ext cx="1291821" cy="536272"/>
            <a:chOff x="4274850" y="2228725"/>
            <a:chExt cx="2035679" cy="123671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="" xmlns:a16="http://schemas.microsoft.com/office/drawing/2014/main" id="{2F6D111C-A0A1-4886-83C9-8B0F97C76478}"/>
                </a:ext>
              </a:extLst>
            </p:cNvPr>
            <p:cNvSpPr/>
            <p:nvPr/>
          </p:nvSpPr>
          <p:spPr>
            <a:xfrm>
              <a:off x="4297224" y="2228725"/>
              <a:ext cx="2013305" cy="3100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J: </a:t>
              </a:r>
              <a:r>
                <a:rPr lang="en-US" sz="1000" dirty="0">
                  <a:solidFill>
                    <a:srgbClr val="C00000"/>
                  </a:solidFill>
                </a:rPr>
                <a:t>$100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AA776E7A-EC22-4D59-A2FB-21064D74A38B}"/>
                </a:ext>
              </a:extLst>
            </p:cNvPr>
            <p:cNvSpPr/>
            <p:nvPr/>
          </p:nvSpPr>
          <p:spPr>
            <a:xfrm>
              <a:off x="4274850" y="2664177"/>
              <a:ext cx="2013305" cy="3312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J-</a:t>
              </a:r>
              <a:r>
                <a:rPr lang="en-US" sz="1000" dirty="0">
                  <a:solidFill>
                    <a:srgbClr val="C00000"/>
                  </a:solidFill>
                </a:rPr>
                <a:t>&gt;</a:t>
              </a:r>
              <a:r>
                <a:rPr lang="en-US" sz="1000" dirty="0" smtClean="0">
                  <a:solidFill>
                    <a:srgbClr val="C00000"/>
                  </a:solidFill>
                </a:rPr>
                <a:t>D: </a:t>
              </a:r>
              <a:r>
                <a:rPr lang="en-US" sz="1000" dirty="0">
                  <a:solidFill>
                    <a:srgbClr val="C00000"/>
                  </a:solidFill>
                </a:rPr>
                <a:t>$50</a:t>
              </a:r>
            </a:p>
          </p:txBody>
        </p:sp>
        <p:sp>
          <p:nvSpPr>
            <p:cNvPr id="64" name="Arrow: Curved Up 63">
              <a:extLst>
                <a:ext uri="{FF2B5EF4-FFF2-40B4-BE49-F238E27FC236}">
                  <a16:creationId xmlns="" xmlns:a16="http://schemas.microsoft.com/office/drawing/2014/main" id="{7F7797CC-D280-4A81-8902-9CFDE9E4B486}"/>
                </a:ext>
              </a:extLst>
            </p:cNvPr>
            <p:cNvSpPr/>
            <p:nvPr/>
          </p:nvSpPr>
          <p:spPr>
            <a:xfrm>
              <a:off x="5133206" y="2539453"/>
              <a:ext cx="398818" cy="1207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C0000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="" xmlns:a16="http://schemas.microsoft.com/office/drawing/2014/main" id="{BBC20396-FE7F-41E6-B488-4C1D9B833ACF}"/>
                </a:ext>
              </a:extLst>
            </p:cNvPr>
            <p:cNvSpPr/>
            <p:nvPr/>
          </p:nvSpPr>
          <p:spPr>
            <a:xfrm>
              <a:off x="4274850" y="3134207"/>
              <a:ext cx="2013305" cy="3312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</a:rPr>
                <a:t>D-</a:t>
              </a:r>
              <a:r>
                <a:rPr lang="en-US" sz="1000" dirty="0">
                  <a:solidFill>
                    <a:srgbClr val="C00000"/>
                  </a:solidFill>
                </a:rPr>
                <a:t>&gt;</a:t>
              </a:r>
              <a:r>
                <a:rPr lang="en-US" sz="1000" dirty="0" smtClean="0">
                  <a:solidFill>
                    <a:srgbClr val="C00000"/>
                  </a:solidFill>
                </a:rPr>
                <a:t>S: </a:t>
              </a:r>
              <a:r>
                <a:rPr lang="en-US" sz="1000" dirty="0">
                  <a:solidFill>
                    <a:srgbClr val="C00000"/>
                  </a:solidFill>
                </a:rPr>
                <a:t>$30</a:t>
              </a:r>
            </a:p>
          </p:txBody>
        </p:sp>
        <p:sp>
          <p:nvSpPr>
            <p:cNvPr id="66" name="Arrow: Curved Up 65">
              <a:extLst>
                <a:ext uri="{FF2B5EF4-FFF2-40B4-BE49-F238E27FC236}">
                  <a16:creationId xmlns="" xmlns:a16="http://schemas.microsoft.com/office/drawing/2014/main" id="{7D619176-050A-4734-89D9-B76FE544D73A}"/>
                </a:ext>
              </a:extLst>
            </p:cNvPr>
            <p:cNvSpPr/>
            <p:nvPr/>
          </p:nvSpPr>
          <p:spPr>
            <a:xfrm>
              <a:off x="5161722" y="3011851"/>
              <a:ext cx="398818" cy="1207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C0000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1C6FBBF-7F95-464B-9252-F0746E72CAD6}"/>
              </a:ext>
            </a:extLst>
          </p:cNvPr>
          <p:cNvCxnSpPr/>
          <p:nvPr/>
        </p:nvCxnSpPr>
        <p:spPr>
          <a:xfrm flipH="1">
            <a:off x="3407908" y="2854048"/>
            <a:ext cx="4798131" cy="225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F4AA6F90-D2B7-42D6-9E48-922096D8ACC3}"/>
              </a:ext>
            </a:extLst>
          </p:cNvPr>
          <p:cNvSpPr/>
          <p:nvPr/>
        </p:nvSpPr>
        <p:spPr>
          <a:xfrm>
            <a:off x="4238226" y="2956413"/>
            <a:ext cx="2140780" cy="610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smtClean="0">
                <a:solidFill>
                  <a:srgbClr val="C00000"/>
                </a:solidFill>
              </a:rPr>
              <a:t>V: </a:t>
            </a:r>
            <a:r>
              <a:rPr lang="en-US" dirty="0">
                <a:solidFill>
                  <a:srgbClr val="C00000"/>
                </a:solidFill>
              </a:rPr>
              <a:t>$10</a:t>
            </a:r>
          </a:p>
        </p:txBody>
      </p:sp>
      <p:sp>
        <p:nvSpPr>
          <p:cNvPr id="17" name="Star: 7 Points 16">
            <a:extLst>
              <a:ext uri="{FF2B5EF4-FFF2-40B4-BE49-F238E27FC236}">
                <a16:creationId xmlns="" xmlns:a16="http://schemas.microsoft.com/office/drawing/2014/main" id="{43B81148-99A8-4F2C-BD3B-C934ED322458}"/>
              </a:ext>
            </a:extLst>
          </p:cNvPr>
          <p:cNvSpPr/>
          <p:nvPr/>
        </p:nvSpPr>
        <p:spPr>
          <a:xfrm>
            <a:off x="9229794" y="4740317"/>
            <a:ext cx="1947863" cy="1834498"/>
          </a:xfrm>
          <a:prstGeom prst="star7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tar: 7 Points 93">
            <a:extLst>
              <a:ext uri="{FF2B5EF4-FFF2-40B4-BE49-F238E27FC236}">
                <a16:creationId xmlns="" xmlns:a16="http://schemas.microsoft.com/office/drawing/2014/main" id="{7F27E9BC-85F5-4D08-BDDA-02FE1F9F0298}"/>
              </a:ext>
            </a:extLst>
          </p:cNvPr>
          <p:cNvSpPr/>
          <p:nvPr/>
        </p:nvSpPr>
        <p:spPr>
          <a:xfrm>
            <a:off x="343486" y="1427307"/>
            <a:ext cx="1947863" cy="1834498"/>
          </a:xfrm>
          <a:prstGeom prst="star7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D22E997-F051-4C93-947D-77ECF96FD4A2}"/>
              </a:ext>
            </a:extLst>
          </p:cNvPr>
          <p:cNvSpPr txBox="1"/>
          <p:nvPr/>
        </p:nvSpPr>
        <p:spPr>
          <a:xfrm>
            <a:off x="4291839" y="4718780"/>
            <a:ext cx="4937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Special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Compete for unvalidated transaction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1. Validate the transaction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2. Key to put into the ledger (</a:t>
            </a:r>
            <a:r>
              <a:rPr lang="en-US" b="1" dirty="0"/>
              <a:t>SHA256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First one will get financial reward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Publish Validated transaction and its Key to lock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="" xmlns:a16="http://schemas.microsoft.com/office/drawing/2014/main" id="{82D58223-0C22-446B-9D0D-17E6CFBA16B1}"/>
              </a:ext>
            </a:extLst>
          </p:cNvPr>
          <p:cNvSpPr/>
          <p:nvPr/>
        </p:nvSpPr>
        <p:spPr>
          <a:xfrm>
            <a:off x="8347508" y="5767933"/>
            <a:ext cx="1277623" cy="143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D-</a:t>
            </a:r>
            <a:r>
              <a:rPr lang="en-US" sz="1000" dirty="0">
                <a:solidFill>
                  <a:srgbClr val="C00000"/>
                </a:solidFill>
              </a:rPr>
              <a:t>&gt;</a:t>
            </a:r>
            <a:r>
              <a:rPr lang="en-US" sz="1000" dirty="0" smtClean="0">
                <a:solidFill>
                  <a:srgbClr val="C00000"/>
                </a:solidFill>
              </a:rPr>
              <a:t>V: </a:t>
            </a:r>
            <a:r>
              <a:rPr lang="en-US" sz="1000" dirty="0">
                <a:solidFill>
                  <a:srgbClr val="C00000"/>
                </a:solidFill>
              </a:rPr>
              <a:t>$10</a:t>
            </a:r>
          </a:p>
        </p:txBody>
      </p:sp>
      <p:sp>
        <p:nvSpPr>
          <p:cNvPr id="96" name="Arrow: Curved Up 95">
            <a:extLst>
              <a:ext uri="{FF2B5EF4-FFF2-40B4-BE49-F238E27FC236}">
                <a16:creationId xmlns="" xmlns:a16="http://schemas.microsoft.com/office/drawing/2014/main" id="{E05F9D27-74C7-4911-BF3D-F8057CC013FF}"/>
              </a:ext>
            </a:extLst>
          </p:cNvPr>
          <p:cNvSpPr/>
          <p:nvPr/>
        </p:nvSpPr>
        <p:spPr>
          <a:xfrm>
            <a:off x="8837731" y="5700361"/>
            <a:ext cx="253086" cy="52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="" xmlns:a16="http://schemas.microsoft.com/office/drawing/2014/main" id="{6A9830F9-500C-4CFF-9BD5-016686FE55C6}"/>
              </a:ext>
            </a:extLst>
          </p:cNvPr>
          <p:cNvSpPr/>
          <p:nvPr/>
        </p:nvSpPr>
        <p:spPr>
          <a:xfrm>
            <a:off x="1912134" y="3204444"/>
            <a:ext cx="1277623" cy="143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D-</a:t>
            </a:r>
            <a:r>
              <a:rPr lang="en-US" sz="1000" dirty="0">
                <a:solidFill>
                  <a:srgbClr val="C00000"/>
                </a:solidFill>
              </a:rPr>
              <a:t>&gt;</a:t>
            </a:r>
            <a:r>
              <a:rPr lang="en-US" sz="1000" dirty="0" smtClean="0">
                <a:solidFill>
                  <a:srgbClr val="C00000"/>
                </a:solidFill>
              </a:rPr>
              <a:t>V: </a:t>
            </a:r>
            <a:r>
              <a:rPr lang="en-US" sz="1000" dirty="0">
                <a:solidFill>
                  <a:srgbClr val="C00000"/>
                </a:solidFill>
              </a:rPr>
              <a:t>$10</a:t>
            </a:r>
          </a:p>
        </p:txBody>
      </p:sp>
      <p:sp>
        <p:nvSpPr>
          <p:cNvPr id="98" name="Arrow: Curved Up 97">
            <a:extLst>
              <a:ext uri="{FF2B5EF4-FFF2-40B4-BE49-F238E27FC236}">
                <a16:creationId xmlns="" xmlns:a16="http://schemas.microsoft.com/office/drawing/2014/main" id="{9735EC53-6247-4B7E-BC05-4C0577591CB1}"/>
              </a:ext>
            </a:extLst>
          </p:cNvPr>
          <p:cNvSpPr/>
          <p:nvPr/>
        </p:nvSpPr>
        <p:spPr>
          <a:xfrm>
            <a:off x="2402357" y="3136872"/>
            <a:ext cx="253086" cy="52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6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364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Simply Explained</vt:lpstr>
      <vt:lpstr>BLOCKCHAIN</vt:lpstr>
      <vt:lpstr>CURRENT</vt:lpstr>
      <vt:lpstr>PowerPoint Presentation</vt:lpstr>
      <vt:lpstr>PROBLEM/SOLUTION - Elevator Pitch</vt:lpstr>
      <vt:lpstr>TWO BASIC TERMS</vt:lpstr>
      <vt:lpstr>OPEN LEDGER 1st principle (Chain of transactions - public)</vt:lpstr>
      <vt:lpstr>DISTRIBUTED OPEN LEDGER 2nd principle </vt:lpstr>
      <vt:lpstr>MINER’s 3rd principle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</dc:creator>
  <cp:lastModifiedBy>Vinayak Kankanwadi</cp:lastModifiedBy>
  <cp:revision>65</cp:revision>
  <dcterms:created xsi:type="dcterms:W3CDTF">2018-10-20T11:02:06Z</dcterms:created>
  <dcterms:modified xsi:type="dcterms:W3CDTF">2018-10-22T04:09:25Z</dcterms:modified>
</cp:coreProperties>
</file>