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61" r:id="rId5"/>
    <p:sldId id="260" r:id="rId6"/>
    <p:sldId id="262" r:id="rId7"/>
    <p:sldId id="264" r:id="rId8"/>
    <p:sldId id="265" r:id="rId9"/>
    <p:sldId id="263" r:id="rId10"/>
    <p:sldId id="259"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60"/>
  </p:normalViewPr>
  <p:slideViewPr>
    <p:cSldViewPr>
      <p:cViewPr>
        <p:scale>
          <a:sx n="75" d="100"/>
          <a:sy n="75" d="100"/>
        </p:scale>
        <p:origin x="-122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B4BDF-74B8-48A8-9683-B336F6BADA7F}" type="datetimeFigureOut">
              <a:rPr lang="en-US" smtClean="0"/>
              <a:t>9/27/2018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307EF7-39DF-4BA5-A526-73E3328A6DD2}" type="slidenum">
              <a:rPr lang="en-US" smtClean="0"/>
              <a:t>‹#›</a:t>
            </a:fld>
            <a:endParaRPr lang="en-US" dirty="0"/>
          </a:p>
        </p:txBody>
      </p:sp>
    </p:spTree>
    <p:extLst>
      <p:ext uri="{BB962C8B-B14F-4D97-AF65-F5344CB8AC3E}">
        <p14:creationId xmlns:p14="http://schemas.microsoft.com/office/powerpoint/2010/main" val="515274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307EF7-39DF-4BA5-A526-73E3328A6DD2}" type="slidenum">
              <a:rPr lang="en-US" smtClean="0"/>
              <a:t>1</a:t>
            </a:fld>
            <a:endParaRPr lang="en-US" dirty="0"/>
          </a:p>
        </p:txBody>
      </p:sp>
    </p:spTree>
    <p:extLst>
      <p:ext uri="{BB962C8B-B14F-4D97-AF65-F5344CB8AC3E}">
        <p14:creationId xmlns:p14="http://schemas.microsoft.com/office/powerpoint/2010/main" val="3221917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1730375"/>
            <a:ext cx="5029200" cy="2559050"/>
          </a:xfrm>
        </p:spPr>
        <p:txBody>
          <a:bodyPr/>
          <a:lstStyle>
            <a:lvl1pPr>
              <a:defRPr sz="54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286000" y="4191000"/>
            <a:ext cx="5029200" cy="1190625"/>
          </a:xfrm>
        </p:spPr>
        <p:txBody>
          <a:bodyPr/>
          <a:lstStyle>
            <a:lvl1pPr marL="0" indent="0" algn="ctr">
              <a:buFontTx/>
              <a:buNone/>
              <a:defRPr sz="3600"/>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152400" y="6248400"/>
            <a:ext cx="1828800" cy="457200"/>
          </a:xfrm>
        </p:spPr>
        <p:txBody>
          <a:bodyPr/>
          <a:lstStyle>
            <a:lvl1pPr>
              <a:defRPr/>
            </a:lvl1pPr>
          </a:lstStyle>
          <a:p>
            <a:fld id="{FAA5AF71-CDBC-43C9-BB0B-3D54B8D5F890}" type="datetimeFigureOut">
              <a:rPr lang="en-US" smtClean="0"/>
              <a:t>9/27/2018</a:t>
            </a:fld>
            <a:endParaRPr lang="en-US" dirty="0"/>
          </a:p>
        </p:txBody>
      </p:sp>
      <p:sp>
        <p:nvSpPr>
          <p:cNvPr id="3077" name="Rectangle 5"/>
          <p:cNvSpPr>
            <a:spLocks noGrp="1" noChangeArrowheads="1"/>
          </p:cNvSpPr>
          <p:nvPr>
            <p:ph type="ftr" sz="quarter" idx="3"/>
          </p:nvPr>
        </p:nvSpPr>
        <p:spPr>
          <a:xfrm>
            <a:off x="2209800" y="6248400"/>
            <a:ext cx="3048000" cy="457200"/>
          </a:xfrm>
        </p:spPr>
        <p:txBody>
          <a:bodyPr/>
          <a:lstStyle>
            <a:lvl1pPr>
              <a:defRPr/>
            </a:lvl1pPr>
          </a:lstStyle>
          <a:p>
            <a:endParaRPr lang="en-US" dirty="0"/>
          </a:p>
        </p:txBody>
      </p:sp>
      <p:sp>
        <p:nvSpPr>
          <p:cNvPr id="3078" name="Rectangle 6"/>
          <p:cNvSpPr>
            <a:spLocks noGrp="1" noChangeArrowheads="1"/>
          </p:cNvSpPr>
          <p:nvPr>
            <p:ph type="sldNum" sz="quarter" idx="4"/>
          </p:nvPr>
        </p:nvSpPr>
        <p:spPr>
          <a:xfrm>
            <a:off x="5410200" y="6248400"/>
            <a:ext cx="1752600" cy="457200"/>
          </a:xfrm>
        </p:spPr>
        <p:txBody>
          <a:bodyPr/>
          <a:lstStyle>
            <a:lvl1pPr>
              <a:defRPr/>
            </a:lvl1pPr>
          </a:lstStyle>
          <a:p>
            <a:fld id="{C45AD46C-27DA-46E0-A50F-A0A95F8078F1}"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287211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7145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228600"/>
            <a:ext cx="49911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115723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2934956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101569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752600"/>
            <a:ext cx="3352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752600"/>
            <a:ext cx="33528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95920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338398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153668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244322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107327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AA5AF71-CDBC-43C9-BB0B-3D54B8D5F890}" type="datetimeFigureOut">
              <a:rPr lang="en-US" smtClean="0"/>
              <a:t>9/27/2018</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45AD46C-27DA-46E0-A50F-A0A95F8078F1}" type="slidenum">
              <a:rPr lang="en-US" smtClean="0"/>
              <a:t>‹#›</a:t>
            </a:fld>
            <a:endParaRPr lang="en-US" dirty="0"/>
          </a:p>
        </p:txBody>
      </p:sp>
    </p:spTree>
    <p:extLst>
      <p:ext uri="{BB962C8B-B14F-4D97-AF65-F5344CB8AC3E}">
        <p14:creationId xmlns:p14="http://schemas.microsoft.com/office/powerpoint/2010/main" val="196296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28600"/>
            <a:ext cx="6858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1752600" y="1752600"/>
            <a:ext cx="685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1028" name="Rectangle 4"/>
          <p:cNvSpPr>
            <a:spLocks noGrp="1" noChangeArrowheads="1"/>
          </p:cNvSpPr>
          <p:nvPr>
            <p:ph type="dt" sz="half" idx="2"/>
          </p:nvPr>
        </p:nvSpPr>
        <p:spPr bwMode="auto">
          <a:xfrm>
            <a:off x="762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1"/>
            </a:lvl1pPr>
          </a:lstStyle>
          <a:p>
            <a:fld id="{FAA5AF71-CDBC-43C9-BB0B-3D54B8D5F890}" type="datetimeFigureOut">
              <a:rPr lang="en-US" smtClean="0"/>
              <a:t>9/27/2018</a:t>
            </a:fld>
            <a:endParaRPr lang="en-US" dirty="0"/>
          </a:p>
        </p:txBody>
      </p:sp>
      <p:sp>
        <p:nvSpPr>
          <p:cNvPr id="1029" name="Rectangle 5"/>
          <p:cNvSpPr>
            <a:spLocks noGrp="1" noChangeArrowheads="1"/>
          </p:cNvSpPr>
          <p:nvPr>
            <p:ph type="ftr" sz="quarter" idx="3"/>
          </p:nvPr>
        </p:nvSpPr>
        <p:spPr bwMode="auto">
          <a:xfrm>
            <a:off x="1752600" y="62484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vl1pPr>
          </a:lstStyle>
          <a:p>
            <a:endParaRPr lang="en-US" dirty="0"/>
          </a:p>
        </p:txBody>
      </p:sp>
      <p:sp>
        <p:nvSpPr>
          <p:cNvPr id="1030" name="Rectangle 6"/>
          <p:cNvSpPr>
            <a:spLocks noGrp="1" noChangeArrowheads="1"/>
          </p:cNvSpPr>
          <p:nvPr>
            <p:ph type="sldNum" sz="quarter" idx="4"/>
          </p:nvPr>
        </p:nvSpPr>
        <p:spPr bwMode="auto">
          <a:xfrm>
            <a:off x="6705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1"/>
            </a:lvl1pPr>
          </a:lstStyle>
          <a:p>
            <a:fld id="{C45AD46C-27DA-46E0-A50F-A0A95F8078F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Black" pitchFamily="34" charset="0"/>
        </a:defRPr>
      </a:lvl2pPr>
      <a:lvl3pPr algn="ctr" rtl="0" eaLnBrk="1" fontAlgn="base" hangingPunct="1">
        <a:spcBef>
          <a:spcPct val="0"/>
        </a:spcBef>
        <a:spcAft>
          <a:spcPct val="0"/>
        </a:spcAft>
        <a:defRPr sz="4000">
          <a:solidFill>
            <a:schemeClr val="tx2"/>
          </a:solidFill>
          <a:latin typeface="Arial Black" pitchFamily="34" charset="0"/>
        </a:defRPr>
      </a:lvl3pPr>
      <a:lvl4pPr algn="ctr" rtl="0" eaLnBrk="1" fontAlgn="base" hangingPunct="1">
        <a:spcBef>
          <a:spcPct val="0"/>
        </a:spcBef>
        <a:spcAft>
          <a:spcPct val="0"/>
        </a:spcAft>
        <a:defRPr sz="4000">
          <a:solidFill>
            <a:schemeClr val="tx2"/>
          </a:solidFill>
          <a:latin typeface="Arial Black" pitchFamily="34" charset="0"/>
        </a:defRPr>
      </a:lvl4pPr>
      <a:lvl5pPr algn="ctr" rtl="0" eaLnBrk="1" fontAlgn="base" hangingPunct="1">
        <a:spcBef>
          <a:spcPct val="0"/>
        </a:spcBef>
        <a:spcAft>
          <a:spcPct val="0"/>
        </a:spcAft>
        <a:defRPr sz="4000">
          <a:solidFill>
            <a:schemeClr val="tx2"/>
          </a:solidFill>
          <a:latin typeface="Arial Black" pitchFamily="34" charset="0"/>
        </a:defRPr>
      </a:lvl5pPr>
      <a:lvl6pPr marL="457200" algn="ctr" rtl="0" eaLnBrk="1" fontAlgn="base" hangingPunct="1">
        <a:spcBef>
          <a:spcPct val="0"/>
        </a:spcBef>
        <a:spcAft>
          <a:spcPct val="0"/>
        </a:spcAft>
        <a:defRPr sz="4000">
          <a:solidFill>
            <a:schemeClr val="tx2"/>
          </a:solidFill>
          <a:latin typeface="Arial Black" pitchFamily="34" charset="0"/>
        </a:defRPr>
      </a:lvl6pPr>
      <a:lvl7pPr marL="914400" algn="ctr" rtl="0" eaLnBrk="1" fontAlgn="base" hangingPunct="1">
        <a:spcBef>
          <a:spcPct val="0"/>
        </a:spcBef>
        <a:spcAft>
          <a:spcPct val="0"/>
        </a:spcAft>
        <a:defRPr sz="4000">
          <a:solidFill>
            <a:schemeClr val="tx2"/>
          </a:solidFill>
          <a:latin typeface="Arial Black" pitchFamily="34" charset="0"/>
        </a:defRPr>
      </a:lvl7pPr>
      <a:lvl8pPr marL="1371600" algn="ctr" rtl="0" eaLnBrk="1" fontAlgn="base" hangingPunct="1">
        <a:spcBef>
          <a:spcPct val="0"/>
        </a:spcBef>
        <a:spcAft>
          <a:spcPct val="0"/>
        </a:spcAft>
        <a:defRPr sz="4000">
          <a:solidFill>
            <a:schemeClr val="tx2"/>
          </a:solidFill>
          <a:latin typeface="Arial Black" pitchFamily="34" charset="0"/>
        </a:defRPr>
      </a:lvl8pPr>
      <a:lvl9pPr marL="1828800" algn="ctr" rtl="0" eaLnBrk="1" fontAlgn="base" hangingPunct="1">
        <a:spcBef>
          <a:spcPct val="0"/>
        </a:spcBef>
        <a:spcAft>
          <a:spcPct val="0"/>
        </a:spcAft>
        <a:defRPr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219200"/>
            <a:ext cx="5562600" cy="2559050"/>
          </a:xfrm>
        </p:spPr>
        <p:txBody>
          <a:bodyPr/>
          <a:lstStyle/>
          <a:p>
            <a:r>
              <a:rPr lang="en-US" dirty="0" smtClean="0">
                <a:solidFill>
                  <a:schemeClr val="accent2">
                    <a:lumMod val="75000"/>
                  </a:schemeClr>
                </a:solidFill>
              </a:rPr>
              <a:t>HACK@BVP 2.0</a:t>
            </a:r>
            <a:endParaRPr lang="en-US" dirty="0">
              <a:solidFill>
                <a:schemeClr val="accent2">
                  <a:lumMod val="75000"/>
                </a:schemeClr>
              </a:solidFill>
            </a:endParaRPr>
          </a:p>
        </p:txBody>
      </p:sp>
      <p:sp>
        <p:nvSpPr>
          <p:cNvPr id="3" name="Subtitle 2"/>
          <p:cNvSpPr>
            <a:spLocks noGrp="1"/>
          </p:cNvSpPr>
          <p:nvPr>
            <p:ph type="subTitle" idx="1"/>
          </p:nvPr>
        </p:nvSpPr>
        <p:spPr>
          <a:xfrm>
            <a:off x="1905000" y="3962400"/>
            <a:ext cx="6324600" cy="1190625"/>
          </a:xfrm>
        </p:spPr>
        <p:txBody>
          <a:bodyPr/>
          <a:lstStyle/>
          <a:p>
            <a:r>
              <a:rPr lang="en-US" dirty="0" smtClean="0"/>
              <a:t>Theme</a:t>
            </a:r>
          </a:p>
          <a:p>
            <a:r>
              <a:rPr lang="en-US" b="1" dirty="0" smtClean="0">
                <a:effectLst>
                  <a:outerShdw blurRad="38100" dist="38100" dir="2700000" algn="tl">
                    <a:srgbClr val="000000">
                      <a:alpha val="43137"/>
                    </a:srgbClr>
                  </a:outerShdw>
                </a:effectLst>
              </a:rPr>
              <a:t>Smart Environment</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 &amp; Social Good</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3317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Health and Social Welfare</a:t>
            </a:r>
            <a:endParaRPr lang="en-US" sz="3200" dirty="0"/>
          </a:p>
        </p:txBody>
      </p:sp>
      <p:sp>
        <p:nvSpPr>
          <p:cNvPr id="3" name="Content Placeholder 2"/>
          <p:cNvSpPr>
            <a:spLocks noGrp="1"/>
          </p:cNvSpPr>
          <p:nvPr>
            <p:ph idx="1"/>
          </p:nvPr>
        </p:nvSpPr>
        <p:spPr/>
        <p:txBody>
          <a:bodyPr/>
          <a:lstStyle/>
          <a:p>
            <a:r>
              <a:rPr lang="en-US" sz="2000" dirty="0" smtClean="0"/>
              <a:t>Health and Nutrition </a:t>
            </a:r>
          </a:p>
          <a:p>
            <a:pPr lvl="1"/>
            <a:r>
              <a:rPr lang="en-US" sz="1800" dirty="0">
                <a:solidFill>
                  <a:schemeClr val="tx1"/>
                </a:solidFill>
                <a:ea typeface="+mn-ea"/>
                <a:cs typeface="+mn-cs"/>
              </a:rPr>
              <a:t>food intake and nutrition in </a:t>
            </a:r>
            <a:r>
              <a:rPr lang="en-US" sz="1800" dirty="0" smtClean="0">
                <a:solidFill>
                  <a:schemeClr val="tx1"/>
                </a:solidFill>
                <a:ea typeface="+mn-ea"/>
                <a:cs typeface="+mn-cs"/>
              </a:rPr>
              <a:t>India</a:t>
            </a:r>
          </a:p>
          <a:p>
            <a:pPr lvl="1"/>
            <a:r>
              <a:rPr lang="en-US" sz="1800" dirty="0" smtClean="0">
                <a:solidFill>
                  <a:schemeClr val="tx1"/>
                </a:solidFill>
                <a:ea typeface="+mn-ea"/>
                <a:cs typeface="+mn-cs"/>
              </a:rPr>
              <a:t>the </a:t>
            </a:r>
            <a:r>
              <a:rPr lang="en-US" sz="1800" dirty="0">
                <a:solidFill>
                  <a:schemeClr val="tx1"/>
                </a:solidFill>
                <a:ea typeface="+mn-ea"/>
                <a:cs typeface="+mn-cs"/>
              </a:rPr>
              <a:t>decline of average calorie intake during the last 25 years. This decline has occurred across the distribution of real per capita expenditure, in spite of increases in real income and no long-term increase in the relative price of food. </a:t>
            </a:r>
            <a:endParaRPr lang="en-US" sz="1800" dirty="0" smtClean="0">
              <a:solidFill>
                <a:schemeClr val="tx1"/>
              </a:solidFill>
              <a:ea typeface="+mn-ea"/>
              <a:cs typeface="+mn-cs"/>
            </a:endParaRPr>
          </a:p>
          <a:p>
            <a:pPr lvl="1"/>
            <a:r>
              <a:rPr lang="en-US" sz="1800" dirty="0" smtClean="0">
                <a:solidFill>
                  <a:schemeClr val="tx1"/>
                </a:solidFill>
                <a:ea typeface="+mn-ea"/>
                <a:cs typeface="+mn-cs"/>
              </a:rPr>
              <a:t>One </a:t>
            </a:r>
            <a:r>
              <a:rPr lang="en-US" sz="1800" dirty="0">
                <a:solidFill>
                  <a:schemeClr val="tx1"/>
                </a:solidFill>
                <a:ea typeface="+mn-ea"/>
                <a:cs typeface="+mn-cs"/>
              </a:rPr>
              <a:t>hypothesis is that calorie requirements have declined due to lower levels of physical activity or improvements in the health environment</a:t>
            </a:r>
            <a:r>
              <a:rPr lang="en-US" sz="1800" dirty="0" smtClean="0">
                <a:solidFill>
                  <a:schemeClr val="tx1"/>
                </a:solidFill>
                <a:ea typeface="+mn-ea"/>
                <a:cs typeface="+mn-cs"/>
              </a:rPr>
              <a:t>.</a:t>
            </a:r>
          </a:p>
          <a:p>
            <a:pPr lvl="1"/>
            <a:r>
              <a:rPr lang="en-US" sz="1800" dirty="0" smtClean="0">
                <a:ea typeface="+mn-ea"/>
                <a:cs typeface="+mn-cs"/>
              </a:rPr>
              <a:t>On one hand we have the highest Obesity on other hand we also have highest Malnutrition in the world</a:t>
            </a:r>
            <a:endParaRPr lang="en-US" sz="1800" dirty="0" smtClean="0"/>
          </a:p>
          <a:p>
            <a:endParaRPr lang="en-US" sz="2000" dirty="0"/>
          </a:p>
          <a:p>
            <a:endParaRPr lang="en-US"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3364437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rPr>
              <a:t>Safe-guarding against Human Rights Violation</a:t>
            </a:r>
            <a:endParaRPr lang="en-US" sz="3200" dirty="0">
              <a:solidFill>
                <a:schemeClr val="bg1"/>
              </a:solidFill>
            </a:endParaRPr>
          </a:p>
        </p:txBody>
      </p:sp>
      <p:sp>
        <p:nvSpPr>
          <p:cNvPr id="3" name="Content Placeholder 2"/>
          <p:cNvSpPr>
            <a:spLocks noGrp="1"/>
          </p:cNvSpPr>
          <p:nvPr>
            <p:ph idx="1"/>
          </p:nvPr>
        </p:nvSpPr>
        <p:spPr>
          <a:xfrm>
            <a:off x="1752600" y="1752600"/>
            <a:ext cx="6858000" cy="4572000"/>
          </a:xfrm>
        </p:spPr>
        <p:txBody>
          <a:bodyPr/>
          <a:lstStyle/>
          <a:p>
            <a:r>
              <a:rPr lang="en-US" sz="1800" dirty="0">
                <a:solidFill>
                  <a:schemeClr val="tx1"/>
                </a:solidFill>
              </a:rPr>
              <a:t>Human rights can be classified and </a:t>
            </a:r>
            <a:r>
              <a:rPr lang="en-US" sz="1800" dirty="0" err="1">
                <a:solidFill>
                  <a:schemeClr val="tx1"/>
                </a:solidFill>
              </a:rPr>
              <a:t>organised</a:t>
            </a:r>
            <a:r>
              <a:rPr lang="en-US" sz="1800" dirty="0">
                <a:solidFill>
                  <a:schemeClr val="tx1"/>
                </a:solidFill>
              </a:rPr>
              <a:t> in several different ways. At an international level the most common </a:t>
            </a:r>
            <a:r>
              <a:rPr lang="en-US" sz="1800" dirty="0" smtClean="0">
                <a:solidFill>
                  <a:schemeClr val="tx1"/>
                </a:solidFill>
              </a:rPr>
              <a:t>categorization </a:t>
            </a:r>
            <a:r>
              <a:rPr lang="en-US" sz="1800" dirty="0">
                <a:solidFill>
                  <a:schemeClr val="tx1"/>
                </a:solidFill>
              </a:rPr>
              <a:t>of human rights has been to split them into civil and political rights, and economic, social and cultural rights.</a:t>
            </a:r>
          </a:p>
          <a:p>
            <a:r>
              <a:rPr lang="en-US" sz="1800" dirty="0">
                <a:solidFill>
                  <a:schemeClr val="tx1"/>
                </a:solidFill>
              </a:rPr>
              <a:t>Civil and political rights are enshrined in articles 3 to 21 of the Universal Declaration of Human Rights (UDHR) and in the International Covenant on Civil and Political Rights (ICCPR). </a:t>
            </a:r>
            <a:endParaRPr lang="en-US" sz="1800" dirty="0" smtClean="0">
              <a:solidFill>
                <a:schemeClr val="tx1"/>
              </a:solidFill>
            </a:endParaRPr>
          </a:p>
          <a:p>
            <a:r>
              <a:rPr lang="en-US" sz="1800" dirty="0" smtClean="0">
                <a:solidFill>
                  <a:schemeClr val="tx1"/>
                </a:solidFill>
              </a:rPr>
              <a:t>Economic</a:t>
            </a:r>
            <a:r>
              <a:rPr lang="en-US" sz="1800" dirty="0">
                <a:solidFill>
                  <a:schemeClr val="tx1"/>
                </a:solidFill>
              </a:rPr>
              <a:t>, social and cultural rights are enshrined in articles 22 to 28 of the Universal Declaration of Human Rights (UDHR) and in the International Covenant on Economic, Social and Cultural Rights (ICESCR).</a:t>
            </a:r>
          </a:p>
          <a:p>
            <a:r>
              <a:rPr lang="en-US" sz="1800" dirty="0" smtClean="0">
                <a:solidFill>
                  <a:schemeClr val="tx1"/>
                </a:solidFill>
              </a:rPr>
              <a:t>The</a:t>
            </a:r>
            <a:r>
              <a:rPr lang="en-US" sz="1800" dirty="0">
                <a:solidFill>
                  <a:schemeClr val="tx1"/>
                </a:solidFill>
              </a:rPr>
              <a:t> UDHR included both economic, social and cultural rights and civil and political rights because it was based on the principle that the different rights could only successfully exist in </a:t>
            </a:r>
            <a:r>
              <a:rPr lang="en-US" sz="1800" dirty="0" smtClean="0">
                <a:solidFill>
                  <a:schemeClr val="tx1"/>
                </a:solidFill>
              </a:rPr>
              <a:t>combination.</a:t>
            </a:r>
            <a:endParaRPr lang="en-US" sz="1800" dirty="0">
              <a:solidFill>
                <a:schemeClr val="tx1"/>
              </a:solidFill>
            </a:endParaRPr>
          </a:p>
          <a:p>
            <a:pPr marL="0" indent="0">
              <a:buNone/>
            </a:pPr>
            <a:endParaRPr lang="en-US" sz="1800" dirty="0"/>
          </a:p>
        </p:txBody>
      </p:sp>
    </p:spTree>
    <p:extLst>
      <p:ext uri="{BB962C8B-B14F-4D97-AF65-F5344CB8AC3E}">
        <p14:creationId xmlns:p14="http://schemas.microsoft.com/office/powerpoint/2010/main" val="1122308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rPr>
              <a:t>Women Safety</a:t>
            </a:r>
            <a:br>
              <a:rPr lang="en-US" sz="3200" dirty="0" smtClean="0">
                <a:solidFill>
                  <a:schemeClr val="bg1"/>
                </a:solidFill>
              </a:rPr>
            </a:br>
            <a:endParaRPr lang="en-US" sz="3200" dirty="0">
              <a:solidFill>
                <a:schemeClr val="bg1"/>
              </a:solidFill>
            </a:endParaRPr>
          </a:p>
        </p:txBody>
      </p:sp>
      <p:sp>
        <p:nvSpPr>
          <p:cNvPr id="3" name="Content Placeholder 2"/>
          <p:cNvSpPr>
            <a:spLocks noGrp="1"/>
          </p:cNvSpPr>
          <p:nvPr>
            <p:ph idx="1"/>
          </p:nvPr>
        </p:nvSpPr>
        <p:spPr/>
        <p:txBody>
          <a:bodyPr/>
          <a:lstStyle/>
          <a:p>
            <a:r>
              <a:rPr lang="en-US" sz="2400" dirty="0">
                <a:solidFill>
                  <a:schemeClr val="tx1"/>
                </a:solidFill>
                <a:latin typeface="+mn-lt"/>
                <a:ea typeface="+mn-ea"/>
                <a:cs typeface="+mn-cs"/>
              </a:rPr>
              <a:t>Safety of women matters a lot whether at home, outside the home or working place. </a:t>
            </a:r>
            <a:endParaRPr lang="en-US" sz="2400" dirty="0" smtClean="0">
              <a:solidFill>
                <a:schemeClr val="tx1"/>
              </a:solidFill>
              <a:latin typeface="+mn-lt"/>
              <a:ea typeface="+mn-ea"/>
              <a:cs typeface="+mn-cs"/>
            </a:endParaRPr>
          </a:p>
          <a:p>
            <a:r>
              <a:rPr lang="en-US" sz="2400" dirty="0" smtClean="0">
                <a:solidFill>
                  <a:schemeClr val="tx1"/>
                </a:solidFill>
                <a:latin typeface="+mn-lt"/>
                <a:ea typeface="+mn-ea"/>
                <a:cs typeface="+mn-cs"/>
              </a:rPr>
              <a:t>Last </a:t>
            </a:r>
            <a:r>
              <a:rPr lang="en-US" sz="2400" dirty="0">
                <a:solidFill>
                  <a:schemeClr val="tx1"/>
                </a:solidFill>
                <a:latin typeface="+mn-lt"/>
                <a:ea typeface="+mn-ea"/>
                <a:cs typeface="+mn-cs"/>
              </a:rPr>
              <a:t>few crimes against women especially rape cases were very dread and fearful. Because of such crimes, women safety in India has become a doubtful topic</a:t>
            </a:r>
            <a:r>
              <a:rPr lang="en-US" sz="2400" dirty="0" smtClean="0">
                <a:solidFill>
                  <a:schemeClr val="tx1"/>
                </a:solidFill>
                <a:latin typeface="+mn-lt"/>
                <a:ea typeface="+mn-ea"/>
                <a:cs typeface="+mn-cs"/>
              </a:rPr>
              <a:t>.</a:t>
            </a:r>
          </a:p>
          <a:p>
            <a:r>
              <a:rPr lang="en-US" sz="2400" dirty="0">
                <a:solidFill>
                  <a:schemeClr val="tx1"/>
                </a:solidFill>
                <a:latin typeface="+mn-lt"/>
                <a:ea typeface="+mn-ea"/>
                <a:cs typeface="+mn-cs"/>
              </a:rPr>
              <a:t>Some of the most common crimes against women are rape, dowry deaths, sexual harassment at home or work place, kidnapping and abduction, cruelty by husband, relatives, assault on a woman, and sex trafficking.</a:t>
            </a:r>
            <a:endParaRPr lang="en-US" sz="2400" dirty="0" smtClean="0">
              <a:solidFill>
                <a:schemeClr val="tx1"/>
              </a:solidFill>
              <a:latin typeface="+mn-lt"/>
              <a:ea typeface="+mn-ea"/>
              <a:cs typeface="+mn-cs"/>
            </a:endParaRPr>
          </a:p>
          <a:p>
            <a:pPr lvl="1"/>
            <a:r>
              <a:rPr lang="en-US" sz="2000" dirty="0" smtClean="0"/>
              <a:t>Safe Transportation</a:t>
            </a:r>
          </a:p>
          <a:p>
            <a:pPr lvl="1"/>
            <a:r>
              <a:rPr lang="en-US" sz="2000" dirty="0" smtClean="0"/>
              <a:t>Safe Mobility</a:t>
            </a:r>
          </a:p>
          <a:p>
            <a:endParaRPr lang="en-US" sz="2400" dirty="0"/>
          </a:p>
        </p:txBody>
      </p:sp>
    </p:spTree>
    <p:extLst>
      <p:ext uri="{BB962C8B-B14F-4D97-AF65-F5344CB8AC3E}">
        <p14:creationId xmlns:p14="http://schemas.microsoft.com/office/powerpoint/2010/main" val="1648057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858000" cy="1066800"/>
          </a:xfrm>
        </p:spPr>
        <p:txBody>
          <a:bodyPr/>
          <a:lstStyle/>
          <a:p>
            <a:r>
              <a:rPr lang="en-US" dirty="0" smtClean="0"/>
              <a:t>Sub Themes</a:t>
            </a:r>
            <a:endParaRPr lang="en-US" dirty="0"/>
          </a:p>
        </p:txBody>
      </p:sp>
      <p:sp>
        <p:nvSpPr>
          <p:cNvPr id="3" name="Content Placeholder 2"/>
          <p:cNvSpPr>
            <a:spLocks noGrp="1"/>
          </p:cNvSpPr>
          <p:nvPr>
            <p:ph idx="1"/>
          </p:nvPr>
        </p:nvSpPr>
        <p:spPr>
          <a:xfrm>
            <a:off x="1752600" y="1752600"/>
            <a:ext cx="7086600" cy="4724400"/>
          </a:xfrm>
        </p:spPr>
        <p:txBody>
          <a:bodyPr/>
          <a:lstStyle/>
          <a:p>
            <a:r>
              <a:rPr lang="en-US" sz="2400" dirty="0" smtClean="0">
                <a:solidFill>
                  <a:schemeClr val="tx1"/>
                </a:solidFill>
              </a:rPr>
              <a:t>Smart </a:t>
            </a:r>
            <a:r>
              <a:rPr lang="en-US" sz="2400" dirty="0">
                <a:solidFill>
                  <a:schemeClr val="tx1"/>
                </a:solidFill>
              </a:rPr>
              <a:t>Environment (Air</a:t>
            </a:r>
            <a:r>
              <a:rPr lang="en-US" sz="2400" dirty="0" smtClean="0">
                <a:solidFill>
                  <a:schemeClr val="tx1"/>
                </a:solidFill>
              </a:rPr>
              <a:t>, Water, Soil</a:t>
            </a:r>
            <a:r>
              <a:rPr lang="en-US" sz="2400" dirty="0">
                <a:solidFill>
                  <a:schemeClr val="tx1"/>
                </a:solidFill>
              </a:rPr>
              <a:t>)</a:t>
            </a:r>
          </a:p>
          <a:p>
            <a:r>
              <a:rPr lang="en-US" sz="2400" dirty="0" smtClean="0">
                <a:solidFill>
                  <a:schemeClr val="tx1"/>
                </a:solidFill>
              </a:rPr>
              <a:t>Smart Waste </a:t>
            </a:r>
            <a:r>
              <a:rPr lang="en-US" sz="2400" dirty="0">
                <a:solidFill>
                  <a:schemeClr val="tx1"/>
                </a:solidFill>
              </a:rPr>
              <a:t>Management</a:t>
            </a:r>
          </a:p>
          <a:p>
            <a:r>
              <a:rPr lang="en-US" sz="2400" dirty="0" smtClean="0">
                <a:solidFill>
                  <a:schemeClr val="tx1"/>
                </a:solidFill>
              </a:rPr>
              <a:t>Smart Social </a:t>
            </a:r>
            <a:r>
              <a:rPr lang="en-US" sz="2400" dirty="0">
                <a:solidFill>
                  <a:schemeClr val="tx1"/>
                </a:solidFill>
              </a:rPr>
              <a:t>Inclusion</a:t>
            </a:r>
          </a:p>
          <a:p>
            <a:r>
              <a:rPr lang="en-US" sz="2400" dirty="0" smtClean="0">
                <a:solidFill>
                  <a:schemeClr val="tx1"/>
                </a:solidFill>
              </a:rPr>
              <a:t>Smart &amp; Inclusive Education</a:t>
            </a:r>
            <a:endParaRPr lang="en-US" sz="2400" dirty="0">
              <a:solidFill>
                <a:schemeClr val="tx1"/>
              </a:solidFill>
            </a:endParaRPr>
          </a:p>
          <a:p>
            <a:r>
              <a:rPr lang="en-US" sz="2400" dirty="0" smtClean="0">
                <a:solidFill>
                  <a:schemeClr val="tx1"/>
                </a:solidFill>
              </a:rPr>
              <a:t>Social Welfare &amp; Healthcare</a:t>
            </a:r>
          </a:p>
          <a:p>
            <a:r>
              <a:rPr lang="en-US" sz="2400" dirty="0" smtClean="0">
                <a:solidFill>
                  <a:schemeClr val="tx1"/>
                </a:solidFill>
              </a:rPr>
              <a:t>Economic </a:t>
            </a:r>
            <a:r>
              <a:rPr lang="en-US" sz="2400" dirty="0">
                <a:solidFill>
                  <a:schemeClr val="tx1"/>
                </a:solidFill>
              </a:rPr>
              <a:t>Development &amp; </a:t>
            </a:r>
            <a:r>
              <a:rPr lang="en-US" sz="2400" dirty="0" smtClean="0">
                <a:solidFill>
                  <a:schemeClr val="tx1"/>
                </a:solidFill>
              </a:rPr>
              <a:t>Employment Generation</a:t>
            </a:r>
            <a:endParaRPr lang="en-US" sz="2400" dirty="0">
              <a:solidFill>
                <a:schemeClr val="tx1"/>
              </a:solidFill>
            </a:endParaRPr>
          </a:p>
          <a:p>
            <a:r>
              <a:rPr lang="en-US" sz="2400" dirty="0" smtClean="0">
                <a:solidFill>
                  <a:schemeClr val="tx1"/>
                </a:solidFill>
              </a:rPr>
              <a:t>Safe-guarding against Human Rights Violation</a:t>
            </a:r>
            <a:endParaRPr lang="en-US" sz="2400" dirty="0">
              <a:solidFill>
                <a:schemeClr val="tx1"/>
              </a:solidFill>
            </a:endParaRPr>
          </a:p>
          <a:p>
            <a:r>
              <a:rPr lang="en-US" sz="2400" dirty="0">
                <a:solidFill>
                  <a:schemeClr val="tx1"/>
                </a:solidFill>
              </a:rPr>
              <a:t>Women Safety</a:t>
            </a:r>
          </a:p>
          <a:p>
            <a:pPr marL="0" indent="0">
              <a:buNone/>
            </a:pPr>
            <a:endParaRPr lang="en-US" sz="2400" dirty="0"/>
          </a:p>
        </p:txBody>
      </p:sp>
      <p:sp>
        <p:nvSpPr>
          <p:cNvPr id="4" name="Rectangle 3"/>
          <p:cNvSpPr/>
          <p:nvPr/>
        </p:nvSpPr>
        <p:spPr>
          <a:xfrm>
            <a:off x="2286000" y="6096000"/>
            <a:ext cx="6477000" cy="369332"/>
          </a:xfrm>
          <a:prstGeom prst="rect">
            <a:avLst/>
          </a:prstGeom>
        </p:spPr>
        <p:txBody>
          <a:bodyPr wrap="square">
            <a:spAutoFit/>
          </a:bodyPr>
          <a:lstStyle/>
          <a:p>
            <a:r>
              <a:rPr lang="en-US" dirty="0"/>
              <a:t>80% of the world's population will be living in cities by 2020</a:t>
            </a:r>
          </a:p>
        </p:txBody>
      </p:sp>
    </p:spTree>
    <p:extLst>
      <p:ext uri="{BB962C8B-B14F-4D97-AF65-F5344CB8AC3E}">
        <p14:creationId xmlns:p14="http://schemas.microsoft.com/office/powerpoint/2010/main" val="4162032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34200" cy="1066800"/>
          </a:xfrm>
        </p:spPr>
        <p:txBody>
          <a:bodyPr/>
          <a:lstStyle/>
          <a:p>
            <a:pPr algn="r"/>
            <a:r>
              <a:rPr lang="en-US" sz="3200" dirty="0" smtClean="0"/>
              <a:t>Smart Environment </a:t>
            </a:r>
            <a:br>
              <a:rPr lang="en-US" sz="3200" dirty="0" smtClean="0"/>
            </a:br>
            <a:r>
              <a:rPr lang="en-US" sz="3200" dirty="0" smtClean="0"/>
              <a:t>(Air)</a:t>
            </a:r>
            <a:endParaRPr lang="en-US" sz="3200" dirty="0"/>
          </a:p>
        </p:txBody>
      </p:sp>
      <p:sp>
        <p:nvSpPr>
          <p:cNvPr id="3" name="Content Placeholder 2"/>
          <p:cNvSpPr>
            <a:spLocks noGrp="1"/>
          </p:cNvSpPr>
          <p:nvPr>
            <p:ph idx="1"/>
          </p:nvPr>
        </p:nvSpPr>
        <p:spPr/>
        <p:txBody>
          <a:bodyPr/>
          <a:lstStyle/>
          <a:p>
            <a:r>
              <a:rPr lang="en-US" sz="2000" dirty="0" smtClean="0">
                <a:solidFill>
                  <a:schemeClr val="tx1"/>
                </a:solidFill>
              </a:rPr>
              <a:t>The</a:t>
            </a:r>
            <a:r>
              <a:rPr lang="en-US" sz="2000" dirty="0">
                <a:solidFill>
                  <a:schemeClr val="tx1"/>
                </a:solidFill>
              </a:rPr>
              <a:t> air quality in Delhi, the capital of India, according to a WHO survey of 1600 world cities, is the worst of any major city in the world</a:t>
            </a:r>
            <a:r>
              <a:rPr lang="en-US" sz="2000" dirty="0" smtClean="0">
                <a:solidFill>
                  <a:schemeClr val="tx1"/>
                </a:solidFill>
              </a:rPr>
              <a:t>.</a:t>
            </a:r>
            <a:r>
              <a:rPr lang="en-US" sz="2000" dirty="0">
                <a:solidFill>
                  <a:schemeClr val="tx1"/>
                </a:solidFill>
              </a:rPr>
              <a:t> </a:t>
            </a:r>
            <a:r>
              <a:rPr lang="en-US" sz="2000" dirty="0" smtClean="0">
                <a:solidFill>
                  <a:schemeClr val="tx1"/>
                </a:solidFill>
              </a:rPr>
              <a:t> In Delhi, poor quality air damages irreversibly the lungs of 2.2 million or 50 percent of all children </a:t>
            </a:r>
          </a:p>
          <a:p>
            <a:r>
              <a:rPr lang="en-US" sz="2000" dirty="0" smtClean="0">
                <a:solidFill>
                  <a:schemeClr val="tx1"/>
                </a:solidFill>
              </a:rPr>
              <a:t>Air </a:t>
            </a:r>
            <a:r>
              <a:rPr lang="en-US" sz="2000" dirty="0">
                <a:solidFill>
                  <a:schemeClr val="tx1"/>
                </a:solidFill>
              </a:rPr>
              <a:t>pollution in India is estimated to kill 1.5 million people every year; it is the fifth largest killer in India. India has the world's highest death rate from chronic respiratory diseases and asthma, according to the WHO. </a:t>
            </a:r>
            <a:endParaRPr lang="en-US" sz="2000" dirty="0" smtClean="0">
              <a:solidFill>
                <a:schemeClr val="tx1"/>
              </a:solidFill>
            </a:endParaRPr>
          </a:p>
          <a:p>
            <a:r>
              <a:rPr lang="en-US" sz="2000" dirty="0">
                <a:solidFill>
                  <a:schemeClr val="tx1"/>
                </a:solidFill>
              </a:rPr>
              <a:t>The city suffers from air pollution caused by road dust and </a:t>
            </a:r>
            <a:r>
              <a:rPr lang="en-US" sz="2000" dirty="0" smtClean="0">
                <a:solidFill>
                  <a:schemeClr val="tx1"/>
                </a:solidFill>
              </a:rPr>
              <a:t>industry effluents,</a:t>
            </a:r>
            <a:r>
              <a:rPr lang="en-US" sz="2000" dirty="0">
                <a:solidFill>
                  <a:schemeClr val="tx1"/>
                </a:solidFill>
              </a:rPr>
              <a:t> with comparatively smaller contributions from unclean engines in transportation, especially diesel-powered </a:t>
            </a:r>
            <a:r>
              <a:rPr lang="en-US" sz="2000" dirty="0" smtClean="0">
                <a:solidFill>
                  <a:schemeClr val="tx1"/>
                </a:solidFill>
              </a:rPr>
              <a:t>trucks</a:t>
            </a:r>
            <a:r>
              <a:rPr lang="en-US" sz="2000" dirty="0">
                <a:solidFill>
                  <a:schemeClr val="tx1"/>
                </a:solidFill>
              </a:rPr>
              <a:t>, and </a:t>
            </a:r>
            <a:r>
              <a:rPr lang="en-US" sz="2000" dirty="0" smtClean="0">
                <a:solidFill>
                  <a:schemeClr val="tx1"/>
                </a:solidFill>
              </a:rPr>
              <a:t>2/3 wheelers.</a:t>
            </a:r>
            <a:endParaRPr lang="en-US" sz="2000" dirty="0">
              <a:solidFill>
                <a:schemeClr val="tx1"/>
              </a:solidFill>
            </a:endParaRPr>
          </a:p>
          <a:p>
            <a:endParaRPr lang="en-US" sz="2000" dirty="0"/>
          </a:p>
        </p:txBody>
      </p:sp>
      <p:sp>
        <p:nvSpPr>
          <p:cNvPr id="5" name="AutoShape 4" descr="smart environment"/>
          <p:cNvSpPr>
            <a:spLocks noChangeAspect="1" noChangeArrowheads="1"/>
          </p:cNvSpPr>
          <p:nvPr/>
        </p:nvSpPr>
        <p:spPr bwMode="auto">
          <a:xfrm>
            <a:off x="155575" y="-2746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249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34200" cy="1066800"/>
          </a:xfrm>
        </p:spPr>
        <p:txBody>
          <a:bodyPr/>
          <a:lstStyle/>
          <a:p>
            <a:pPr algn="r"/>
            <a:r>
              <a:rPr lang="en-US" sz="3200" dirty="0" smtClean="0"/>
              <a:t>Smart Environment </a:t>
            </a:r>
            <a:br>
              <a:rPr lang="en-US" sz="3200" dirty="0" smtClean="0"/>
            </a:br>
            <a:r>
              <a:rPr lang="en-US" sz="3200" dirty="0" smtClean="0"/>
              <a:t>(Water)</a:t>
            </a:r>
            <a:endParaRPr lang="en-US" sz="3200" dirty="0"/>
          </a:p>
        </p:txBody>
      </p:sp>
      <p:sp>
        <p:nvSpPr>
          <p:cNvPr id="3" name="Content Placeholder 2"/>
          <p:cNvSpPr>
            <a:spLocks noGrp="1"/>
          </p:cNvSpPr>
          <p:nvPr>
            <p:ph idx="1"/>
          </p:nvPr>
        </p:nvSpPr>
        <p:spPr>
          <a:xfrm>
            <a:off x="1752600" y="1752600"/>
            <a:ext cx="7239000" cy="4343400"/>
          </a:xfrm>
        </p:spPr>
        <p:txBody>
          <a:bodyPr/>
          <a:lstStyle/>
          <a:p>
            <a:r>
              <a:rPr lang="en-US" sz="2000" dirty="0">
                <a:solidFill>
                  <a:schemeClr val="tx1"/>
                </a:solidFill>
                <a:latin typeface="+mn-lt"/>
                <a:ea typeface="+mn-ea"/>
                <a:cs typeface="+mn-cs"/>
              </a:rPr>
              <a:t>According to World Bank experts, the next war among </a:t>
            </a:r>
            <a:r>
              <a:rPr lang="en-US" sz="2000" dirty="0" smtClean="0">
                <a:solidFill>
                  <a:schemeClr val="tx1"/>
                </a:solidFill>
                <a:latin typeface="+mn-lt"/>
                <a:ea typeface="+mn-ea"/>
                <a:cs typeface="+mn-cs"/>
              </a:rPr>
              <a:t>neighboring </a:t>
            </a:r>
            <a:r>
              <a:rPr lang="en-US" sz="2000" dirty="0">
                <a:solidFill>
                  <a:schemeClr val="tx1"/>
                </a:solidFill>
                <a:latin typeface="+mn-lt"/>
                <a:ea typeface="+mn-ea"/>
                <a:cs typeface="+mn-cs"/>
              </a:rPr>
              <a:t>countries </a:t>
            </a:r>
            <a:r>
              <a:rPr lang="en-US" sz="2000" dirty="0" smtClean="0">
                <a:solidFill>
                  <a:schemeClr val="tx1"/>
                </a:solidFill>
                <a:latin typeface="+mn-lt"/>
                <a:ea typeface="+mn-ea"/>
                <a:cs typeface="+mn-cs"/>
              </a:rPr>
              <a:t>&amp; </a:t>
            </a:r>
            <a:r>
              <a:rPr lang="en-US" sz="2000" dirty="0">
                <a:solidFill>
                  <a:schemeClr val="tx1"/>
                </a:solidFill>
                <a:latin typeface="+mn-lt"/>
                <a:ea typeface="+mn-ea"/>
                <a:cs typeface="+mn-cs"/>
              </a:rPr>
              <a:t>cities worldwide will be for “water</a:t>
            </a:r>
            <a:r>
              <a:rPr lang="en-US" sz="2000" dirty="0" smtClean="0">
                <a:solidFill>
                  <a:schemeClr val="tx1"/>
                </a:solidFill>
                <a:latin typeface="+mn-lt"/>
                <a:ea typeface="+mn-ea"/>
                <a:cs typeface="+mn-cs"/>
              </a:rPr>
              <a:t>”.</a:t>
            </a:r>
          </a:p>
          <a:p>
            <a:r>
              <a:rPr lang="en-US" sz="2000" dirty="0">
                <a:solidFill>
                  <a:schemeClr val="tx1"/>
                </a:solidFill>
                <a:latin typeface="+mn-lt"/>
                <a:ea typeface="+mn-ea"/>
                <a:cs typeface="+mn-cs"/>
              </a:rPr>
              <a:t>Every year, Delhi has to depend on other </a:t>
            </a:r>
            <a:r>
              <a:rPr lang="en-US" sz="2000" dirty="0" smtClean="0">
                <a:solidFill>
                  <a:schemeClr val="tx1"/>
                </a:solidFill>
                <a:latin typeface="+mn-lt"/>
                <a:ea typeface="+mn-ea"/>
                <a:cs typeface="+mn-cs"/>
              </a:rPr>
              <a:t>neighboring </a:t>
            </a:r>
            <a:r>
              <a:rPr lang="en-US" sz="2000" dirty="0">
                <a:solidFill>
                  <a:schemeClr val="tx1"/>
                </a:solidFill>
                <a:latin typeface="+mn-lt"/>
                <a:ea typeface="+mn-ea"/>
                <a:cs typeface="+mn-cs"/>
              </a:rPr>
              <a:t>States like </a:t>
            </a:r>
            <a:r>
              <a:rPr lang="en-US" sz="2000" dirty="0" smtClean="0">
                <a:solidFill>
                  <a:schemeClr val="tx1"/>
                </a:solidFill>
                <a:latin typeface="+mn-lt"/>
                <a:ea typeface="+mn-ea"/>
                <a:cs typeface="+mn-cs"/>
              </a:rPr>
              <a:t>UP, </a:t>
            </a:r>
            <a:r>
              <a:rPr lang="en-US" sz="2000" dirty="0">
                <a:solidFill>
                  <a:schemeClr val="tx1"/>
                </a:solidFill>
                <a:latin typeface="+mn-lt"/>
                <a:ea typeface="+mn-ea"/>
                <a:cs typeface="+mn-cs"/>
              </a:rPr>
              <a:t>Haryana, Punjab </a:t>
            </a:r>
            <a:r>
              <a:rPr lang="en-US" sz="2000" dirty="0" smtClean="0">
                <a:solidFill>
                  <a:schemeClr val="tx1"/>
                </a:solidFill>
                <a:latin typeface="+mn-lt"/>
                <a:ea typeface="+mn-ea"/>
                <a:cs typeface="+mn-cs"/>
              </a:rPr>
              <a:t>&amp; </a:t>
            </a:r>
            <a:r>
              <a:rPr lang="en-US" sz="2000" dirty="0">
                <a:solidFill>
                  <a:schemeClr val="tx1"/>
                </a:solidFill>
                <a:latin typeface="+mn-lt"/>
                <a:ea typeface="+mn-ea"/>
                <a:cs typeface="+mn-cs"/>
              </a:rPr>
              <a:t>Uttarakhand</a:t>
            </a:r>
            <a:r>
              <a:rPr lang="en-US" sz="2000" dirty="0">
                <a:solidFill>
                  <a:schemeClr val="tx1"/>
                </a:solidFill>
                <a:latin typeface="+mn-lt"/>
                <a:ea typeface="+mn-ea"/>
                <a:cs typeface="+mn-cs"/>
              </a:rPr>
              <a:t> for water supply, when it has in its heart the Yamuna river. The reason being there has always been poor water management. A lot of water gets wasted.</a:t>
            </a:r>
            <a:endParaRPr lang="en-US" sz="2000" dirty="0" smtClean="0">
              <a:solidFill>
                <a:schemeClr val="tx1"/>
              </a:solidFill>
              <a:latin typeface="+mn-lt"/>
              <a:ea typeface="+mn-ea"/>
              <a:cs typeface="+mn-cs"/>
            </a:endParaRPr>
          </a:p>
          <a:p>
            <a:pPr lvl="1"/>
            <a:r>
              <a:rPr lang="en-US" sz="1600" dirty="0" smtClean="0">
                <a:solidFill>
                  <a:schemeClr val="tx1"/>
                </a:solidFill>
                <a:latin typeface="+mn-lt"/>
                <a:ea typeface="+mn-ea"/>
                <a:cs typeface="+mn-cs"/>
              </a:rPr>
              <a:t>Distribution of water is haphazard, loss of water in transmission &amp; distribution, unauthorized use of water and unmetered water supply have all contributed towards water shortage in the Capital. </a:t>
            </a:r>
            <a:r>
              <a:rPr lang="en-US" sz="1600" dirty="0" smtClean="0">
                <a:solidFill>
                  <a:schemeClr val="tx1"/>
                </a:solidFill>
                <a:latin typeface="+mn-lt"/>
                <a:ea typeface="+mn-ea"/>
                <a:cs typeface="+mn-cs"/>
              </a:rPr>
              <a:t>Most </a:t>
            </a:r>
            <a:r>
              <a:rPr lang="en-US" sz="1600" dirty="0">
                <a:solidFill>
                  <a:schemeClr val="tx1"/>
                </a:solidFill>
                <a:latin typeface="+mn-lt"/>
                <a:ea typeface="+mn-ea"/>
                <a:cs typeface="+mn-cs"/>
              </a:rPr>
              <a:t>parts of the city have no piped connections. </a:t>
            </a:r>
            <a:endParaRPr lang="en-US" sz="1600" dirty="0" smtClean="0">
              <a:solidFill>
                <a:schemeClr val="tx1"/>
              </a:solidFill>
              <a:latin typeface="+mn-lt"/>
              <a:ea typeface="+mn-ea"/>
              <a:cs typeface="+mn-cs"/>
            </a:endParaRPr>
          </a:p>
          <a:p>
            <a:pPr lvl="1"/>
            <a:r>
              <a:rPr lang="en-US" sz="1600" dirty="0" smtClean="0">
                <a:solidFill>
                  <a:schemeClr val="tx1"/>
                </a:solidFill>
                <a:latin typeface="+mn-lt"/>
                <a:ea typeface="+mn-ea"/>
                <a:cs typeface="+mn-cs"/>
              </a:rPr>
              <a:t>There </a:t>
            </a:r>
            <a:r>
              <a:rPr lang="en-US" sz="1600" dirty="0">
                <a:solidFill>
                  <a:schemeClr val="tx1"/>
                </a:solidFill>
                <a:latin typeface="+mn-lt"/>
                <a:ea typeface="+mn-ea"/>
                <a:cs typeface="+mn-cs"/>
              </a:rPr>
              <a:t>is also no proper water treatment and waste disposal facilities in the Capital. The poor sewage treatment causes the shortage of potable water as there are no proper means to treat sewage water for re-use.</a:t>
            </a:r>
          </a:p>
          <a:p>
            <a:pPr lvl="1"/>
            <a:r>
              <a:rPr lang="en-US" sz="1600" dirty="0">
                <a:solidFill>
                  <a:schemeClr val="tx1"/>
                </a:solidFill>
                <a:latin typeface="+mn-lt"/>
                <a:ea typeface="+mn-ea"/>
                <a:cs typeface="+mn-cs"/>
              </a:rPr>
              <a:t>There are around 600 water bodies, which need to be replenished.</a:t>
            </a:r>
          </a:p>
          <a:p>
            <a:pPr marL="0" indent="0">
              <a:buNone/>
            </a:pPr>
            <a:endParaRPr lang="en-US" sz="2000" dirty="0">
              <a:solidFill>
                <a:schemeClr val="tx1"/>
              </a:solidFill>
            </a:endParaRPr>
          </a:p>
          <a:p>
            <a:endParaRPr lang="en-US" sz="2000" dirty="0"/>
          </a:p>
        </p:txBody>
      </p:sp>
      <p:sp>
        <p:nvSpPr>
          <p:cNvPr id="5" name="AutoShape 4" descr="smart environment"/>
          <p:cNvSpPr>
            <a:spLocks noChangeAspect="1" noChangeArrowheads="1"/>
          </p:cNvSpPr>
          <p:nvPr/>
        </p:nvSpPr>
        <p:spPr bwMode="auto">
          <a:xfrm>
            <a:off x="155575" y="-2746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67986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34200" cy="1066800"/>
          </a:xfrm>
        </p:spPr>
        <p:txBody>
          <a:bodyPr/>
          <a:lstStyle/>
          <a:p>
            <a:pPr algn="r"/>
            <a:r>
              <a:rPr lang="en-US" sz="3200" dirty="0" smtClean="0"/>
              <a:t>Smart Environment </a:t>
            </a:r>
            <a:br>
              <a:rPr lang="en-US" sz="3200" dirty="0" smtClean="0"/>
            </a:br>
            <a:r>
              <a:rPr lang="en-US" sz="3200" dirty="0" smtClean="0"/>
              <a:t>(Soil)</a:t>
            </a:r>
            <a:endParaRPr lang="en-US" sz="3200" dirty="0"/>
          </a:p>
        </p:txBody>
      </p:sp>
      <p:sp>
        <p:nvSpPr>
          <p:cNvPr id="3" name="Content Placeholder 2"/>
          <p:cNvSpPr>
            <a:spLocks noGrp="1"/>
          </p:cNvSpPr>
          <p:nvPr>
            <p:ph idx="1"/>
          </p:nvPr>
        </p:nvSpPr>
        <p:spPr>
          <a:xfrm>
            <a:off x="1752600" y="1752600"/>
            <a:ext cx="6858000" cy="4572000"/>
          </a:xfrm>
        </p:spPr>
        <p:txBody>
          <a:bodyPr/>
          <a:lstStyle/>
          <a:p>
            <a:r>
              <a:rPr lang="en-US" sz="2000" dirty="0">
                <a:solidFill>
                  <a:schemeClr val="tx1"/>
                </a:solidFill>
              </a:rPr>
              <a:t>It's not just </a:t>
            </a:r>
            <a:r>
              <a:rPr lang="en-US" sz="2000" dirty="0" smtClean="0">
                <a:solidFill>
                  <a:schemeClr val="tx1"/>
                </a:solidFill>
              </a:rPr>
              <a:t>pesticides, but also a </a:t>
            </a:r>
            <a:r>
              <a:rPr lang="en-US" sz="2000" dirty="0">
                <a:solidFill>
                  <a:schemeClr val="tx1"/>
                </a:solidFill>
              </a:rPr>
              <a:t>toxic mix of sewage and </a:t>
            </a:r>
            <a:r>
              <a:rPr lang="en-US" sz="2000" dirty="0" smtClean="0">
                <a:solidFill>
                  <a:schemeClr val="tx1"/>
                </a:solidFill>
              </a:rPr>
              <a:t>industrial effluents that may be contaminating what is grown in the beds of Yamuna through the soil contamination.</a:t>
            </a:r>
          </a:p>
          <a:p>
            <a:r>
              <a:rPr lang="en-US" sz="2000" dirty="0">
                <a:solidFill>
                  <a:schemeClr val="tx1"/>
                </a:solidFill>
              </a:rPr>
              <a:t>The quality of the fruits and vegetables-that feed most of </a:t>
            </a:r>
            <a:r>
              <a:rPr lang="en-US" sz="2000" dirty="0" smtClean="0">
                <a:solidFill>
                  <a:schemeClr val="tx1"/>
                </a:solidFill>
              </a:rPr>
              <a:t>Delhites</a:t>
            </a:r>
            <a:r>
              <a:rPr lang="en-US" sz="2000" dirty="0" smtClean="0">
                <a:solidFill>
                  <a:schemeClr val="tx1"/>
                </a:solidFill>
              </a:rPr>
              <a:t> may stand severely compromised.</a:t>
            </a:r>
          </a:p>
          <a:p>
            <a:r>
              <a:rPr lang="en-US" sz="2000" dirty="0" smtClean="0">
                <a:solidFill>
                  <a:schemeClr val="tx1"/>
                </a:solidFill>
              </a:rPr>
              <a:t>Large </a:t>
            </a:r>
            <a:r>
              <a:rPr lang="en-US" sz="2000" dirty="0">
                <a:solidFill>
                  <a:schemeClr val="tx1"/>
                </a:solidFill>
              </a:rPr>
              <a:t>scale pollution of Yamuna from industrial effluents </a:t>
            </a:r>
            <a:r>
              <a:rPr lang="en-US" sz="2000" dirty="0" smtClean="0">
                <a:solidFill>
                  <a:schemeClr val="tx1"/>
                </a:solidFill>
              </a:rPr>
              <a:t>sewage </a:t>
            </a:r>
            <a:r>
              <a:rPr lang="en-US" sz="2000" dirty="0">
                <a:solidFill>
                  <a:schemeClr val="tx1"/>
                </a:solidFill>
              </a:rPr>
              <a:t>that has led to groundwater </a:t>
            </a:r>
            <a:r>
              <a:rPr lang="en-US" sz="2000" dirty="0" smtClean="0">
                <a:solidFill>
                  <a:schemeClr val="tx1"/>
                </a:solidFill>
              </a:rPr>
              <a:t>pollution and </a:t>
            </a:r>
            <a:r>
              <a:rPr lang="en-US" sz="2000" dirty="0">
                <a:solidFill>
                  <a:schemeClr val="tx1"/>
                </a:solidFill>
              </a:rPr>
              <a:t>soil pollution. Vegetables irrigated by </a:t>
            </a:r>
            <a:r>
              <a:rPr lang="en-US" sz="2000" dirty="0" smtClean="0">
                <a:solidFill>
                  <a:schemeClr val="tx1"/>
                </a:solidFill>
              </a:rPr>
              <a:t>contaminated</a:t>
            </a:r>
            <a:r>
              <a:rPr lang="en-US" sz="2000" dirty="0">
                <a:solidFill>
                  <a:schemeClr val="tx1"/>
                </a:solidFill>
              </a:rPr>
              <a:t> water are laced with heavy metals and chemical </a:t>
            </a:r>
            <a:r>
              <a:rPr lang="en-US" sz="2000" dirty="0" smtClean="0">
                <a:solidFill>
                  <a:schemeClr val="tx1"/>
                </a:solidFill>
              </a:rPr>
              <a:t>residues.</a:t>
            </a:r>
          </a:p>
          <a:p>
            <a:r>
              <a:rPr lang="en-US" sz="2000" dirty="0">
                <a:solidFill>
                  <a:schemeClr val="tx1"/>
                </a:solidFill>
              </a:rPr>
              <a:t>Vegetables contaminated with such toxins can impact normal </a:t>
            </a:r>
            <a:r>
              <a:rPr lang="en-US" sz="2000" dirty="0" smtClean="0">
                <a:solidFill>
                  <a:schemeClr val="tx1"/>
                </a:solidFill>
              </a:rPr>
              <a:t>health,</a:t>
            </a:r>
            <a:r>
              <a:rPr lang="en-US" sz="2000" dirty="0">
                <a:solidFill>
                  <a:schemeClr val="tx1"/>
                </a:solidFill>
              </a:rPr>
              <a:t> It can cause a range of conditions including cancers, heart </a:t>
            </a:r>
            <a:r>
              <a:rPr lang="en-US" sz="2000" dirty="0" smtClean="0">
                <a:solidFill>
                  <a:schemeClr val="tx1"/>
                </a:solidFill>
              </a:rPr>
              <a:t>diseases, </a:t>
            </a:r>
            <a:r>
              <a:rPr lang="en-US" sz="2000" dirty="0">
                <a:solidFill>
                  <a:schemeClr val="tx1"/>
                </a:solidFill>
              </a:rPr>
              <a:t> brain, kidney and </a:t>
            </a:r>
            <a:r>
              <a:rPr lang="en-US" sz="2000" dirty="0" smtClean="0">
                <a:solidFill>
                  <a:schemeClr val="tx1"/>
                </a:solidFill>
              </a:rPr>
              <a:t>liver </a:t>
            </a:r>
            <a:r>
              <a:rPr lang="en-US" sz="2000" dirty="0">
                <a:solidFill>
                  <a:schemeClr val="tx1"/>
                </a:solidFill>
              </a:rPr>
              <a:t>diseases, muscle and general </a:t>
            </a:r>
            <a:r>
              <a:rPr lang="en-US" sz="2000" dirty="0" smtClean="0">
                <a:solidFill>
                  <a:schemeClr val="tx1"/>
                </a:solidFill>
              </a:rPr>
              <a:t>weaknes</a:t>
            </a:r>
            <a:r>
              <a:rPr lang="en-US" sz="2000" dirty="0" smtClean="0"/>
              <a:t>s.</a:t>
            </a:r>
            <a:r>
              <a:rPr lang="en-US" sz="2000" dirty="0">
                <a:solidFill>
                  <a:schemeClr val="tx1"/>
                </a:solidFill>
              </a:rPr>
              <a:t> </a:t>
            </a:r>
            <a:r>
              <a:rPr lang="en-US" sz="2000" dirty="0" smtClean="0"/>
              <a:t/>
            </a:r>
            <a:br>
              <a:rPr lang="en-US" sz="2000" dirty="0" smtClean="0"/>
            </a:br>
            <a:r>
              <a:rPr lang="en-US" sz="2000" dirty="0" smtClean="0"/>
              <a:t/>
            </a:r>
            <a:br>
              <a:rPr lang="en-US" sz="2000" dirty="0" smtClean="0"/>
            </a:br>
            <a:r>
              <a:rPr lang="en-US" sz="2000" dirty="0">
                <a:solidFill>
                  <a:schemeClr val="tx1"/>
                </a:solidFill>
              </a:rPr>
              <a:t> </a:t>
            </a:r>
            <a:r>
              <a:rPr lang="en-US" sz="2000" dirty="0" smtClean="0"/>
              <a:t/>
            </a:r>
            <a:br>
              <a:rPr lang="en-US" sz="2000" dirty="0" smtClean="0"/>
            </a:br>
            <a:r>
              <a:rPr lang="en-US" sz="2000" dirty="0" smtClean="0"/>
              <a:t/>
            </a:r>
            <a:br>
              <a:rPr lang="en-US" sz="2000" dirty="0" smtClean="0"/>
            </a:br>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0" indent="0">
              <a:buNone/>
            </a:pPr>
            <a:r>
              <a:rPr lang="en-US" sz="2000" dirty="0" smtClean="0"/>
              <a:t/>
            </a:r>
            <a:br>
              <a:rPr lang="en-US" sz="2000" dirty="0" smtClean="0"/>
            </a:br>
            <a:endParaRPr lang="en-US" sz="2000" dirty="0">
              <a:solidFill>
                <a:schemeClr val="tx1"/>
              </a:solidFill>
            </a:endParaRPr>
          </a:p>
          <a:p>
            <a:pPr marL="0" indent="0">
              <a:buNone/>
            </a:pPr>
            <a:endParaRPr lang="en-US" sz="2000" dirty="0">
              <a:solidFill>
                <a:schemeClr val="tx1"/>
              </a:solidFill>
            </a:endParaRPr>
          </a:p>
          <a:p>
            <a:endParaRPr lang="en-US" sz="2000" dirty="0"/>
          </a:p>
        </p:txBody>
      </p:sp>
      <p:sp>
        <p:nvSpPr>
          <p:cNvPr id="5" name="AutoShape 4" descr="smart environment"/>
          <p:cNvSpPr>
            <a:spLocks noChangeAspect="1" noChangeArrowheads="1"/>
          </p:cNvSpPr>
          <p:nvPr/>
        </p:nvSpPr>
        <p:spPr bwMode="auto">
          <a:xfrm>
            <a:off x="155575" y="-2746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67986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6858000" cy="1066800"/>
          </a:xfrm>
        </p:spPr>
        <p:txBody>
          <a:bodyPr/>
          <a:lstStyle/>
          <a:p>
            <a:r>
              <a:rPr lang="en-US" sz="3200" dirty="0" smtClean="0">
                <a:solidFill>
                  <a:schemeClr val="accent6">
                    <a:lumMod val="60000"/>
                    <a:lumOff val="40000"/>
                  </a:schemeClr>
                </a:solidFill>
              </a:rPr>
              <a:t>Smart Waste Management</a:t>
            </a:r>
            <a:br>
              <a:rPr lang="en-US" sz="3200" dirty="0" smtClean="0">
                <a:solidFill>
                  <a:schemeClr val="accent6">
                    <a:lumMod val="60000"/>
                    <a:lumOff val="40000"/>
                  </a:schemeClr>
                </a:solidFill>
              </a:rPr>
            </a:br>
            <a:endParaRPr lang="en-US" sz="3200" dirty="0">
              <a:solidFill>
                <a:schemeClr val="accent6">
                  <a:lumMod val="60000"/>
                  <a:lumOff val="40000"/>
                </a:schemeClr>
              </a:solidFill>
            </a:endParaRPr>
          </a:p>
        </p:txBody>
      </p:sp>
      <p:sp>
        <p:nvSpPr>
          <p:cNvPr id="3" name="Content Placeholder 2"/>
          <p:cNvSpPr>
            <a:spLocks noGrp="1"/>
          </p:cNvSpPr>
          <p:nvPr>
            <p:ph idx="1"/>
          </p:nvPr>
        </p:nvSpPr>
        <p:spPr/>
        <p:txBody>
          <a:bodyPr/>
          <a:lstStyle/>
          <a:p>
            <a:r>
              <a:rPr lang="en-US" sz="2000" dirty="0" smtClean="0"/>
              <a:t>REFUSE</a:t>
            </a:r>
          </a:p>
          <a:p>
            <a:pPr lvl="1"/>
            <a:r>
              <a:rPr lang="en-US" sz="1800" dirty="0" smtClean="0"/>
              <a:t>Styrofoam cups and plates: Replace with Donna, </a:t>
            </a:r>
            <a:r>
              <a:rPr lang="en-US" sz="1800" dirty="0" smtClean="0"/>
              <a:t>Pattal</a:t>
            </a:r>
            <a:endParaRPr lang="en-US" sz="1800" dirty="0" smtClean="0"/>
          </a:p>
          <a:p>
            <a:pPr lvl="1"/>
            <a:r>
              <a:rPr lang="en-US" sz="1800" dirty="0" smtClean="0"/>
              <a:t>Plastic bags: replace it with cloth bags</a:t>
            </a:r>
          </a:p>
          <a:p>
            <a:pPr lvl="1"/>
            <a:r>
              <a:rPr lang="en-US" sz="1800" dirty="0" smtClean="0"/>
              <a:t>Paper and plastic glasses: Use reusable glasses</a:t>
            </a:r>
          </a:p>
          <a:p>
            <a:pPr lvl="1"/>
            <a:r>
              <a:rPr lang="en-US" sz="1800" dirty="0" smtClean="0"/>
              <a:t>Thermo Cole : Use alternative </a:t>
            </a:r>
          </a:p>
          <a:p>
            <a:pPr lvl="1"/>
            <a:r>
              <a:rPr lang="en-US" sz="1800" dirty="0" smtClean="0"/>
              <a:t>Gift wrapping paper: Use newspaper </a:t>
            </a:r>
          </a:p>
          <a:p>
            <a:r>
              <a:rPr lang="en-US" sz="2000" dirty="0"/>
              <a:t>REUSE</a:t>
            </a:r>
          </a:p>
          <a:p>
            <a:r>
              <a:rPr lang="en-US" sz="2000" dirty="0" smtClean="0"/>
              <a:t>RECYCLE</a:t>
            </a:r>
          </a:p>
          <a:p>
            <a:pPr marL="457200" lvl="1" indent="0">
              <a:buNone/>
            </a:pPr>
            <a:r>
              <a:rPr lang="en-US" sz="1600" dirty="0" smtClean="0"/>
              <a:t> </a:t>
            </a:r>
          </a:p>
          <a:p>
            <a:pPr marL="457200" lvl="1" indent="0">
              <a:buNone/>
            </a:pPr>
            <a:r>
              <a:rPr lang="en-US" sz="1600" dirty="0" smtClean="0"/>
              <a:t>#No2FoodWaste  #No2Dumping </a:t>
            </a:r>
            <a:endParaRPr lang="en-US" sz="1600" dirty="0"/>
          </a:p>
        </p:txBody>
      </p:sp>
    </p:spTree>
    <p:extLst>
      <p:ext uri="{BB962C8B-B14F-4D97-AF65-F5344CB8AC3E}">
        <p14:creationId xmlns:p14="http://schemas.microsoft.com/office/powerpoint/2010/main" val="2066912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6858000" cy="1066800"/>
          </a:xfrm>
        </p:spPr>
        <p:txBody>
          <a:bodyPr/>
          <a:lstStyle/>
          <a:p>
            <a:r>
              <a:rPr lang="en-US" sz="2800" dirty="0" smtClean="0">
                <a:solidFill>
                  <a:schemeClr val="tx2">
                    <a:lumMod val="60000"/>
                    <a:lumOff val="40000"/>
                  </a:schemeClr>
                </a:solidFill>
              </a:rPr>
              <a:t>Smart &amp; Inclusive Education</a:t>
            </a:r>
            <a:br>
              <a:rPr lang="en-US" sz="2800" dirty="0" smtClean="0">
                <a:solidFill>
                  <a:schemeClr val="tx2">
                    <a:lumMod val="60000"/>
                    <a:lumOff val="40000"/>
                  </a:schemeClr>
                </a:solidFill>
              </a:rPr>
            </a:br>
            <a:endParaRPr lang="en-US" sz="2800"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sz="2000" dirty="0" smtClean="0">
                <a:solidFill>
                  <a:schemeClr val="tx1"/>
                </a:solidFill>
                <a:latin typeface="+mn-lt"/>
                <a:ea typeface="+mn-ea"/>
                <a:cs typeface="+mn-cs"/>
              </a:rPr>
              <a:t>Three Pillars:</a:t>
            </a:r>
          </a:p>
          <a:p>
            <a:pPr lvl="1"/>
            <a:r>
              <a:rPr lang="en-US" sz="1600" dirty="0" smtClean="0">
                <a:solidFill>
                  <a:schemeClr val="tx1"/>
                </a:solidFill>
                <a:latin typeface="+mn-lt"/>
                <a:ea typeface="+mn-ea"/>
                <a:cs typeface="+mn-cs"/>
              </a:rPr>
              <a:t>Interactive </a:t>
            </a:r>
            <a:r>
              <a:rPr lang="en-US" sz="1600" dirty="0">
                <a:solidFill>
                  <a:schemeClr val="tx1"/>
                </a:solidFill>
                <a:latin typeface="+mn-lt"/>
                <a:ea typeface="+mn-ea"/>
                <a:cs typeface="+mn-cs"/>
              </a:rPr>
              <a:t>technology, </a:t>
            </a:r>
            <a:endParaRPr lang="en-US" sz="1600" dirty="0" smtClean="0">
              <a:solidFill>
                <a:schemeClr val="tx1"/>
              </a:solidFill>
              <a:latin typeface="+mn-lt"/>
              <a:ea typeface="+mn-ea"/>
              <a:cs typeface="+mn-cs"/>
            </a:endParaRPr>
          </a:p>
          <a:p>
            <a:pPr lvl="1"/>
            <a:r>
              <a:rPr lang="en-US" sz="1600" dirty="0" smtClean="0">
                <a:solidFill>
                  <a:schemeClr val="tx1"/>
                </a:solidFill>
                <a:latin typeface="+mn-lt"/>
                <a:ea typeface="+mn-ea"/>
                <a:cs typeface="+mn-cs"/>
              </a:rPr>
              <a:t>Digital </a:t>
            </a:r>
            <a:r>
              <a:rPr lang="en-US" sz="1600" dirty="0">
                <a:solidFill>
                  <a:schemeClr val="tx1"/>
                </a:solidFill>
                <a:latin typeface="+mn-lt"/>
                <a:ea typeface="+mn-ea"/>
                <a:cs typeface="+mn-cs"/>
              </a:rPr>
              <a:t>discovery, </a:t>
            </a:r>
            <a:endParaRPr lang="en-US" sz="1600" dirty="0" smtClean="0">
              <a:solidFill>
                <a:schemeClr val="tx1"/>
              </a:solidFill>
              <a:latin typeface="+mn-lt"/>
              <a:ea typeface="+mn-ea"/>
              <a:cs typeface="+mn-cs"/>
            </a:endParaRPr>
          </a:p>
          <a:p>
            <a:pPr lvl="1"/>
            <a:r>
              <a:rPr lang="en-US" sz="1600" dirty="0" smtClean="0">
                <a:solidFill>
                  <a:schemeClr val="tx1"/>
                </a:solidFill>
                <a:latin typeface="+mn-lt"/>
                <a:ea typeface="+mn-ea"/>
                <a:cs typeface="+mn-cs"/>
              </a:rPr>
              <a:t>Exploration </a:t>
            </a:r>
            <a:r>
              <a:rPr lang="en-US" sz="1600" dirty="0">
                <a:solidFill>
                  <a:schemeClr val="tx1"/>
                </a:solidFill>
                <a:latin typeface="+mn-lt"/>
                <a:ea typeface="+mn-ea"/>
                <a:cs typeface="+mn-cs"/>
              </a:rPr>
              <a:t>and </a:t>
            </a:r>
            <a:r>
              <a:rPr lang="en-US" sz="1600" dirty="0" smtClean="0">
                <a:solidFill>
                  <a:schemeClr val="tx1"/>
                </a:solidFill>
                <a:latin typeface="+mn-lt"/>
                <a:ea typeface="+mn-ea"/>
                <a:cs typeface="+mn-cs"/>
              </a:rPr>
              <a:t>Awareness</a:t>
            </a:r>
          </a:p>
          <a:p>
            <a:r>
              <a:rPr lang="en-US" sz="2000" dirty="0" smtClean="0"/>
              <a:t>Multiple type of learners </a:t>
            </a:r>
          </a:p>
          <a:p>
            <a:pPr lvl="1"/>
            <a:r>
              <a:rPr lang="en-US" sz="1600" dirty="0">
                <a:solidFill>
                  <a:schemeClr val="tx1"/>
                </a:solidFill>
                <a:ea typeface="+mn-ea"/>
                <a:cs typeface="+mn-cs"/>
              </a:rPr>
              <a:t>visual, </a:t>
            </a:r>
            <a:endParaRPr lang="en-US" sz="1600" dirty="0" smtClean="0">
              <a:solidFill>
                <a:schemeClr val="tx1"/>
              </a:solidFill>
              <a:ea typeface="+mn-ea"/>
              <a:cs typeface="+mn-cs"/>
            </a:endParaRPr>
          </a:p>
          <a:p>
            <a:pPr lvl="1"/>
            <a:r>
              <a:rPr lang="en-US" sz="1600" dirty="0" smtClean="0">
                <a:solidFill>
                  <a:schemeClr val="tx1"/>
                </a:solidFill>
                <a:ea typeface="+mn-ea"/>
                <a:cs typeface="+mn-cs"/>
              </a:rPr>
              <a:t>auditory</a:t>
            </a:r>
            <a:r>
              <a:rPr lang="en-US" sz="1600" dirty="0">
                <a:solidFill>
                  <a:schemeClr val="tx1"/>
                </a:solidFill>
                <a:ea typeface="+mn-ea"/>
                <a:cs typeface="+mn-cs"/>
              </a:rPr>
              <a:t>, </a:t>
            </a:r>
            <a:endParaRPr lang="en-US" sz="1600" dirty="0" smtClean="0">
              <a:solidFill>
                <a:schemeClr val="tx1"/>
              </a:solidFill>
              <a:ea typeface="+mn-ea"/>
              <a:cs typeface="+mn-cs"/>
            </a:endParaRPr>
          </a:p>
          <a:p>
            <a:pPr lvl="1"/>
            <a:r>
              <a:rPr lang="en-US" sz="1600" dirty="0" smtClean="0">
                <a:solidFill>
                  <a:schemeClr val="tx1"/>
                </a:solidFill>
                <a:ea typeface="+mn-ea"/>
                <a:cs typeface="+mn-cs"/>
              </a:rPr>
              <a:t>reading/writing</a:t>
            </a:r>
          </a:p>
          <a:p>
            <a:pPr lvl="1"/>
            <a:r>
              <a:rPr lang="en-US" sz="1600" dirty="0" smtClean="0">
                <a:solidFill>
                  <a:schemeClr val="tx1"/>
                </a:solidFill>
                <a:ea typeface="+mn-ea"/>
                <a:cs typeface="+mn-cs"/>
              </a:rPr>
              <a:t>Kinesthetic</a:t>
            </a:r>
          </a:p>
          <a:p>
            <a:r>
              <a:rPr lang="en-US" sz="2000" dirty="0" smtClean="0"/>
              <a:t>Smart Learning for Marginalized </a:t>
            </a:r>
          </a:p>
          <a:p>
            <a:pPr lvl="1"/>
            <a:r>
              <a:rPr lang="en-US" sz="1600" dirty="0" smtClean="0"/>
              <a:t>Deaf</a:t>
            </a:r>
          </a:p>
          <a:p>
            <a:pPr lvl="1"/>
            <a:r>
              <a:rPr lang="en-US" sz="1600" dirty="0" smtClean="0"/>
              <a:t>Blind </a:t>
            </a:r>
          </a:p>
          <a:p>
            <a:pPr lvl="1"/>
            <a:r>
              <a:rPr lang="en-US" sz="1600" dirty="0" smtClean="0"/>
              <a:t>Special Medical conditions</a:t>
            </a:r>
            <a:endParaRPr lang="en-US" sz="1600" dirty="0"/>
          </a:p>
        </p:txBody>
      </p:sp>
    </p:spTree>
    <p:extLst>
      <p:ext uri="{BB962C8B-B14F-4D97-AF65-F5344CB8AC3E}">
        <p14:creationId xmlns:p14="http://schemas.microsoft.com/office/powerpoint/2010/main" val="327328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2"/>
                </a:solidFill>
              </a:rPr>
              <a:t>Economic </a:t>
            </a:r>
            <a:r>
              <a:rPr lang="en-US" sz="2800" dirty="0" smtClean="0">
                <a:solidFill>
                  <a:schemeClr val="tx2"/>
                </a:solidFill>
              </a:rPr>
              <a:t>Growth &amp; Employment</a:t>
            </a:r>
            <a:r>
              <a:rPr lang="en-US" sz="2800" dirty="0">
                <a:solidFill>
                  <a:schemeClr val="tx2"/>
                </a:solidFill>
              </a:rPr>
              <a:t/>
            </a:r>
            <a:br>
              <a:rPr lang="en-US" sz="2800" dirty="0">
                <a:solidFill>
                  <a:schemeClr val="tx2"/>
                </a:solidFill>
              </a:rPr>
            </a:br>
            <a:endParaRPr lang="en-US" sz="2800" dirty="0"/>
          </a:p>
        </p:txBody>
      </p:sp>
      <p:sp>
        <p:nvSpPr>
          <p:cNvPr id="3" name="Content Placeholder 2"/>
          <p:cNvSpPr>
            <a:spLocks noGrp="1"/>
          </p:cNvSpPr>
          <p:nvPr>
            <p:ph idx="1"/>
          </p:nvPr>
        </p:nvSpPr>
        <p:spPr/>
        <p:txBody>
          <a:bodyPr/>
          <a:lstStyle/>
          <a:p>
            <a:r>
              <a:rPr lang="en-US" sz="2000" dirty="0" smtClean="0">
                <a:solidFill>
                  <a:schemeClr val="tx1"/>
                </a:solidFill>
              </a:rPr>
              <a:t>The </a:t>
            </a:r>
            <a:r>
              <a:rPr lang="en-US" sz="2000" dirty="0">
                <a:solidFill>
                  <a:schemeClr val="tx1"/>
                </a:solidFill>
              </a:rPr>
              <a:t>relation between economic growth, social progress and environmental protection represents a key to development. Growth is not a means to an end: it is designed to serve people, promote development and reduce poverty</a:t>
            </a:r>
            <a:r>
              <a:rPr lang="en-US" sz="2000" dirty="0" smtClean="0">
                <a:solidFill>
                  <a:schemeClr val="tx1"/>
                </a:solidFill>
              </a:rPr>
              <a:t>.</a:t>
            </a:r>
          </a:p>
          <a:p>
            <a:pPr lvl="1"/>
            <a:r>
              <a:rPr lang="en-US" sz="1600" dirty="0">
                <a:solidFill>
                  <a:schemeClr val="tx1"/>
                </a:solidFill>
              </a:rPr>
              <a:t>Creating jobs and incomes is crucial for development. Most developing countries struggle with high unemployment or underemployment. </a:t>
            </a:r>
            <a:endParaRPr lang="en-US" sz="1600" dirty="0" smtClean="0">
              <a:solidFill>
                <a:schemeClr val="tx1"/>
              </a:solidFill>
            </a:endParaRPr>
          </a:p>
          <a:p>
            <a:pPr lvl="1"/>
            <a:r>
              <a:rPr lang="en-US" sz="1600" dirty="0" smtClean="0">
                <a:solidFill>
                  <a:schemeClr val="tx1"/>
                </a:solidFill>
              </a:rPr>
              <a:t>This </a:t>
            </a:r>
            <a:r>
              <a:rPr lang="en-US" sz="1600" dirty="0">
                <a:solidFill>
                  <a:schemeClr val="tx1"/>
                </a:solidFill>
              </a:rPr>
              <a:t>is why creating new jobs, but also improving incomes and working conditions for existing jobs, is hugely important. </a:t>
            </a:r>
            <a:endParaRPr lang="en-US" sz="1600" dirty="0" smtClean="0">
              <a:solidFill>
                <a:schemeClr val="tx1"/>
              </a:solidFill>
            </a:endParaRPr>
          </a:p>
          <a:p>
            <a:pPr lvl="1"/>
            <a:r>
              <a:rPr lang="en-US" sz="1600" dirty="0" smtClean="0">
                <a:solidFill>
                  <a:schemeClr val="tx1"/>
                </a:solidFill>
              </a:rPr>
              <a:t>Pro-development </a:t>
            </a:r>
            <a:r>
              <a:rPr lang="en-US" sz="1600" dirty="0">
                <a:solidFill>
                  <a:schemeClr val="tx1"/>
                </a:solidFill>
              </a:rPr>
              <a:t>integration into global trade as well as foreign direct investment can facilitate this process</a:t>
            </a:r>
            <a:r>
              <a:rPr lang="en-US" sz="1600" dirty="0" smtClean="0">
                <a:solidFill>
                  <a:schemeClr val="tx1"/>
                </a:solidFill>
              </a:rPr>
              <a:t>.</a:t>
            </a:r>
          </a:p>
          <a:p>
            <a:r>
              <a:rPr lang="en-US" sz="2000" dirty="0">
                <a:solidFill>
                  <a:schemeClr val="tx1"/>
                </a:solidFill>
              </a:rPr>
              <a:t>Innovations and technologies contribute to economic growth and employment, but also to overcoming other key problems of development.</a:t>
            </a:r>
            <a:endParaRPr lang="en-US" sz="2000" dirty="0"/>
          </a:p>
        </p:txBody>
      </p:sp>
      <p:sp>
        <p:nvSpPr>
          <p:cNvPr id="4" name="Rectangle 3"/>
          <p:cNvSpPr/>
          <p:nvPr/>
        </p:nvSpPr>
        <p:spPr>
          <a:xfrm>
            <a:off x="2286000" y="838200"/>
            <a:ext cx="6248400" cy="369332"/>
          </a:xfrm>
          <a:prstGeom prst="rect">
            <a:avLst/>
          </a:prstGeom>
        </p:spPr>
        <p:txBody>
          <a:bodyPr wrap="square">
            <a:spAutoFit/>
          </a:bodyPr>
          <a:lstStyle/>
          <a:p>
            <a:r>
              <a:rPr lang="en-US" dirty="0" smtClean="0">
                <a:solidFill>
                  <a:schemeClr val="bg1"/>
                </a:solidFill>
              </a:rPr>
              <a:t>&gt; Social peace  &gt; self-determined </a:t>
            </a:r>
            <a:r>
              <a:rPr lang="en-US" dirty="0">
                <a:solidFill>
                  <a:schemeClr val="bg1"/>
                </a:solidFill>
              </a:rPr>
              <a:t>living </a:t>
            </a:r>
            <a:r>
              <a:rPr lang="en-US" dirty="0" smtClean="0">
                <a:solidFill>
                  <a:schemeClr val="bg1"/>
                </a:solidFill>
              </a:rPr>
              <a:t>&gt;clean </a:t>
            </a:r>
            <a:r>
              <a:rPr lang="en-US" dirty="0">
                <a:solidFill>
                  <a:schemeClr val="bg1"/>
                </a:solidFill>
              </a:rPr>
              <a:t>environment</a:t>
            </a:r>
            <a:endParaRPr lang="en-US" dirty="0">
              <a:solidFill>
                <a:schemeClr val="bg1"/>
              </a:solidFill>
            </a:endParaRPr>
          </a:p>
        </p:txBody>
      </p:sp>
    </p:spTree>
    <p:extLst>
      <p:ext uri="{BB962C8B-B14F-4D97-AF65-F5344CB8AC3E}">
        <p14:creationId xmlns:p14="http://schemas.microsoft.com/office/powerpoint/2010/main" val="184618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tx2">
                    <a:lumMod val="60000"/>
                    <a:lumOff val="40000"/>
                  </a:schemeClr>
                </a:solidFill>
              </a:rPr>
              <a:t>Smart Social Inclusion</a:t>
            </a:r>
            <a:br>
              <a:rPr lang="en-US" sz="3200" dirty="0" smtClean="0">
                <a:solidFill>
                  <a:schemeClr val="tx2">
                    <a:lumMod val="60000"/>
                    <a:lumOff val="40000"/>
                  </a:schemeClr>
                </a:solidFill>
              </a:rPr>
            </a:br>
            <a:endParaRPr lang="en-US" sz="3200" dirty="0">
              <a:solidFill>
                <a:schemeClr val="tx2">
                  <a:lumMod val="60000"/>
                  <a:lumOff val="40000"/>
                </a:schemeClr>
              </a:solidFill>
            </a:endParaRPr>
          </a:p>
        </p:txBody>
      </p:sp>
      <p:sp>
        <p:nvSpPr>
          <p:cNvPr id="3" name="Content Placeholder 2"/>
          <p:cNvSpPr>
            <a:spLocks noGrp="1"/>
          </p:cNvSpPr>
          <p:nvPr>
            <p:ph idx="1"/>
          </p:nvPr>
        </p:nvSpPr>
        <p:spPr/>
        <p:txBody>
          <a:bodyPr/>
          <a:lstStyle/>
          <a:p>
            <a:r>
              <a:rPr lang="en-US" sz="2000" b="1" dirty="0">
                <a:solidFill>
                  <a:schemeClr val="tx1"/>
                </a:solidFill>
              </a:rPr>
              <a:t>Social inclusion</a:t>
            </a:r>
            <a:r>
              <a:rPr lang="en-US" sz="2000" dirty="0">
                <a:solidFill>
                  <a:schemeClr val="tx1"/>
                </a:solidFill>
              </a:rPr>
              <a:t> is the process of improving the terms on which individuals and groups take part in society—improving the ability, opportunity, and dignity of those disadvantaged on the basis of their identity</a:t>
            </a:r>
            <a:r>
              <a:rPr lang="en-US" sz="2000" dirty="0" smtClean="0">
                <a:solidFill>
                  <a:schemeClr val="tx1"/>
                </a:solidFill>
              </a:rPr>
              <a:t>.</a:t>
            </a:r>
          </a:p>
          <a:p>
            <a:r>
              <a:rPr lang="en-US" sz="2000" dirty="0" smtClean="0"/>
              <a:t>Who ?</a:t>
            </a:r>
            <a:endParaRPr lang="en-US" sz="2000" dirty="0" smtClean="0">
              <a:solidFill>
                <a:schemeClr val="tx1"/>
              </a:solidFill>
            </a:endParaRPr>
          </a:p>
          <a:p>
            <a:pPr lvl="1"/>
            <a:r>
              <a:rPr lang="en-US" sz="1600" dirty="0" smtClean="0"/>
              <a:t>Marginalized</a:t>
            </a:r>
          </a:p>
          <a:p>
            <a:pPr lvl="1"/>
            <a:r>
              <a:rPr lang="en-US" sz="1600" dirty="0" smtClean="0"/>
              <a:t>Physically challenged</a:t>
            </a:r>
          </a:p>
          <a:p>
            <a:pPr lvl="1"/>
            <a:r>
              <a:rPr lang="en-US" sz="1600" dirty="0" smtClean="0"/>
              <a:t>Women and Children</a:t>
            </a:r>
          </a:p>
          <a:p>
            <a:pPr lvl="1"/>
            <a:r>
              <a:rPr lang="en-US" sz="1600" dirty="0" smtClean="0"/>
              <a:t>Deprived of Access to Resources </a:t>
            </a:r>
          </a:p>
          <a:p>
            <a:pPr lvl="1"/>
            <a:r>
              <a:rPr lang="en-US" sz="1600" dirty="0" smtClean="0"/>
              <a:t>Old Aged</a:t>
            </a:r>
            <a:endParaRPr lang="en-US" sz="1600" dirty="0"/>
          </a:p>
        </p:txBody>
      </p:sp>
    </p:spTree>
    <p:extLst>
      <p:ext uri="{BB962C8B-B14F-4D97-AF65-F5344CB8AC3E}">
        <p14:creationId xmlns:p14="http://schemas.microsoft.com/office/powerpoint/2010/main" val="244954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Idea design template">
  <a:themeElements>
    <a:clrScheme name="Office Theme 3">
      <a:dk1>
        <a:srgbClr val="000000"/>
      </a:dk1>
      <a:lt1>
        <a:srgbClr val="FFFFD9"/>
      </a:lt1>
      <a:dk2>
        <a:srgbClr val="775D1B"/>
      </a:dk2>
      <a:lt2>
        <a:srgbClr val="777777"/>
      </a:lt2>
      <a:accent1>
        <a:srgbClr val="FFFFEF"/>
      </a:accent1>
      <a:accent2>
        <a:srgbClr val="996633"/>
      </a:accent2>
      <a:accent3>
        <a:srgbClr val="FFFFE9"/>
      </a:accent3>
      <a:accent4>
        <a:srgbClr val="000000"/>
      </a:accent4>
      <a:accent5>
        <a:srgbClr val="FFFFF6"/>
      </a:accent5>
      <a:accent6>
        <a:srgbClr val="8A5C2D"/>
      </a:accent6>
      <a:hlink>
        <a:srgbClr val="FF9933"/>
      </a:hlink>
      <a:folHlink>
        <a:srgbClr val="66330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763B00"/>
        </a:dk2>
        <a:lt2>
          <a:srgbClr val="808080"/>
        </a:lt2>
        <a:accent1>
          <a:srgbClr val="EBD7B3"/>
        </a:accent1>
        <a:accent2>
          <a:srgbClr val="333399"/>
        </a:accent2>
        <a:accent3>
          <a:srgbClr val="FFFFFF"/>
        </a:accent3>
        <a:accent4>
          <a:srgbClr val="000000"/>
        </a:accent4>
        <a:accent5>
          <a:srgbClr val="F3E8D6"/>
        </a:accent5>
        <a:accent6>
          <a:srgbClr val="2D2D8A"/>
        </a:accent6>
        <a:hlink>
          <a:srgbClr val="CA6B02"/>
        </a:hlink>
        <a:folHlink>
          <a:srgbClr val="CC99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CC"/>
        </a:lt1>
        <a:dk2>
          <a:srgbClr val="AB3201"/>
        </a:dk2>
        <a:lt2>
          <a:srgbClr val="969696"/>
        </a:lt2>
        <a:accent1>
          <a:srgbClr val="FFEE99"/>
        </a:accent1>
        <a:accent2>
          <a:srgbClr val="FF6600"/>
        </a:accent2>
        <a:accent3>
          <a:srgbClr val="FFFFE2"/>
        </a:accent3>
        <a:accent4>
          <a:srgbClr val="000000"/>
        </a:accent4>
        <a:accent5>
          <a:srgbClr val="FFF5CA"/>
        </a:accent5>
        <a:accent6>
          <a:srgbClr val="E75C00"/>
        </a:accent6>
        <a:hlink>
          <a:srgbClr val="CC9900"/>
        </a:hlink>
        <a:folHlink>
          <a:srgbClr val="FF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D9"/>
        </a:lt1>
        <a:dk2>
          <a:srgbClr val="775D1B"/>
        </a:dk2>
        <a:lt2>
          <a:srgbClr val="777777"/>
        </a:lt2>
        <a:accent1>
          <a:srgbClr val="FFFFEF"/>
        </a:accent1>
        <a:accent2>
          <a:srgbClr val="996633"/>
        </a:accent2>
        <a:accent3>
          <a:srgbClr val="FFFFE9"/>
        </a:accent3>
        <a:accent4>
          <a:srgbClr val="000000"/>
        </a:accent4>
        <a:accent5>
          <a:srgbClr val="FFFFF6"/>
        </a:accent5>
        <a:accent6>
          <a:srgbClr val="8A5C2D"/>
        </a:accent6>
        <a:hlink>
          <a:srgbClr val="FF9933"/>
        </a:hlink>
        <a:folHlink>
          <a:srgbClr val="663300"/>
        </a:folHlink>
      </a:clrScheme>
      <a:clrMap bg1="lt1" tx1="dk1" bg2="lt2" tx2="dk2" accent1="accent1" accent2="accent2" accent3="accent3" accent4="accent4" accent5="accent5" accent6="accent6" hlink="hlink" folHlink="folHlink"/>
    </a:extraClrScheme>
    <a:extraClrScheme>
      <a:clrScheme name="Office Theme 4">
        <a:dk1>
          <a:srgbClr val="663300"/>
        </a:dk1>
        <a:lt1>
          <a:srgbClr val="CC9900"/>
        </a:lt1>
        <a:dk2>
          <a:srgbClr val="9A4838"/>
        </a:dk2>
        <a:lt2>
          <a:srgbClr val="005A58"/>
        </a:lt2>
        <a:accent1>
          <a:srgbClr val="F8E68C"/>
        </a:accent1>
        <a:accent2>
          <a:srgbClr val="C9AC33"/>
        </a:accent2>
        <a:accent3>
          <a:srgbClr val="E2CAAA"/>
        </a:accent3>
        <a:accent4>
          <a:srgbClr val="562A00"/>
        </a:accent4>
        <a:accent5>
          <a:srgbClr val="FBF0C5"/>
        </a:accent5>
        <a:accent6>
          <a:srgbClr val="B69B2D"/>
        </a:accent6>
        <a:hlink>
          <a:srgbClr val="C84F04"/>
        </a:hlink>
        <a:folHlink>
          <a:srgbClr val="996633"/>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0099CC"/>
        </a:lt1>
        <a:dk2>
          <a:srgbClr val="7D4227"/>
        </a:dk2>
        <a:lt2>
          <a:srgbClr val="003366"/>
        </a:lt2>
        <a:accent1>
          <a:srgbClr val="0099CC"/>
        </a:accent1>
        <a:accent2>
          <a:srgbClr val="CC9900"/>
        </a:accent2>
        <a:accent3>
          <a:srgbClr val="AACAE2"/>
        </a:accent3>
        <a:accent4>
          <a:srgbClr val="000000"/>
        </a:accent4>
        <a:accent5>
          <a:srgbClr val="AACAE2"/>
        </a:accent5>
        <a:accent6>
          <a:srgbClr val="B98A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Office Theme 6">
        <a:dk1>
          <a:srgbClr val="333333"/>
        </a:dk1>
        <a:lt1>
          <a:srgbClr val="C0C0C0"/>
        </a:lt1>
        <a:dk2>
          <a:srgbClr val="98462C"/>
        </a:dk2>
        <a:lt2>
          <a:srgbClr val="800000"/>
        </a:lt2>
        <a:accent1>
          <a:srgbClr val="FFDC85"/>
        </a:accent1>
        <a:accent2>
          <a:srgbClr val="946C3C"/>
        </a:accent2>
        <a:accent3>
          <a:srgbClr val="DCDCDC"/>
        </a:accent3>
        <a:accent4>
          <a:srgbClr val="2A2A2A"/>
        </a:accent4>
        <a:accent5>
          <a:srgbClr val="FFEBC2"/>
        </a:accent5>
        <a:accent6>
          <a:srgbClr val="866135"/>
        </a:accent6>
        <a:hlink>
          <a:srgbClr val="FF9933"/>
        </a:hlink>
        <a:folHlink>
          <a:srgbClr val="FF6600"/>
        </a:folHlink>
      </a:clrScheme>
      <a:clrMap bg1="lt1" tx1="dk1" bg2="lt2" tx2="dk2" accent1="accent1" accent2="accent2" accent3="accent3" accent4="accent4" accent5="accent5" accent6="accent6" hlink="hlink" folHlink="folHlink"/>
    </a:extraClrScheme>
    <a:extraClrScheme>
      <a:clrScheme name="Office Theme 7">
        <a:dk1>
          <a:srgbClr val="493737"/>
        </a:dk1>
        <a:lt1>
          <a:srgbClr val="9DA092"/>
        </a:lt1>
        <a:dk2>
          <a:srgbClr val="C5C5BF"/>
        </a:dk2>
        <a:lt2>
          <a:srgbClr val="777777"/>
        </a:lt2>
        <a:accent1>
          <a:srgbClr val="999079"/>
        </a:accent1>
        <a:accent2>
          <a:srgbClr val="C68162"/>
        </a:accent2>
        <a:accent3>
          <a:srgbClr val="CCCDC7"/>
        </a:accent3>
        <a:accent4>
          <a:srgbClr val="3D2D2D"/>
        </a:accent4>
        <a:accent5>
          <a:srgbClr val="CAC6BE"/>
        </a:accent5>
        <a:accent6>
          <a:srgbClr val="B3745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Office Theme 8">
        <a:dk1>
          <a:srgbClr val="663300"/>
        </a:dk1>
        <a:lt1>
          <a:srgbClr val="BB976B"/>
        </a:lt1>
        <a:dk2>
          <a:srgbClr val="DFC08D"/>
        </a:dk2>
        <a:lt2>
          <a:srgbClr val="2D2015"/>
        </a:lt2>
        <a:accent1>
          <a:srgbClr val="B46F48"/>
        </a:accent1>
        <a:accent2>
          <a:srgbClr val="8F5F2F"/>
        </a:accent2>
        <a:accent3>
          <a:srgbClr val="DAC9BA"/>
        </a:accent3>
        <a:accent4>
          <a:srgbClr val="562A00"/>
        </a:accent4>
        <a:accent5>
          <a:srgbClr val="D6BBB1"/>
        </a:accent5>
        <a:accent6>
          <a:srgbClr val="81552A"/>
        </a:accent6>
        <a:hlink>
          <a:srgbClr val="CCB400"/>
        </a:hlink>
        <a:folHlink>
          <a:srgbClr val="B4BFC0"/>
        </a:folHlink>
      </a:clrScheme>
      <a:clrMap bg1="lt1" tx1="dk1" bg2="lt2" tx2="dk2" accent1="accent1" accent2="accent2" accent3="accent3" accent4="accent4" accent5="accent5" accent6="accent6" hlink="hlink" folHlink="folHlink"/>
    </a:extraClrScheme>
    <a:extraClrScheme>
      <a:clrScheme name="Office Theme 9">
        <a:dk1>
          <a:srgbClr val="000000"/>
        </a:dk1>
        <a:lt1>
          <a:srgbClr val="FFFFFF"/>
        </a:lt1>
        <a:dk2>
          <a:srgbClr val="777777"/>
        </a:dk2>
        <a:lt2>
          <a:srgbClr val="333333"/>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F8F8F8"/>
        </a:folHlink>
      </a:clrScheme>
      <a:clrMap bg1="lt1" tx1="dk1" bg2="lt2" tx2="dk2" accent1="accent1" accent2="accent2" accent3="accent3" accent4="accent4" accent5="accent5" accent6="accent6" hlink="hlink" folHlink="folHlink"/>
    </a:extraClrScheme>
    <a:extraClrScheme>
      <a:clrScheme name="Office Theme 10">
        <a:dk1>
          <a:srgbClr val="000000"/>
        </a:dk1>
        <a:lt1>
          <a:srgbClr val="FFFFFF"/>
        </a:lt1>
        <a:dk2>
          <a:srgbClr val="A84204"/>
        </a:dk2>
        <a:lt2>
          <a:srgbClr val="808080"/>
        </a:lt2>
        <a:accent1>
          <a:srgbClr val="FFDB99"/>
        </a:accent1>
        <a:accent2>
          <a:srgbClr val="FEEACA"/>
        </a:accent2>
        <a:accent3>
          <a:srgbClr val="FFFFFF"/>
        </a:accent3>
        <a:accent4>
          <a:srgbClr val="000000"/>
        </a:accent4>
        <a:accent5>
          <a:srgbClr val="FFEACA"/>
        </a:accent5>
        <a:accent6>
          <a:srgbClr val="E6D4B7"/>
        </a:accent6>
        <a:hlink>
          <a:srgbClr val="5F5F5F"/>
        </a:hlink>
        <a:folHlink>
          <a:srgbClr val="993300"/>
        </a:folHlink>
      </a:clrScheme>
      <a:clrMap bg1="lt1" tx1="dk1" bg2="lt2" tx2="dk2" accent1="accent1" accent2="accent2" accent3="accent3" accent4="accent4" accent5="accent5" accent6="accent6" hlink="hlink" folHlink="folHlink"/>
    </a:extraClrScheme>
    <a:extraClrScheme>
      <a:clrScheme name="Office Theme 11">
        <a:dk1>
          <a:srgbClr val="800000"/>
        </a:dk1>
        <a:lt1>
          <a:srgbClr val="996633"/>
        </a:lt1>
        <a:dk2>
          <a:srgbClr val="854019"/>
        </a:dk2>
        <a:lt2>
          <a:srgbClr val="5C1F00"/>
        </a:lt2>
        <a:accent1>
          <a:srgbClr val="E5AE55"/>
        </a:accent1>
        <a:accent2>
          <a:srgbClr val="BE7960"/>
        </a:accent2>
        <a:accent3>
          <a:srgbClr val="CAB8AD"/>
        </a:accent3>
        <a:accent4>
          <a:srgbClr val="6C0000"/>
        </a:accent4>
        <a:accent5>
          <a:srgbClr val="F0D3B4"/>
        </a:accent5>
        <a:accent6>
          <a:srgbClr val="AC6D56"/>
        </a:accent6>
        <a:hlink>
          <a:srgbClr val="FFF4A5"/>
        </a:hlink>
        <a:folHlink>
          <a:srgbClr val="83650F"/>
        </a:folHlink>
      </a:clrScheme>
      <a:clrMap bg1="lt1" tx1="dk1" bg2="lt2" tx2="dk2" accent1="accent1" accent2="accent2" accent3="accent3" accent4="accent4" accent5="accent5" accent6="accent6" hlink="hlink" folHlink="folHlink"/>
    </a:extraClrScheme>
    <a:extraClrScheme>
      <a:clrScheme name="Office Theme 12">
        <a:dk1>
          <a:srgbClr val="000000"/>
        </a:dk1>
        <a:lt1>
          <a:srgbClr val="FFFFFF"/>
        </a:lt1>
        <a:dk2>
          <a:srgbClr val="954B01"/>
        </a:dk2>
        <a:lt2>
          <a:srgbClr val="969696"/>
        </a:lt2>
        <a:accent1>
          <a:srgbClr val="FBDF53"/>
        </a:accent1>
        <a:accent2>
          <a:srgbClr val="E3A803"/>
        </a:accent2>
        <a:accent3>
          <a:srgbClr val="FFFFFF"/>
        </a:accent3>
        <a:accent4>
          <a:srgbClr val="000000"/>
        </a:accent4>
        <a:accent5>
          <a:srgbClr val="FDECB3"/>
        </a:accent5>
        <a:accent6>
          <a:srgbClr val="CE9802"/>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Idea design template</Template>
  <TotalTime>229</TotalTime>
  <Words>727</Words>
  <Application>Microsoft Office PowerPoint</Application>
  <PresentationFormat>On-screen Show (4:3)</PresentationFormat>
  <Paragraphs>92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Idea design template</vt:lpstr>
      <vt:lpstr>HACK@BVP 2.0</vt:lpstr>
      <vt:lpstr>Sub Themes</vt:lpstr>
      <vt:lpstr>Smart Environment  (Air)</vt:lpstr>
      <vt:lpstr>Smart Environment  (Water)</vt:lpstr>
      <vt:lpstr>Smart Environment  (Soil)</vt:lpstr>
      <vt:lpstr>Smart Waste Management </vt:lpstr>
      <vt:lpstr>Smart &amp; Inclusive Education </vt:lpstr>
      <vt:lpstr>Economic Growth &amp; Employment </vt:lpstr>
      <vt:lpstr>Smart Social Inclusion </vt:lpstr>
      <vt:lpstr>Health and Social Welfare</vt:lpstr>
      <vt:lpstr>Safe-guarding against Human Rights Violation</vt:lpstr>
      <vt:lpstr>Women Safety </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HACK@BVP 2.0</dc:title>
  <dc:creator>user</dc:creator>
  <cp:lastModifiedBy>user</cp:lastModifiedBy>
  <cp:revision>15</cp:revision>
  <dcterms:created xsi:type="dcterms:W3CDTF">2018-09-27T15:18:44Z</dcterms:created>
  <dcterms:modified xsi:type="dcterms:W3CDTF">2018-09-27T19:07:53Z</dcterms:modified>
</cp:coreProperties>
</file>