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5/16/2020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20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79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55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5/16/2020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03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47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12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95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490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316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234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5/16/2020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63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5/16/2020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2077784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3">
            <a:extLst>
              <a:ext uri="{FF2B5EF4-FFF2-40B4-BE49-F238E27FC236}">
                <a16:creationId xmlns:a16="http://schemas.microsoft.com/office/drawing/2014/main" id="{EBEA33F9-6325-4752-BC23-48DC334D3219}"/>
              </a:ext>
            </a:extLst>
          </p:cNvPr>
          <p:cNvPicPr>
            <a:picLocks noChangeAspect="1"/>
          </p:cNvPicPr>
          <p:nvPr/>
        </p:nvPicPr>
        <p:blipFill rotWithShape="1">
          <a:blip r:embed="rId2">
            <a:alphaModFix amt="55000"/>
          </a:blip>
          <a:srcRect t="4348" b="13234"/>
          <a:stretch/>
        </p:blipFill>
        <p:spPr>
          <a:xfrm>
            <a:off x="20" y="10"/>
            <a:ext cx="12191980" cy="6857990"/>
          </a:xfrm>
          <a:prstGeom prst="rect">
            <a:avLst/>
          </a:prstGeom>
        </p:spPr>
      </p:pic>
      <p:sp>
        <p:nvSpPr>
          <p:cNvPr id="17"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43F323-CC2F-4920-9556-CB783116BA10}"/>
              </a:ext>
            </a:extLst>
          </p:cNvPr>
          <p:cNvSpPr>
            <a:spLocks noGrp="1"/>
          </p:cNvSpPr>
          <p:nvPr>
            <p:ph type="ctrTitle"/>
          </p:nvPr>
        </p:nvSpPr>
        <p:spPr>
          <a:xfrm>
            <a:off x="3577192" y="1032483"/>
            <a:ext cx="5037616" cy="2982360"/>
          </a:xfrm>
        </p:spPr>
        <p:txBody>
          <a:bodyPr>
            <a:normAutofit fontScale="90000"/>
          </a:bodyPr>
          <a:lstStyle/>
          <a:p>
            <a:r>
              <a:rPr lang="en-US" dirty="0"/>
              <a:t>Locating Afghan Restaurants in New York</a:t>
            </a:r>
            <a:endParaRPr lang="en-IN" dirty="0"/>
          </a:p>
        </p:txBody>
      </p:sp>
      <p:sp>
        <p:nvSpPr>
          <p:cNvPr id="3" name="Subtitle 2">
            <a:extLst>
              <a:ext uri="{FF2B5EF4-FFF2-40B4-BE49-F238E27FC236}">
                <a16:creationId xmlns:a16="http://schemas.microsoft.com/office/drawing/2014/main" id="{909FFB11-FCE1-43B8-B397-8158641ECAC0}"/>
              </a:ext>
            </a:extLst>
          </p:cNvPr>
          <p:cNvSpPr>
            <a:spLocks noGrp="1"/>
          </p:cNvSpPr>
          <p:nvPr>
            <p:ph type="subTitle" idx="1"/>
          </p:nvPr>
        </p:nvSpPr>
        <p:spPr>
          <a:xfrm>
            <a:off x="3577192" y="4106918"/>
            <a:ext cx="5037616" cy="1655762"/>
          </a:xfrm>
        </p:spPr>
        <p:txBody>
          <a:bodyPr>
            <a:normAutofit/>
          </a:bodyPr>
          <a:lstStyle/>
          <a:p>
            <a:r>
              <a:rPr lang="en-IN" dirty="0"/>
              <a:t>Vinayak K Prasad</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498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3D91-6FAF-477F-AD50-C6D5619575E2}"/>
              </a:ext>
            </a:extLst>
          </p:cNvPr>
          <p:cNvSpPr>
            <a:spLocks noGrp="1"/>
          </p:cNvSpPr>
          <p:nvPr>
            <p:ph type="title"/>
          </p:nvPr>
        </p:nvSpPr>
        <p:spPr/>
        <p:txBody>
          <a:bodyPr/>
          <a:lstStyle/>
          <a:p>
            <a:r>
              <a:rPr lang="en-US" dirty="0"/>
              <a:t>Average rating of restaurants in each borough</a:t>
            </a:r>
            <a:endParaRPr lang="en-IN" dirty="0"/>
          </a:p>
        </p:txBody>
      </p:sp>
      <p:pic>
        <p:nvPicPr>
          <p:cNvPr id="5122" name="Picture 2">
            <a:extLst>
              <a:ext uri="{FF2B5EF4-FFF2-40B4-BE49-F238E27FC236}">
                <a16:creationId xmlns:a16="http://schemas.microsoft.com/office/drawing/2014/main" id="{97008977-CFB2-4B03-9D3E-B026176B79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2113" y="1512996"/>
            <a:ext cx="6576673" cy="4539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72A8B8-1E62-4B28-9AC3-53E86FAA7B66}"/>
              </a:ext>
            </a:extLst>
          </p:cNvPr>
          <p:cNvSpPr txBox="1"/>
          <p:nvPr/>
        </p:nvSpPr>
        <p:spPr>
          <a:xfrm>
            <a:off x="838200" y="2416086"/>
            <a:ext cx="3684233" cy="1200329"/>
          </a:xfrm>
          <a:prstGeom prst="rect">
            <a:avLst/>
          </a:prstGeom>
          <a:noFill/>
        </p:spPr>
        <p:txBody>
          <a:bodyPr wrap="square" rtlCol="0">
            <a:spAutoFit/>
          </a:bodyPr>
          <a:lstStyle/>
          <a:p>
            <a:r>
              <a:rPr lang="en-IN" dirty="0"/>
              <a:t>It is seen that the Borough of Manhattan has the highest rating which means it is the best place to stay.</a:t>
            </a:r>
          </a:p>
        </p:txBody>
      </p:sp>
    </p:spTree>
    <p:extLst>
      <p:ext uri="{BB962C8B-B14F-4D97-AF65-F5344CB8AC3E}">
        <p14:creationId xmlns:p14="http://schemas.microsoft.com/office/powerpoint/2010/main" val="237022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4906-B159-4402-A89E-DCAEB0E471F3}"/>
              </a:ext>
            </a:extLst>
          </p:cNvPr>
          <p:cNvSpPr>
            <a:spLocks noGrp="1"/>
          </p:cNvSpPr>
          <p:nvPr>
            <p:ph type="title"/>
          </p:nvPr>
        </p:nvSpPr>
        <p:spPr/>
        <p:txBody>
          <a:bodyPr/>
          <a:lstStyle/>
          <a:p>
            <a:r>
              <a:rPr lang="en-IN" dirty="0"/>
              <a:t>Map of Restaurants with ratings greater than 7.5</a:t>
            </a:r>
          </a:p>
        </p:txBody>
      </p:sp>
      <p:pic>
        <p:nvPicPr>
          <p:cNvPr id="5" name="Content Placeholder 4">
            <a:extLst>
              <a:ext uri="{FF2B5EF4-FFF2-40B4-BE49-F238E27FC236}">
                <a16:creationId xmlns:a16="http://schemas.microsoft.com/office/drawing/2014/main" id="{95E33051-44CC-4D9A-AA69-106636EC8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1085" y="1535837"/>
            <a:ext cx="7720402" cy="5054443"/>
          </a:xfrm>
        </p:spPr>
      </p:pic>
      <p:sp>
        <p:nvSpPr>
          <p:cNvPr id="6" name="TextBox 5">
            <a:extLst>
              <a:ext uri="{FF2B5EF4-FFF2-40B4-BE49-F238E27FC236}">
                <a16:creationId xmlns:a16="http://schemas.microsoft.com/office/drawing/2014/main" id="{B08AB90A-D21F-426E-9D53-7223A8828850}"/>
              </a:ext>
            </a:extLst>
          </p:cNvPr>
          <p:cNvSpPr txBox="1"/>
          <p:nvPr/>
        </p:nvSpPr>
        <p:spPr>
          <a:xfrm>
            <a:off x="310718" y="2263806"/>
            <a:ext cx="3187084" cy="3139321"/>
          </a:xfrm>
          <a:prstGeom prst="rect">
            <a:avLst/>
          </a:prstGeom>
          <a:noFill/>
        </p:spPr>
        <p:txBody>
          <a:bodyPr wrap="square" rtlCol="0">
            <a:spAutoFit/>
          </a:bodyPr>
          <a:lstStyle/>
          <a:p>
            <a:pPr marL="285750" indent="-285750">
              <a:buFontTx/>
              <a:buChar char="-"/>
            </a:pPr>
            <a:r>
              <a:rPr lang="en-IN" dirty="0"/>
              <a:t>We can observe from this that there are only two restaurants that have a rating more than 7.5.</a:t>
            </a:r>
          </a:p>
          <a:p>
            <a:pPr marL="285750" indent="-285750">
              <a:buFontTx/>
              <a:buChar char="-"/>
            </a:pPr>
            <a:r>
              <a:rPr lang="en-IN" dirty="0"/>
              <a:t>It is from this we can say that opening an Afghan Restaurant in New York is a great idea in Manhattan as there is a lack of competition.</a:t>
            </a:r>
          </a:p>
          <a:p>
            <a:endParaRPr lang="en-IN" dirty="0"/>
          </a:p>
        </p:txBody>
      </p:sp>
    </p:spTree>
    <p:extLst>
      <p:ext uri="{BB962C8B-B14F-4D97-AF65-F5344CB8AC3E}">
        <p14:creationId xmlns:p14="http://schemas.microsoft.com/office/powerpoint/2010/main" val="33745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5257-EA83-44A7-BBCC-FA992E1C04E0}"/>
              </a:ext>
            </a:extLst>
          </p:cNvPr>
          <p:cNvSpPr>
            <a:spLocks noGrp="1"/>
          </p:cNvSpPr>
          <p:nvPr>
            <p:ph type="title"/>
          </p:nvPr>
        </p:nvSpPr>
        <p:spPr/>
        <p:txBody>
          <a:bodyPr/>
          <a:lstStyle/>
          <a:p>
            <a:r>
              <a:rPr lang="en-IN" dirty="0"/>
              <a:t>Map of all Restaurants in New York</a:t>
            </a:r>
          </a:p>
        </p:txBody>
      </p:sp>
      <p:pic>
        <p:nvPicPr>
          <p:cNvPr id="5" name="Content Placeholder 4">
            <a:extLst>
              <a:ext uri="{FF2B5EF4-FFF2-40B4-BE49-F238E27FC236}">
                <a16:creationId xmlns:a16="http://schemas.microsoft.com/office/drawing/2014/main" id="{958E7B1E-E2CE-4D49-9956-C383AFB5B7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2718" y="1523624"/>
            <a:ext cx="7129398" cy="4791561"/>
          </a:xfrm>
        </p:spPr>
      </p:pic>
      <p:sp>
        <p:nvSpPr>
          <p:cNvPr id="6" name="TextBox 5">
            <a:extLst>
              <a:ext uri="{FF2B5EF4-FFF2-40B4-BE49-F238E27FC236}">
                <a16:creationId xmlns:a16="http://schemas.microsoft.com/office/drawing/2014/main" id="{370813D1-EF0F-48E9-ADF8-97CF7F50AD01}"/>
              </a:ext>
            </a:extLst>
          </p:cNvPr>
          <p:cNvSpPr txBox="1"/>
          <p:nvPr/>
        </p:nvSpPr>
        <p:spPr>
          <a:xfrm>
            <a:off x="719091" y="1970843"/>
            <a:ext cx="3045041" cy="3693319"/>
          </a:xfrm>
          <a:prstGeom prst="rect">
            <a:avLst/>
          </a:prstGeom>
          <a:noFill/>
        </p:spPr>
        <p:txBody>
          <a:bodyPr wrap="square" rtlCol="0">
            <a:spAutoFit/>
          </a:bodyPr>
          <a:lstStyle/>
          <a:p>
            <a:pPr marL="285750" indent="-285750">
              <a:buFontTx/>
              <a:buChar char="-"/>
            </a:pPr>
            <a:r>
              <a:rPr lang="en-IN" dirty="0"/>
              <a:t>We tried to use a </a:t>
            </a:r>
            <a:r>
              <a:rPr lang="en-IN" dirty="0" err="1"/>
              <a:t>chorpleth</a:t>
            </a:r>
            <a:r>
              <a:rPr lang="en-IN" dirty="0"/>
              <a:t> map but as the number of restaurants are very few it does not work efficiently.</a:t>
            </a:r>
          </a:p>
          <a:p>
            <a:pPr marL="285750" indent="-285750">
              <a:buFontTx/>
              <a:buChar char="-"/>
            </a:pPr>
            <a:r>
              <a:rPr lang="en-IN" dirty="0"/>
              <a:t>I have mentioned the code for a </a:t>
            </a:r>
            <a:r>
              <a:rPr lang="en-IN" dirty="0" err="1"/>
              <a:t>chorpleth</a:t>
            </a:r>
            <a:r>
              <a:rPr lang="en-IN" dirty="0"/>
              <a:t> map in the report.</a:t>
            </a:r>
          </a:p>
          <a:p>
            <a:pPr marL="285750" indent="-285750">
              <a:buFontTx/>
              <a:buChar char="-"/>
            </a:pPr>
            <a:r>
              <a:rPr lang="en-IN" dirty="0"/>
              <a:t>This map shows us that you would want to stay in Queens or Manhattan if you want Afghan food.</a:t>
            </a:r>
          </a:p>
        </p:txBody>
      </p:sp>
    </p:spTree>
    <p:extLst>
      <p:ext uri="{BB962C8B-B14F-4D97-AF65-F5344CB8AC3E}">
        <p14:creationId xmlns:p14="http://schemas.microsoft.com/office/powerpoint/2010/main" val="22488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33B9-60B8-4B24-AB87-E552ACE79E9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2F3A78FE-6D72-43BC-AD7C-A276A7DB2337}"/>
              </a:ext>
            </a:extLst>
          </p:cNvPr>
          <p:cNvSpPr>
            <a:spLocks noGrp="1"/>
          </p:cNvSpPr>
          <p:nvPr>
            <p:ph idx="1"/>
          </p:nvPr>
        </p:nvSpPr>
        <p:spPr/>
        <p:txBody>
          <a:bodyPr>
            <a:normAutofit fontScale="92500"/>
          </a:bodyPr>
          <a:lstStyle/>
          <a:p>
            <a:r>
              <a:rPr lang="en-US" dirty="0"/>
              <a:t>Ravenswood(Queens), Lenox Hill(Manhattan) have are some of the best neighborhoods for Afghan cuisine.</a:t>
            </a:r>
          </a:p>
          <a:p>
            <a:r>
              <a:rPr lang="en-US" dirty="0"/>
              <a:t> Utopia(Queens) has an Afghan Restaurant with the lowest rating.</a:t>
            </a:r>
          </a:p>
          <a:p>
            <a:r>
              <a:rPr lang="en-US" dirty="0"/>
              <a:t> Queens have potential Afghan Restaurant Market(As Queens has a couple of restaurants that are successful but yet not rated very highly).</a:t>
            </a:r>
          </a:p>
          <a:p>
            <a:r>
              <a:rPr lang="en-US" dirty="0"/>
              <a:t> Manhattan is the best place to stay if you prefer Afghan Cuisine as it has the highest rated restaurants as well as is close to other restaurants located in the nearby Borough(Queens).</a:t>
            </a:r>
            <a:endParaRPr lang="en-IN" dirty="0"/>
          </a:p>
        </p:txBody>
      </p:sp>
    </p:spTree>
    <p:extLst>
      <p:ext uri="{BB962C8B-B14F-4D97-AF65-F5344CB8AC3E}">
        <p14:creationId xmlns:p14="http://schemas.microsoft.com/office/powerpoint/2010/main" val="270972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06C2-BDBC-4982-914F-2C8A94843DB4}"/>
              </a:ext>
            </a:extLst>
          </p:cNvPr>
          <p:cNvSpPr>
            <a:spLocks noGrp="1"/>
          </p:cNvSpPr>
          <p:nvPr>
            <p:ph type="title"/>
          </p:nvPr>
        </p:nvSpPr>
        <p:spPr/>
        <p:txBody>
          <a:bodyPr/>
          <a:lstStyle/>
          <a:p>
            <a:r>
              <a:rPr lang="en-IN" dirty="0"/>
              <a:t>Future and Discussions:-</a:t>
            </a:r>
          </a:p>
        </p:txBody>
      </p:sp>
      <p:sp>
        <p:nvSpPr>
          <p:cNvPr id="3" name="Content Placeholder 2">
            <a:extLst>
              <a:ext uri="{FF2B5EF4-FFF2-40B4-BE49-F238E27FC236}">
                <a16:creationId xmlns:a16="http://schemas.microsoft.com/office/drawing/2014/main" id="{46443FC4-FB34-4E10-8697-8F86E5BEE9C9}"/>
              </a:ext>
            </a:extLst>
          </p:cNvPr>
          <p:cNvSpPr>
            <a:spLocks noGrp="1"/>
          </p:cNvSpPr>
          <p:nvPr>
            <p:ph idx="1"/>
          </p:nvPr>
        </p:nvSpPr>
        <p:spPr/>
        <p:txBody>
          <a:bodyPr>
            <a:normAutofit fontScale="70000" lnSpcReduction="20000"/>
          </a:bodyPr>
          <a:lstStyle/>
          <a:p>
            <a:r>
              <a:rPr lang="en-US" dirty="0"/>
              <a:t>Though machine learning techniques such as K-means Clustering, using a </a:t>
            </a:r>
            <a:r>
              <a:rPr lang="en-US" dirty="0" err="1"/>
              <a:t>chorpleth</a:t>
            </a:r>
            <a:r>
              <a:rPr lang="en-US" dirty="0"/>
              <a:t> map were planned out and a lot of time and effort was spent on learning how to go about this project, but due to the lack of information provided by the API we were only able to do our analysis to a certain extent.</a:t>
            </a:r>
          </a:p>
          <a:p>
            <a:r>
              <a:rPr lang="en-US" dirty="0"/>
              <a:t>One could use googles API which seem to provide a more number of restaurants but as this project involves Four Square API I was not able to go about the developer options for using another API.</a:t>
            </a:r>
          </a:p>
          <a:p>
            <a:r>
              <a:rPr lang="en-US" dirty="0"/>
              <a:t>The ranking is purely on basis of rating of restaurants. The accuracy of data depends purely depends on the data provided by Four Square.</a:t>
            </a:r>
          </a:p>
          <a:p>
            <a:r>
              <a:rPr lang="en-US" dirty="0"/>
              <a:t>It is seen that for someone who has come to this country from Afghanistan as an asylum seeker, there are very few options in terms of Authentic home food available in the city.</a:t>
            </a:r>
          </a:p>
          <a:p>
            <a:r>
              <a:rPr lang="en-US" dirty="0"/>
              <a:t>There is a good opportunity to start Afghan restaurants as they are popular, but however they haven’t been well established which implies there is a lack of competition.</a:t>
            </a:r>
            <a:endParaRPr lang="en-IN" dirty="0"/>
          </a:p>
        </p:txBody>
      </p:sp>
    </p:spTree>
    <p:extLst>
      <p:ext uri="{BB962C8B-B14F-4D97-AF65-F5344CB8AC3E}">
        <p14:creationId xmlns:p14="http://schemas.microsoft.com/office/powerpoint/2010/main" val="272150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B2D3-0978-4D9D-BD3F-439584732C2D}"/>
              </a:ext>
            </a:extLst>
          </p:cNvPr>
          <p:cNvSpPr>
            <a:spLocks noGrp="1"/>
          </p:cNvSpPr>
          <p:nvPr>
            <p:ph type="title"/>
          </p:nvPr>
        </p:nvSpPr>
        <p:spPr/>
        <p:txBody>
          <a:bodyPr/>
          <a:lstStyle/>
          <a:p>
            <a:r>
              <a:rPr lang="en-US" b="1" dirty="0"/>
              <a:t>Afghanistan and the United States (US)</a:t>
            </a:r>
            <a:br>
              <a:rPr lang="en-US" b="1" dirty="0"/>
            </a:br>
            <a:endParaRPr lang="en-IN" dirty="0"/>
          </a:p>
        </p:txBody>
      </p:sp>
      <p:sp>
        <p:nvSpPr>
          <p:cNvPr id="3" name="Content Placeholder 2">
            <a:extLst>
              <a:ext uri="{FF2B5EF4-FFF2-40B4-BE49-F238E27FC236}">
                <a16:creationId xmlns:a16="http://schemas.microsoft.com/office/drawing/2014/main" id="{CCD2E3E1-77A8-488A-86C3-C0B4F254D4D5}"/>
              </a:ext>
            </a:extLst>
          </p:cNvPr>
          <p:cNvSpPr>
            <a:spLocks noGrp="1"/>
          </p:cNvSpPr>
          <p:nvPr>
            <p:ph idx="1"/>
          </p:nvPr>
        </p:nvSpPr>
        <p:spPr>
          <a:xfrm>
            <a:off x="514905" y="1346230"/>
            <a:ext cx="10767874" cy="4149047"/>
          </a:xfrm>
        </p:spPr>
        <p:txBody>
          <a:bodyPr>
            <a:normAutofit fontScale="92500" lnSpcReduction="20000"/>
          </a:bodyPr>
          <a:lstStyle/>
          <a:p>
            <a:pPr marL="0" indent="0">
              <a:buNone/>
            </a:pPr>
            <a:r>
              <a:rPr lang="en-US" dirty="0"/>
              <a:t>- Afghanistan is a country that has been in bad shape over the last decade or two because:-</a:t>
            </a:r>
          </a:p>
          <a:p>
            <a:r>
              <a:rPr lang="en-US" dirty="0"/>
              <a:t> Due to the many wars beginning with invasion of Russia.</a:t>
            </a:r>
          </a:p>
          <a:p>
            <a:r>
              <a:rPr lang="en-US" dirty="0"/>
              <a:t>The Taliban </a:t>
            </a:r>
          </a:p>
          <a:p>
            <a:pPr>
              <a:buFontTx/>
              <a:buChar char="-"/>
            </a:pPr>
            <a:r>
              <a:rPr lang="en-US" dirty="0"/>
              <a:t>There are a number of asylum seekers coming into New York who need jobs and food.</a:t>
            </a:r>
          </a:p>
          <a:p>
            <a:pPr>
              <a:buFontTx/>
              <a:buChar char="-"/>
            </a:pPr>
            <a:r>
              <a:rPr lang="en-US" dirty="0"/>
              <a:t>This report explores which neighborhoods and boroughs of New York have the most as well as the best Afghan restaurants, to help people who have come from a war torn country feel a little accepted.</a:t>
            </a:r>
          </a:p>
          <a:p>
            <a:pPr>
              <a:buFontTx/>
              <a:buChar char="-"/>
            </a:pPr>
            <a:r>
              <a:rPr lang="en-US" dirty="0"/>
              <a:t>Additionally, I will attempt to answer the questions “Where should I open an Afghan Restaurant ?” and “Where should I stay If I want great Afghan food?</a:t>
            </a:r>
          </a:p>
          <a:p>
            <a:pPr>
              <a:buFontTx/>
              <a:buChar char="-"/>
            </a:pPr>
            <a:endParaRPr lang="en-IN" dirty="0"/>
          </a:p>
        </p:txBody>
      </p:sp>
    </p:spTree>
    <p:extLst>
      <p:ext uri="{BB962C8B-B14F-4D97-AF65-F5344CB8AC3E}">
        <p14:creationId xmlns:p14="http://schemas.microsoft.com/office/powerpoint/2010/main" val="123569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4A0-170F-4867-851E-88711092421A}"/>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706CBFB2-4288-46ED-94AD-FD0471A97565}"/>
              </a:ext>
            </a:extLst>
          </p:cNvPr>
          <p:cNvSpPr>
            <a:spLocks noGrp="1"/>
          </p:cNvSpPr>
          <p:nvPr>
            <p:ph idx="1"/>
          </p:nvPr>
        </p:nvSpPr>
        <p:spPr/>
        <p:txBody>
          <a:bodyPr/>
          <a:lstStyle/>
          <a:p>
            <a:r>
              <a:rPr lang="en-US" dirty="0"/>
              <a:t>The Data was collected from </a:t>
            </a:r>
            <a:r>
              <a:rPr lang="en-US" u="sng" dirty="0">
                <a:hlinkClick r:id="rId2"/>
              </a:rPr>
              <a:t>https://cocl.us/new_york_dataset</a:t>
            </a:r>
            <a:r>
              <a:rPr lang="en-US" u="sng" dirty="0"/>
              <a:t> </a:t>
            </a:r>
            <a:r>
              <a:rPr lang="en-US" dirty="0"/>
              <a:t>and cleaned and processed into a </a:t>
            </a:r>
            <a:r>
              <a:rPr lang="en-US" dirty="0" err="1"/>
              <a:t>dataframe</a:t>
            </a:r>
            <a:r>
              <a:rPr lang="en-US" dirty="0"/>
              <a:t> and New York City data containing neighborhood boundaries was obtained from the data </a:t>
            </a:r>
            <a:r>
              <a:rPr lang="en-US" dirty="0" err="1"/>
              <a:t>source:</a:t>
            </a:r>
            <a:r>
              <a:rPr lang="en-US" u="sng" dirty="0" err="1">
                <a:hlinkClick r:id="rId3"/>
              </a:rPr>
              <a:t>https</a:t>
            </a:r>
            <a:r>
              <a:rPr lang="en-US" u="sng" dirty="0">
                <a:hlinkClick r:id="rId3"/>
              </a:rPr>
              <a:t>://data.cityofnewyork.us/City-Government/Borough-Boundaries/tqmj-j8zm</a:t>
            </a:r>
            <a:endParaRPr lang="en-US" u="sng" dirty="0"/>
          </a:p>
          <a:p>
            <a:r>
              <a:rPr lang="en-US" dirty="0"/>
              <a:t>In total there were 106 Neighborhoods along with 5 Boroughs.</a:t>
            </a:r>
          </a:p>
          <a:p>
            <a:r>
              <a:rPr lang="en-US" dirty="0"/>
              <a:t>The data contained the Neighborhood, Borough and its respective Latitude and Longitude obtained from </a:t>
            </a:r>
            <a:r>
              <a:rPr lang="en-US" dirty="0" err="1"/>
              <a:t>GeoLocater</a:t>
            </a:r>
            <a:r>
              <a:rPr lang="en-US" dirty="0"/>
              <a:t>.</a:t>
            </a:r>
          </a:p>
          <a:p>
            <a:pPr marL="0" indent="0">
              <a:buNone/>
            </a:pPr>
            <a:endParaRPr lang="en-US" u="sng" dirty="0"/>
          </a:p>
          <a:p>
            <a:pPr marL="0" indent="0">
              <a:buNone/>
            </a:pPr>
            <a:endParaRPr lang="en-IN" u="sng" dirty="0"/>
          </a:p>
        </p:txBody>
      </p:sp>
    </p:spTree>
    <p:extLst>
      <p:ext uri="{BB962C8B-B14F-4D97-AF65-F5344CB8AC3E}">
        <p14:creationId xmlns:p14="http://schemas.microsoft.com/office/powerpoint/2010/main" val="351924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61F5-51EC-4D41-8778-5D05F431F167}"/>
              </a:ext>
            </a:extLst>
          </p:cNvPr>
          <p:cNvSpPr>
            <a:spLocks noGrp="1"/>
          </p:cNvSpPr>
          <p:nvPr>
            <p:ph type="title"/>
          </p:nvPr>
        </p:nvSpPr>
        <p:spPr/>
        <p:txBody>
          <a:bodyPr/>
          <a:lstStyle/>
          <a:p>
            <a:r>
              <a:rPr lang="en-IN" dirty="0"/>
              <a:t>The number of Neighbourhoods in each Borough</a:t>
            </a:r>
          </a:p>
        </p:txBody>
      </p:sp>
      <p:pic>
        <p:nvPicPr>
          <p:cNvPr id="1026" name="Picture 2">
            <a:extLst>
              <a:ext uri="{FF2B5EF4-FFF2-40B4-BE49-F238E27FC236}">
                <a16:creationId xmlns:a16="http://schemas.microsoft.com/office/drawing/2014/main" id="{4483FB19-C2F4-4BD3-A573-41DBF63D37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7112" y="1908699"/>
            <a:ext cx="7629001" cy="42618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26311B-939B-48C6-9226-CE0827ACD560}"/>
              </a:ext>
            </a:extLst>
          </p:cNvPr>
          <p:cNvSpPr txBox="1"/>
          <p:nvPr/>
        </p:nvSpPr>
        <p:spPr>
          <a:xfrm>
            <a:off x="284085" y="2272683"/>
            <a:ext cx="3284738" cy="1754326"/>
          </a:xfrm>
          <a:prstGeom prst="rect">
            <a:avLst/>
          </a:prstGeom>
          <a:noFill/>
        </p:spPr>
        <p:txBody>
          <a:bodyPr wrap="square" rtlCol="0">
            <a:spAutoFit/>
          </a:bodyPr>
          <a:lstStyle/>
          <a:p>
            <a:pPr marL="285750" indent="-285750">
              <a:buFontTx/>
              <a:buChar char="-"/>
            </a:pPr>
            <a:r>
              <a:rPr lang="en-IN" dirty="0"/>
              <a:t>Queens has the largest number of Neighbourhoods.</a:t>
            </a:r>
          </a:p>
          <a:p>
            <a:pPr marL="285750" indent="-285750">
              <a:buFontTx/>
              <a:buChar char="-"/>
            </a:pPr>
            <a:r>
              <a:rPr lang="en-IN" dirty="0"/>
              <a:t>Manhattan has the lowest number.</a:t>
            </a:r>
          </a:p>
          <a:p>
            <a:endParaRPr lang="en-IN" dirty="0"/>
          </a:p>
        </p:txBody>
      </p:sp>
    </p:spTree>
    <p:extLst>
      <p:ext uri="{BB962C8B-B14F-4D97-AF65-F5344CB8AC3E}">
        <p14:creationId xmlns:p14="http://schemas.microsoft.com/office/powerpoint/2010/main" val="27039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C9B1-AC09-40A3-85C0-87AA015EE9C6}"/>
              </a:ext>
            </a:extLst>
          </p:cNvPr>
          <p:cNvSpPr>
            <a:spLocks noGrp="1"/>
          </p:cNvSpPr>
          <p:nvPr>
            <p:ph type="title"/>
          </p:nvPr>
        </p:nvSpPr>
        <p:spPr/>
        <p:txBody>
          <a:bodyPr/>
          <a:lstStyle/>
          <a:p>
            <a:r>
              <a:rPr lang="en-IN" dirty="0"/>
              <a:t>The Number of Restaurants in each Borough</a:t>
            </a:r>
          </a:p>
        </p:txBody>
      </p:sp>
      <p:pic>
        <p:nvPicPr>
          <p:cNvPr id="2050" name="Picture 2">
            <a:extLst>
              <a:ext uri="{FF2B5EF4-FFF2-40B4-BE49-F238E27FC236}">
                <a16:creationId xmlns:a16="http://schemas.microsoft.com/office/drawing/2014/main" id="{9024D99B-CDA4-48BB-9269-43738CF486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2786" y="1772359"/>
            <a:ext cx="6144582" cy="41224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0DCF80-0D94-4706-99B9-2E548C6F17C4}"/>
              </a:ext>
            </a:extLst>
          </p:cNvPr>
          <p:cNvSpPr txBox="1"/>
          <p:nvPr/>
        </p:nvSpPr>
        <p:spPr>
          <a:xfrm>
            <a:off x="408373" y="2972688"/>
            <a:ext cx="3977196" cy="2308324"/>
          </a:xfrm>
          <a:prstGeom prst="rect">
            <a:avLst/>
          </a:prstGeom>
          <a:noFill/>
        </p:spPr>
        <p:txBody>
          <a:bodyPr wrap="square" rtlCol="0">
            <a:spAutoFit/>
          </a:bodyPr>
          <a:lstStyle/>
          <a:p>
            <a:pPr marL="285750" indent="-285750">
              <a:buFontTx/>
              <a:buChar char="-"/>
            </a:pPr>
            <a:r>
              <a:rPr lang="en-IN" dirty="0"/>
              <a:t>It is a rather surprising thing to see that under the foursquare API only three restaurants in Ney York qualify to be Afghan Restaurants.</a:t>
            </a:r>
          </a:p>
          <a:p>
            <a:pPr marL="285750" indent="-285750">
              <a:buFontTx/>
              <a:buChar char="-"/>
            </a:pPr>
            <a:r>
              <a:rPr lang="en-IN" dirty="0"/>
              <a:t>We can see that Queens has the most number of Afghan Restaurants.</a:t>
            </a:r>
          </a:p>
          <a:p>
            <a:endParaRPr lang="en-IN" dirty="0"/>
          </a:p>
        </p:txBody>
      </p:sp>
    </p:spTree>
    <p:extLst>
      <p:ext uri="{BB962C8B-B14F-4D97-AF65-F5344CB8AC3E}">
        <p14:creationId xmlns:p14="http://schemas.microsoft.com/office/powerpoint/2010/main" val="7300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AEAA-6BFE-495D-B74E-AA79F4699712}"/>
              </a:ext>
            </a:extLst>
          </p:cNvPr>
          <p:cNvSpPr>
            <a:spLocks noGrp="1"/>
          </p:cNvSpPr>
          <p:nvPr>
            <p:ph type="title"/>
          </p:nvPr>
        </p:nvSpPr>
        <p:spPr/>
        <p:txBody>
          <a:bodyPr/>
          <a:lstStyle/>
          <a:p>
            <a:r>
              <a:rPr lang="en-IN" dirty="0"/>
              <a:t>Neighbourhoods that have Afghan restaurants </a:t>
            </a:r>
          </a:p>
        </p:txBody>
      </p:sp>
      <p:pic>
        <p:nvPicPr>
          <p:cNvPr id="3074" name="Picture 2">
            <a:extLst>
              <a:ext uri="{FF2B5EF4-FFF2-40B4-BE49-F238E27FC236}">
                <a16:creationId xmlns:a16="http://schemas.microsoft.com/office/drawing/2014/main" id="{8D21AC30-029F-4B7D-A4AC-7503F145CE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23170" y="1690689"/>
            <a:ext cx="6122678" cy="42575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A832143-6863-4E07-B33C-BFFFBB68BA29}"/>
              </a:ext>
            </a:extLst>
          </p:cNvPr>
          <p:cNvSpPr txBox="1"/>
          <p:nvPr/>
        </p:nvSpPr>
        <p:spPr>
          <a:xfrm>
            <a:off x="665825" y="1917577"/>
            <a:ext cx="4154750" cy="1477328"/>
          </a:xfrm>
          <a:prstGeom prst="rect">
            <a:avLst/>
          </a:prstGeom>
          <a:noFill/>
        </p:spPr>
        <p:txBody>
          <a:bodyPr wrap="square" rtlCol="0">
            <a:spAutoFit/>
          </a:bodyPr>
          <a:lstStyle/>
          <a:p>
            <a:r>
              <a:rPr lang="en-IN" dirty="0"/>
              <a:t>The three Neighbourhoods to go to for Authentic Afghan Food are </a:t>
            </a:r>
          </a:p>
          <a:p>
            <a:pPr marL="285750" indent="-285750">
              <a:buFontTx/>
              <a:buChar char="-"/>
            </a:pPr>
            <a:r>
              <a:rPr lang="en-IN" dirty="0"/>
              <a:t>Lenox Hill</a:t>
            </a:r>
          </a:p>
          <a:p>
            <a:pPr marL="285750" indent="-285750">
              <a:buFontTx/>
              <a:buChar char="-"/>
            </a:pPr>
            <a:r>
              <a:rPr lang="en-IN" dirty="0"/>
              <a:t>Ravenswood</a:t>
            </a:r>
          </a:p>
          <a:p>
            <a:pPr marL="285750" indent="-285750">
              <a:buFontTx/>
              <a:buChar char="-"/>
            </a:pPr>
            <a:r>
              <a:rPr lang="en-IN" dirty="0"/>
              <a:t>Utopia</a:t>
            </a:r>
          </a:p>
        </p:txBody>
      </p:sp>
    </p:spTree>
    <p:extLst>
      <p:ext uri="{BB962C8B-B14F-4D97-AF65-F5344CB8AC3E}">
        <p14:creationId xmlns:p14="http://schemas.microsoft.com/office/powerpoint/2010/main" val="64444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4296-EF6F-492D-8C1A-68FC1D7E1AB8}"/>
              </a:ext>
            </a:extLst>
          </p:cNvPr>
          <p:cNvSpPr>
            <a:spLocks noGrp="1"/>
          </p:cNvSpPr>
          <p:nvPr>
            <p:ph type="title"/>
          </p:nvPr>
        </p:nvSpPr>
        <p:spPr/>
        <p:txBody>
          <a:bodyPr/>
          <a:lstStyle/>
          <a:p>
            <a:r>
              <a:rPr lang="en-IN" dirty="0"/>
              <a:t>Best Restaurants based on ratings, tip, likes:-</a:t>
            </a:r>
          </a:p>
        </p:txBody>
      </p:sp>
      <p:sp>
        <p:nvSpPr>
          <p:cNvPr id="3" name="Content Placeholder 2">
            <a:extLst>
              <a:ext uri="{FF2B5EF4-FFF2-40B4-BE49-F238E27FC236}">
                <a16:creationId xmlns:a16="http://schemas.microsoft.com/office/drawing/2014/main" id="{7122E2E2-60F7-4B34-B80F-D99F4307318A}"/>
              </a:ext>
            </a:extLst>
          </p:cNvPr>
          <p:cNvSpPr>
            <a:spLocks noGrp="1"/>
          </p:cNvSpPr>
          <p:nvPr>
            <p:ph idx="1"/>
          </p:nvPr>
        </p:nvSpPr>
        <p:spPr/>
        <p:txBody>
          <a:bodyPr/>
          <a:lstStyle/>
          <a:p>
            <a:pPr marL="0" indent="0">
              <a:buNone/>
            </a:pPr>
            <a:r>
              <a:rPr lang="en-IN" dirty="0"/>
              <a:t>The restaurant with the most likes:-</a:t>
            </a:r>
          </a:p>
          <a:p>
            <a:r>
              <a:rPr lang="en-IN" dirty="0"/>
              <a:t>Borough-Queens</a:t>
            </a:r>
          </a:p>
          <a:p>
            <a:r>
              <a:rPr lang="en-IN" dirty="0"/>
              <a:t> Neighbourhood- Utopia </a:t>
            </a:r>
          </a:p>
          <a:p>
            <a:r>
              <a:rPr lang="en-IN" dirty="0"/>
              <a:t> Name -</a:t>
            </a:r>
            <a:r>
              <a:rPr lang="en-IN" dirty="0" err="1"/>
              <a:t>Bakhter</a:t>
            </a:r>
            <a:r>
              <a:rPr lang="en-IN" dirty="0"/>
              <a:t> Afghan Halal Kababs </a:t>
            </a:r>
          </a:p>
          <a:p>
            <a:r>
              <a:rPr lang="en-IN" dirty="0"/>
              <a:t>Likes -23</a:t>
            </a:r>
          </a:p>
          <a:p>
            <a:r>
              <a:rPr lang="en-IN" dirty="0"/>
              <a:t> Rating- 7.3</a:t>
            </a:r>
          </a:p>
          <a:p>
            <a:r>
              <a:rPr lang="en-IN" dirty="0"/>
              <a:t> Tips -21</a:t>
            </a:r>
          </a:p>
        </p:txBody>
      </p:sp>
    </p:spTree>
    <p:extLst>
      <p:ext uri="{BB962C8B-B14F-4D97-AF65-F5344CB8AC3E}">
        <p14:creationId xmlns:p14="http://schemas.microsoft.com/office/powerpoint/2010/main" val="160325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F637-893F-483C-9B90-3182396667A0}"/>
              </a:ext>
            </a:extLst>
          </p:cNvPr>
          <p:cNvSpPr>
            <a:spLocks noGrp="1"/>
          </p:cNvSpPr>
          <p:nvPr>
            <p:ph type="title"/>
          </p:nvPr>
        </p:nvSpPr>
        <p:spPr/>
        <p:txBody>
          <a:bodyPr/>
          <a:lstStyle/>
          <a:p>
            <a:r>
              <a:rPr lang="en-IN" dirty="0"/>
              <a:t>Best Restaurants based on ratings, tip, likes:-</a:t>
            </a:r>
          </a:p>
        </p:txBody>
      </p:sp>
      <p:sp>
        <p:nvSpPr>
          <p:cNvPr id="3" name="Content Placeholder 2">
            <a:extLst>
              <a:ext uri="{FF2B5EF4-FFF2-40B4-BE49-F238E27FC236}">
                <a16:creationId xmlns:a16="http://schemas.microsoft.com/office/drawing/2014/main" id="{972F9099-2F35-42C6-AD24-E3352B003AB0}"/>
              </a:ext>
            </a:extLst>
          </p:cNvPr>
          <p:cNvSpPr>
            <a:spLocks noGrp="1"/>
          </p:cNvSpPr>
          <p:nvPr>
            <p:ph idx="1"/>
          </p:nvPr>
        </p:nvSpPr>
        <p:spPr/>
        <p:txBody>
          <a:bodyPr/>
          <a:lstStyle/>
          <a:p>
            <a:pPr marL="0" indent="0">
              <a:buNone/>
            </a:pPr>
            <a:r>
              <a:rPr lang="en-IN" dirty="0"/>
              <a:t>The restaurant with the highest rating:-</a:t>
            </a:r>
          </a:p>
          <a:p>
            <a:r>
              <a:rPr lang="en-IN" dirty="0"/>
              <a:t>Borough- Manhattan</a:t>
            </a:r>
          </a:p>
          <a:p>
            <a:r>
              <a:rPr lang="en-IN" dirty="0"/>
              <a:t> Neighbourhood –Lenox Hill</a:t>
            </a:r>
          </a:p>
          <a:p>
            <a:r>
              <a:rPr lang="en-IN" dirty="0"/>
              <a:t> Name-Afghan Kebab House II </a:t>
            </a:r>
          </a:p>
          <a:p>
            <a:r>
              <a:rPr lang="en-IN" dirty="0"/>
              <a:t>Likes- 19</a:t>
            </a:r>
          </a:p>
          <a:p>
            <a:r>
              <a:rPr lang="en-IN" dirty="0"/>
              <a:t> Rating 7.8</a:t>
            </a:r>
          </a:p>
          <a:p>
            <a:r>
              <a:rPr lang="en-IN" dirty="0"/>
              <a:t> Tips 11</a:t>
            </a:r>
          </a:p>
          <a:p>
            <a:pPr marL="0" indent="0">
              <a:buNone/>
            </a:pPr>
            <a:endParaRPr lang="en-IN" dirty="0"/>
          </a:p>
        </p:txBody>
      </p:sp>
    </p:spTree>
    <p:extLst>
      <p:ext uri="{BB962C8B-B14F-4D97-AF65-F5344CB8AC3E}">
        <p14:creationId xmlns:p14="http://schemas.microsoft.com/office/powerpoint/2010/main" val="622066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90F6-CA33-41A8-B918-B6E9066A786C}"/>
              </a:ext>
            </a:extLst>
          </p:cNvPr>
          <p:cNvSpPr>
            <a:spLocks noGrp="1"/>
          </p:cNvSpPr>
          <p:nvPr>
            <p:ph type="title"/>
          </p:nvPr>
        </p:nvSpPr>
        <p:spPr/>
        <p:txBody>
          <a:bodyPr/>
          <a:lstStyle/>
          <a:p>
            <a:r>
              <a:rPr lang="en-IN" dirty="0"/>
              <a:t>Best Restaurants based on ratings, tip, likes:-</a:t>
            </a:r>
          </a:p>
        </p:txBody>
      </p:sp>
      <p:sp>
        <p:nvSpPr>
          <p:cNvPr id="3" name="Content Placeholder 2">
            <a:extLst>
              <a:ext uri="{FF2B5EF4-FFF2-40B4-BE49-F238E27FC236}">
                <a16:creationId xmlns:a16="http://schemas.microsoft.com/office/drawing/2014/main" id="{4C991530-4255-432F-8399-D751B6D922DD}"/>
              </a:ext>
            </a:extLst>
          </p:cNvPr>
          <p:cNvSpPr>
            <a:spLocks noGrp="1"/>
          </p:cNvSpPr>
          <p:nvPr>
            <p:ph idx="1"/>
          </p:nvPr>
        </p:nvSpPr>
        <p:spPr/>
        <p:txBody>
          <a:bodyPr/>
          <a:lstStyle/>
          <a:p>
            <a:pPr marL="0" indent="0">
              <a:buNone/>
            </a:pPr>
            <a:r>
              <a:rPr lang="en-IN" dirty="0"/>
              <a:t>The restaurant with the most tips:-</a:t>
            </a:r>
          </a:p>
          <a:p>
            <a:r>
              <a:rPr lang="en-IN" dirty="0"/>
              <a:t>Borough-Queens</a:t>
            </a:r>
          </a:p>
          <a:p>
            <a:r>
              <a:rPr lang="en-IN" dirty="0"/>
              <a:t> Neighbourhood- Utopia </a:t>
            </a:r>
          </a:p>
          <a:p>
            <a:r>
              <a:rPr lang="en-IN" dirty="0"/>
              <a:t> Name -</a:t>
            </a:r>
            <a:r>
              <a:rPr lang="en-IN" dirty="0" err="1"/>
              <a:t>Bakhter</a:t>
            </a:r>
            <a:r>
              <a:rPr lang="en-IN" dirty="0"/>
              <a:t> Afghan Halal Kababs </a:t>
            </a:r>
          </a:p>
          <a:p>
            <a:r>
              <a:rPr lang="en-IN" dirty="0"/>
              <a:t>Likes -23</a:t>
            </a:r>
          </a:p>
          <a:p>
            <a:r>
              <a:rPr lang="en-IN" dirty="0"/>
              <a:t> Rating- 7.3</a:t>
            </a:r>
          </a:p>
          <a:p>
            <a:r>
              <a:rPr lang="en-IN" dirty="0"/>
              <a:t> Tips -21</a:t>
            </a:r>
          </a:p>
          <a:p>
            <a:endParaRPr lang="en-IN" dirty="0"/>
          </a:p>
        </p:txBody>
      </p:sp>
    </p:spTree>
    <p:extLst>
      <p:ext uri="{BB962C8B-B14F-4D97-AF65-F5344CB8AC3E}">
        <p14:creationId xmlns:p14="http://schemas.microsoft.com/office/powerpoint/2010/main" val="1820135561"/>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233D3F"/>
      </a:dk2>
      <a:lt2>
        <a:srgbClr val="EAE7E4"/>
      </a:lt2>
      <a:accent1>
        <a:srgbClr val="69A6E1"/>
      </a:accent1>
      <a:accent2>
        <a:srgbClr val="4AB0B8"/>
      </a:accent2>
      <a:accent3>
        <a:srgbClr val="4FB390"/>
      </a:accent3>
      <a:accent4>
        <a:srgbClr val="49B663"/>
      </a:accent4>
      <a:accent5>
        <a:srgbClr val="5FB54D"/>
      </a:accent5>
      <a:accent6>
        <a:srgbClr val="84AE47"/>
      </a:accent6>
      <a:hlink>
        <a:srgbClr val="9D7D5E"/>
      </a:hlink>
      <a:folHlink>
        <a:srgbClr val="848484"/>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58</TotalTime>
  <Words>851</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Tw Cen MT</vt:lpstr>
      <vt:lpstr>ShapesVTI</vt:lpstr>
      <vt:lpstr>Locating Afghan Restaurants in New York</vt:lpstr>
      <vt:lpstr>Afghanistan and the United States (US) </vt:lpstr>
      <vt:lpstr>Data Acquisition and Cleaning</vt:lpstr>
      <vt:lpstr>The number of Neighbourhoods in each Borough</vt:lpstr>
      <vt:lpstr>The Number of Restaurants in each Borough</vt:lpstr>
      <vt:lpstr>Neighbourhoods that have Afghan restaurants </vt:lpstr>
      <vt:lpstr>Best Restaurants based on ratings, tip, likes:-</vt:lpstr>
      <vt:lpstr>Best Restaurants based on ratings, tip, likes:-</vt:lpstr>
      <vt:lpstr>Best Restaurants based on ratings, tip, likes:-</vt:lpstr>
      <vt:lpstr>Average rating of restaurants in each borough</vt:lpstr>
      <vt:lpstr>Map of Restaurants with ratings greater than 7.5</vt:lpstr>
      <vt:lpstr>Map of all Restaurants in New York</vt:lpstr>
      <vt:lpstr>Conclusion </vt:lpstr>
      <vt:lpstr>Future and 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Locating Afghan Restaurants in New York</dc:title>
  <dc:creator>vinayak prasad</dc:creator>
  <cp:lastModifiedBy>vinayak prasad</cp:lastModifiedBy>
  <cp:revision>7</cp:revision>
  <dcterms:created xsi:type="dcterms:W3CDTF">2020-05-16T12:18:11Z</dcterms:created>
  <dcterms:modified xsi:type="dcterms:W3CDTF">2020-05-16T13:16:12Z</dcterms:modified>
</cp:coreProperties>
</file>