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98" r:id="rId5"/>
    <p:sldId id="283" r:id="rId6"/>
    <p:sldId id="297" r:id="rId7"/>
    <p:sldId id="292" r:id="rId8"/>
    <p:sldId id="293" r:id="rId9"/>
    <p:sldId id="284" r:id="rId10"/>
    <p:sldId id="299" r:id="rId11"/>
    <p:sldId id="285" r:id="rId12"/>
    <p:sldId id="294" r:id="rId13"/>
    <p:sldId id="300" r:id="rId14"/>
    <p:sldId id="295" r:id="rId15"/>
    <p:sldId id="296" r:id="rId16"/>
    <p:sldId id="25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7" autoAdjust="0"/>
    <p:restoredTop sz="94712" autoAdjust="0"/>
  </p:normalViewPr>
  <p:slideViewPr>
    <p:cSldViewPr snapToGrid="0">
      <p:cViewPr varScale="1">
        <p:scale>
          <a:sx n="77" d="100"/>
          <a:sy n="77" d="100"/>
        </p:scale>
        <p:origin x="55" y="262"/>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3/30/2021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3/30/2021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localhost:8888/notebooks/Documents/Flatiron/dsc-phase-1-project/student.ipynb#This-analysis-leads-to-three-recommendations-for-producing-original-video-content:" TargetMode="Externa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jpeg"/><Relationship Id="rId1" Type="http://schemas.openxmlformats.org/officeDocument/2006/relationships/slideLayout" Target="../slideLayouts/slideLayout8.xml"/><Relationship Id="rId6" Type="http://schemas.openxmlformats.org/officeDocument/2006/relationships/image" Target="../media/image20.svg"/><Relationship Id="rId11" Type="http://schemas.openxmlformats.org/officeDocument/2006/relationships/image" Target="../media/image2.jp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 Id="rId5" Type="http://schemas.openxmlformats.org/officeDocument/2006/relationships/image" Target="../media/image2.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en-US" dirty="0"/>
              <a:t>Microsoft Movie Studio</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r>
              <a:rPr lang="en-US" dirty="0"/>
              <a:t>Microsoft enters the movie market</a:t>
            </a:r>
          </a:p>
        </p:txBody>
      </p:sp>
      <p:pic>
        <p:nvPicPr>
          <p:cNvPr id="7" name="Picture 6" descr="Graphical user interface&#10;&#10;Description automatically generated">
            <a:extLst>
              <a:ext uri="{FF2B5EF4-FFF2-40B4-BE49-F238E27FC236}">
                <a16:creationId xmlns:a16="http://schemas.microsoft.com/office/drawing/2014/main" id="{199F1AFB-C480-4AE8-A462-9DF615A03999}"/>
              </a:ext>
            </a:extLst>
          </p:cNvPr>
          <p:cNvPicPr>
            <a:picLocks noChangeAspect="1"/>
          </p:cNvPicPr>
          <p:nvPr/>
        </p:nvPicPr>
        <p:blipFill>
          <a:blip r:embed="rId3"/>
          <a:stretch>
            <a:fillRect/>
          </a:stretch>
        </p:blipFill>
        <p:spPr>
          <a:xfrm>
            <a:off x="9780588" y="4121980"/>
            <a:ext cx="2411412" cy="1351568"/>
          </a:xfrm>
          <a:prstGeom prst="rect">
            <a:avLst/>
          </a:prstGeom>
        </p:spPr>
      </p:pic>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B24-5EA6-4D9E-9BB5-1113E9DB84A4}"/>
              </a:ext>
            </a:extLst>
          </p:cNvPr>
          <p:cNvSpPr>
            <a:spLocks noGrp="1"/>
          </p:cNvSpPr>
          <p:nvPr>
            <p:ph type="title"/>
          </p:nvPr>
        </p:nvSpPr>
        <p:spPr/>
        <p:txBody>
          <a:bodyPr/>
          <a:lstStyle/>
          <a:p>
            <a:pPr algn="ctr"/>
            <a:r>
              <a:rPr lang="en-IN" dirty="0"/>
              <a:t>ROI vs worldwide gross profit</a:t>
            </a:r>
          </a:p>
        </p:txBody>
      </p:sp>
      <p:sp>
        <p:nvSpPr>
          <p:cNvPr id="3" name="Text Placeholder 2">
            <a:extLst>
              <a:ext uri="{FF2B5EF4-FFF2-40B4-BE49-F238E27FC236}">
                <a16:creationId xmlns:a16="http://schemas.microsoft.com/office/drawing/2014/main" id="{FF286D6E-DF68-4DDB-8883-69261C931E98}"/>
              </a:ext>
            </a:extLst>
          </p:cNvPr>
          <p:cNvSpPr>
            <a:spLocks noGrp="1"/>
          </p:cNvSpPr>
          <p:nvPr>
            <p:ph type="body" sz="quarter" idx="32"/>
          </p:nvPr>
        </p:nvSpPr>
        <p:spPr/>
        <p:txBody>
          <a:bodyPr/>
          <a:lstStyle/>
          <a:p>
            <a:pPr algn="ctr"/>
            <a:r>
              <a:rPr lang="en-IN" dirty="0"/>
              <a:t>No relationship but as we can see, highly profitable films do not amount to maximum ROI</a:t>
            </a:r>
          </a:p>
        </p:txBody>
      </p:sp>
      <p:sp>
        <p:nvSpPr>
          <p:cNvPr id="8" name="Footer Placeholder 7">
            <a:extLst>
              <a:ext uri="{FF2B5EF4-FFF2-40B4-BE49-F238E27FC236}">
                <a16:creationId xmlns:a16="http://schemas.microsoft.com/office/drawing/2014/main" id="{63251569-27FF-46F1-B758-D6BC72F42AEF}"/>
              </a:ext>
            </a:extLst>
          </p:cNvPr>
          <p:cNvSpPr>
            <a:spLocks noGrp="1"/>
          </p:cNvSpPr>
          <p:nvPr>
            <p:ph type="ftr" sz="quarter" idx="14"/>
          </p:nvPr>
        </p:nvSpPr>
        <p:spPr/>
        <p:txBody>
          <a:bodyPr/>
          <a:lstStyle/>
          <a:p>
            <a:r>
              <a:rPr lang="en-US" noProof="0"/>
              <a:t>Add a footer</a:t>
            </a:r>
            <a:endParaRPr lang="en-US" noProof="0" dirty="0"/>
          </a:p>
        </p:txBody>
      </p:sp>
      <p:sp>
        <p:nvSpPr>
          <p:cNvPr id="9" name="Slide Number Placeholder 8">
            <a:extLst>
              <a:ext uri="{FF2B5EF4-FFF2-40B4-BE49-F238E27FC236}">
                <a16:creationId xmlns:a16="http://schemas.microsoft.com/office/drawing/2014/main" id="{167F4C0E-6495-41C3-BAF8-63F09D4CD95A}"/>
              </a:ext>
            </a:extLst>
          </p:cNvPr>
          <p:cNvSpPr>
            <a:spLocks noGrp="1"/>
          </p:cNvSpPr>
          <p:nvPr>
            <p:ph type="sldNum" sz="quarter" idx="33"/>
          </p:nvPr>
        </p:nvSpPr>
        <p:spPr/>
        <p:txBody>
          <a:bodyPr/>
          <a:lstStyle/>
          <a:p>
            <a:fld id="{19B51A1E-902D-48AF-9020-955120F399B6}" type="slidenum">
              <a:rPr lang="en-US" noProof="0" smtClean="0"/>
              <a:pPr/>
              <a:t>10</a:t>
            </a:fld>
            <a:endParaRPr lang="en-US" noProof="0" dirty="0"/>
          </a:p>
        </p:txBody>
      </p:sp>
      <p:pic>
        <p:nvPicPr>
          <p:cNvPr id="10" name="Picture 9" descr="Graphical user interface&#10;&#10;Description automatically generated">
            <a:extLst>
              <a:ext uri="{FF2B5EF4-FFF2-40B4-BE49-F238E27FC236}">
                <a16:creationId xmlns:a16="http://schemas.microsoft.com/office/drawing/2014/main" id="{C07E7A9C-0EFF-4CF9-BF8C-5E37D5BCD36D}"/>
              </a:ext>
            </a:extLst>
          </p:cNvPr>
          <p:cNvPicPr>
            <a:picLocks noChangeAspect="1"/>
          </p:cNvPicPr>
          <p:nvPr/>
        </p:nvPicPr>
        <p:blipFill rotWithShape="1">
          <a:blip r:embed="rId2"/>
          <a:srcRect l="14479" r="13463" b="-3"/>
          <a:stretch/>
        </p:blipFill>
        <p:spPr>
          <a:xfrm>
            <a:off x="10460717" y="6133955"/>
            <a:ext cx="861330" cy="669396"/>
          </a:xfrm>
          <a:prstGeom prst="rect">
            <a:avLst/>
          </a:prstGeom>
          <a:noFill/>
        </p:spPr>
      </p:pic>
      <p:pic>
        <p:nvPicPr>
          <p:cNvPr id="7" name="Content Placeholder 6" descr="Chart&#10;&#10;Description automatically generated">
            <a:extLst>
              <a:ext uri="{FF2B5EF4-FFF2-40B4-BE49-F238E27FC236}">
                <a16:creationId xmlns:a16="http://schemas.microsoft.com/office/drawing/2014/main" id="{76AD32EF-CDC2-431F-AD20-ECD71C96AEF2}"/>
              </a:ext>
            </a:extLst>
          </p:cNvPr>
          <p:cNvPicPr>
            <a:picLocks noGrp="1" noChangeAspect="1"/>
          </p:cNvPicPr>
          <p:nvPr>
            <p:ph sz="half" idx="2"/>
          </p:nvPr>
        </p:nvPicPr>
        <p:blipFill>
          <a:blip r:embed="rId3"/>
          <a:stretch>
            <a:fillRect/>
          </a:stretch>
        </p:blipFill>
        <p:spPr>
          <a:xfrm>
            <a:off x="1244600" y="2445026"/>
            <a:ext cx="10205278" cy="3772722"/>
          </a:xfrm>
        </p:spPr>
      </p:pic>
    </p:spTree>
    <p:extLst>
      <p:ext uri="{BB962C8B-B14F-4D97-AF65-F5344CB8AC3E}">
        <p14:creationId xmlns:p14="http://schemas.microsoft.com/office/powerpoint/2010/main" val="1185805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Conclusion/Recommendation</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a:xfrm>
            <a:off x="431800" y="1007999"/>
            <a:ext cx="11339513" cy="4992751"/>
          </a:xfrm>
        </p:spPr>
        <p:txBody>
          <a:bodyPr/>
          <a:lstStyle/>
          <a:p>
            <a:pPr algn="l"/>
            <a:r>
              <a:rPr lang="en-US" sz="2400" b="1" i="0" dirty="0">
                <a:solidFill>
                  <a:srgbClr val="000000"/>
                </a:solidFill>
                <a:effectLst/>
                <a:latin typeface="Helvetica Neue"/>
              </a:rPr>
              <a:t>This analysis leads to three recommendations for producing original video content:</a:t>
            </a:r>
            <a:r>
              <a:rPr lang="en-US" sz="2400" b="1" i="0" u="none" strike="noStrike" dirty="0">
                <a:solidFill>
                  <a:srgbClr val="296EAA"/>
                </a:solidFill>
                <a:effectLst/>
                <a:latin typeface="Helvetica Neue"/>
                <a:hlinkClick r:id="rId2"/>
              </a:rPr>
              <a:t>¶</a:t>
            </a:r>
            <a:endParaRPr lang="en-US" sz="2400" b="1" u="none" strike="noStrike" dirty="0">
              <a:solidFill>
                <a:srgbClr val="000000"/>
              </a:solidFill>
              <a:latin typeface="Helvetica Neue"/>
            </a:endParaRPr>
          </a:p>
          <a:p>
            <a:pPr marL="285750" indent="-285750" algn="l">
              <a:buFont typeface="Arial" panose="020B0604020202020204" pitchFamily="34" charset="0"/>
              <a:buChar char="•"/>
            </a:pPr>
            <a:r>
              <a:rPr lang="en-US" sz="1600" b="0" i="0" dirty="0">
                <a:solidFill>
                  <a:srgbClr val="000000"/>
                </a:solidFill>
                <a:effectLst/>
                <a:latin typeface="Helvetica Neue"/>
              </a:rPr>
              <a:t> Microsoft needs to invest in media companies that make content in Sci-Fi, Animation and Adventure.</a:t>
            </a:r>
          </a:p>
          <a:p>
            <a:pPr marL="285750" indent="-285750" algn="l">
              <a:buFont typeface="Arial" panose="020B0604020202020204" pitchFamily="34" charset="0"/>
              <a:buChar char="•"/>
            </a:pPr>
            <a:endParaRPr lang="en-US" sz="1600" b="0" i="0" dirty="0">
              <a:solidFill>
                <a:srgbClr val="000000"/>
              </a:solidFill>
              <a:effectLst/>
              <a:latin typeface="Helvetica Neue"/>
            </a:endParaRPr>
          </a:p>
          <a:p>
            <a:pPr marL="285750" indent="-285750" algn="l">
              <a:buFont typeface="Arial" panose="020B0604020202020204" pitchFamily="34" charset="0"/>
              <a:buChar char="•"/>
            </a:pPr>
            <a:r>
              <a:rPr lang="en-US" sz="1600" b="0" i="0" dirty="0">
                <a:solidFill>
                  <a:srgbClr val="000000"/>
                </a:solidFill>
                <a:effectLst/>
                <a:latin typeface="Helvetica Neue"/>
              </a:rPr>
              <a:t> As seen from the trends, usually long movies are more popular and therefore Microsoft should focus on the same.</a:t>
            </a:r>
          </a:p>
          <a:p>
            <a:pPr marL="285750" indent="-285750" algn="l">
              <a:buFont typeface="Arial" panose="020B0604020202020204" pitchFamily="34" charset="0"/>
              <a:buChar char="•"/>
            </a:pPr>
            <a:endParaRPr lang="en-US" sz="1600" b="0" i="0" dirty="0">
              <a:solidFill>
                <a:srgbClr val="000000"/>
              </a:solidFill>
              <a:effectLst/>
              <a:latin typeface="Helvetica Neue"/>
            </a:endParaRPr>
          </a:p>
          <a:p>
            <a:pPr marL="285750" indent="-285750" algn="l">
              <a:buFont typeface="Arial" panose="020B0604020202020204" pitchFamily="34" charset="0"/>
              <a:buChar char="•"/>
            </a:pPr>
            <a:r>
              <a:rPr lang="en-US" sz="1600" b="0" i="0" dirty="0">
                <a:solidFill>
                  <a:srgbClr val="000000"/>
                </a:solidFill>
                <a:effectLst/>
                <a:latin typeface="Helvetica Neue"/>
              </a:rPr>
              <a:t> Movies with high rating doesn't necessarily amount to the return on investment being high. As we can see, medium rated films perform better than others in terms of ROI.</a:t>
            </a:r>
          </a:p>
          <a:p>
            <a:pPr marL="342900" indent="-342900" algn="l">
              <a:buFont typeface="Arial" panose="020B0604020202020204" pitchFamily="34" charset="0"/>
              <a:buChar char="•"/>
            </a:pPr>
            <a:endParaRPr lang="en-US" sz="1600" dirty="0">
              <a:solidFill>
                <a:srgbClr val="000000"/>
              </a:solidFill>
              <a:latin typeface="Helvetica Neue"/>
            </a:endParaRPr>
          </a:p>
          <a:p>
            <a:pPr algn="l"/>
            <a:r>
              <a:rPr lang="en-US" sz="2400" b="1" i="0" dirty="0">
                <a:solidFill>
                  <a:srgbClr val="000000"/>
                </a:solidFill>
                <a:effectLst/>
                <a:latin typeface="Helvetica Neue"/>
              </a:rPr>
              <a:t>Next Steps:</a:t>
            </a:r>
          </a:p>
          <a:p>
            <a:pPr algn="l"/>
            <a:r>
              <a:rPr lang="en-US" sz="1600" b="0" i="0" dirty="0">
                <a:solidFill>
                  <a:srgbClr val="000000"/>
                </a:solidFill>
                <a:effectLst/>
                <a:latin typeface="Helvetica Neue"/>
              </a:rPr>
              <a:t>The following steps that can be taken by Microsoft are: </a:t>
            </a:r>
          </a:p>
          <a:p>
            <a:pPr marL="285750" indent="-285750" algn="l">
              <a:buFont typeface="Arial" panose="020B0604020202020204" pitchFamily="34" charset="0"/>
              <a:buChar char="•"/>
            </a:pPr>
            <a:r>
              <a:rPr lang="en-US" sz="1600" i="0" dirty="0">
                <a:solidFill>
                  <a:srgbClr val="000000"/>
                </a:solidFill>
                <a:effectLst/>
                <a:latin typeface="Helvetica Neue"/>
              </a:rPr>
              <a:t> Improve production speed by investing more in genre-specific studios.</a:t>
            </a:r>
          </a:p>
          <a:p>
            <a:pPr marL="285750" indent="-285750" algn="l">
              <a:buFont typeface="Arial" panose="020B0604020202020204" pitchFamily="34" charset="0"/>
              <a:buChar char="•"/>
            </a:pPr>
            <a:r>
              <a:rPr lang="en-US" sz="1600" i="0" dirty="0">
                <a:solidFill>
                  <a:srgbClr val="000000"/>
                </a:solidFill>
                <a:effectLst/>
                <a:latin typeface="Helvetica Neue"/>
              </a:rPr>
              <a:t> Aim for high return on investment which is usually seen from medium rated movies.</a:t>
            </a:r>
          </a:p>
          <a:p>
            <a:pPr marL="285750" indent="-285750" algn="l">
              <a:buFont typeface="Arial" panose="020B0604020202020204" pitchFamily="34" charset="0"/>
              <a:buChar char="•"/>
            </a:pPr>
            <a:r>
              <a:rPr lang="en-US" sz="1600" i="0" dirty="0">
                <a:solidFill>
                  <a:srgbClr val="000000"/>
                </a:solidFill>
                <a:effectLst/>
                <a:latin typeface="Helvetica Neue"/>
              </a:rPr>
              <a:t> Allocate high budgets to movies</a:t>
            </a:r>
          </a:p>
          <a:p>
            <a:endParaRPr lang="en-US" sz="2400"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11</a:t>
            </a:fld>
            <a:endParaRPr lang="en-US" dirty="0"/>
          </a:p>
        </p:txBody>
      </p:sp>
      <p:pic>
        <p:nvPicPr>
          <p:cNvPr id="7" name="Picture 6" descr="Graphical user interface&#10;&#10;Description automatically generated">
            <a:extLst>
              <a:ext uri="{FF2B5EF4-FFF2-40B4-BE49-F238E27FC236}">
                <a16:creationId xmlns:a16="http://schemas.microsoft.com/office/drawing/2014/main" id="{9BDA74E3-093E-4CA4-917D-C4E583588D5A}"/>
              </a:ext>
            </a:extLst>
          </p:cNvPr>
          <p:cNvPicPr>
            <a:picLocks noChangeAspect="1"/>
          </p:cNvPicPr>
          <p:nvPr/>
        </p:nvPicPr>
        <p:blipFill>
          <a:blip r:embed="rId3"/>
          <a:stretch>
            <a:fillRect/>
          </a:stretch>
        </p:blipFill>
        <p:spPr>
          <a:xfrm>
            <a:off x="10222894" y="6138985"/>
            <a:ext cx="1185334" cy="664366"/>
          </a:xfrm>
          <a:prstGeom prst="rect">
            <a:avLst/>
          </a:prstGeom>
        </p:spPr>
      </p:pic>
    </p:spTree>
    <p:extLst>
      <p:ext uri="{BB962C8B-B14F-4D97-AF65-F5344CB8AC3E}">
        <p14:creationId xmlns:p14="http://schemas.microsoft.com/office/powerpoint/2010/main" val="2575421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a:lstStyle/>
          <a:p>
            <a:r>
              <a:rPr lang="en-US" dirty="0"/>
              <a:t>Vinayak Modgil</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solidFill>
            <a:schemeClr val="tx1">
              <a:lumMod val="75000"/>
              <a:lumOff val="25000"/>
            </a:schemeClr>
          </a:solidFill>
        </p:spPr>
        <p:txBody>
          <a:bodyPr/>
          <a:lstStyle/>
          <a:p>
            <a:r>
              <a:rPr lang="en-US" dirty="0"/>
              <a:t>8968021470</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85495" y="435510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solidFill>
            <a:schemeClr val="tx1">
              <a:lumMod val="75000"/>
              <a:lumOff val="25000"/>
            </a:schemeClr>
          </a:solidFill>
        </p:spPr>
        <p:txBody>
          <a:bodyPr/>
          <a:lstStyle/>
          <a:p>
            <a:r>
              <a:rPr lang="en-US" dirty="0"/>
              <a:t>vinayak.modgil@gmail.com</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1485495" y="4703551"/>
            <a:ext cx="218900" cy="218900"/>
          </a:xfrm>
          <a:prstGeom prst="rect">
            <a:avLst/>
          </a:prstGeom>
        </p:spPr>
      </p:pic>
      <p:sp>
        <p:nvSpPr>
          <p:cNvPr id="16" name="Text Placeholder 15">
            <a:extLst>
              <a:ext uri="{FF2B5EF4-FFF2-40B4-BE49-F238E27FC236}">
                <a16:creationId xmlns:a16="http://schemas.microsoft.com/office/drawing/2014/main" id="{FD8A1232-50A8-4535-AAF9-7F4180EAA0DD}"/>
              </a:ext>
            </a:extLst>
          </p:cNvPr>
          <p:cNvSpPr>
            <a:spLocks noGrp="1"/>
          </p:cNvSpPr>
          <p:nvPr>
            <p:ph type="body" sz="quarter" idx="18"/>
          </p:nvPr>
        </p:nvSpPr>
        <p:spPr>
          <a:solidFill>
            <a:schemeClr val="tx1">
              <a:lumMod val="75000"/>
              <a:lumOff val="25000"/>
            </a:schemeClr>
          </a:solidFill>
        </p:spPr>
        <p:txBody>
          <a:bodyPr/>
          <a:lstStyle/>
          <a:p>
            <a:r>
              <a:rPr lang="en-US" dirty="0"/>
              <a:t>github.com/</a:t>
            </a:r>
            <a:r>
              <a:rPr lang="en-US" dirty="0" err="1"/>
              <a:t>vinayakmodgil</a:t>
            </a:r>
            <a:endParaRPr lang="en-US" dirty="0"/>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72552" y="5040763"/>
            <a:ext cx="244786" cy="244786"/>
          </a:xfrm>
          <a:prstGeom prst="rect">
            <a:avLst/>
          </a:prstGeom>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12</a:t>
            </a:fld>
            <a:endParaRPr lang="en-US" dirty="0"/>
          </a:p>
        </p:txBody>
      </p:sp>
      <p:pic>
        <p:nvPicPr>
          <p:cNvPr id="13" name="Picture 12" descr="Graphical user interface&#10;&#10;Description automatically generated">
            <a:extLst>
              <a:ext uri="{FF2B5EF4-FFF2-40B4-BE49-F238E27FC236}">
                <a16:creationId xmlns:a16="http://schemas.microsoft.com/office/drawing/2014/main" id="{A371A84D-2F70-4250-806E-4D67F16D18A1}"/>
              </a:ext>
            </a:extLst>
          </p:cNvPr>
          <p:cNvPicPr>
            <a:picLocks noChangeAspect="1"/>
          </p:cNvPicPr>
          <p:nvPr/>
        </p:nvPicPr>
        <p:blipFill>
          <a:blip r:embed="rId11"/>
          <a:stretch>
            <a:fillRect/>
          </a:stretch>
        </p:blipFill>
        <p:spPr>
          <a:xfrm>
            <a:off x="10222894" y="6138985"/>
            <a:ext cx="1185334" cy="664366"/>
          </a:xfrm>
          <a:prstGeom prst="rect">
            <a:avLst/>
          </a:prstGeom>
        </p:spPr>
      </p:pic>
    </p:spTree>
    <p:extLst>
      <p:ext uri="{BB962C8B-B14F-4D97-AF65-F5344CB8AC3E}">
        <p14:creationId xmlns:p14="http://schemas.microsoft.com/office/powerpoint/2010/main" val="4153678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1C54E2-35CD-4B4C-8AF6-A9BBA506FC1F}"/>
              </a:ext>
            </a:extLst>
          </p:cNvPr>
          <p:cNvSpPr>
            <a:spLocks noGrp="1"/>
          </p:cNvSpPr>
          <p:nvPr>
            <p:ph type="body" sz="quarter" idx="14"/>
          </p:nvPr>
        </p:nvSpPr>
        <p:spPr/>
        <p:txBody>
          <a:bodyPr/>
          <a:lstStyle/>
          <a:p>
            <a:pPr>
              <a:lnSpc>
                <a:spcPct val="100000"/>
              </a:lnSpc>
            </a:pPr>
            <a:r>
              <a:rPr lang="en-US" u="sng" dirty="0">
                <a:solidFill>
                  <a:srgbClr val="0070C0"/>
                </a:solidFill>
              </a:rPr>
              <a:t>Questions?</a:t>
            </a:r>
          </a:p>
        </p:txBody>
      </p:sp>
      <p:sp>
        <p:nvSpPr>
          <p:cNvPr id="2" name="Slide Number Placeholder 1">
            <a:extLst>
              <a:ext uri="{FF2B5EF4-FFF2-40B4-BE49-F238E27FC236}">
                <a16:creationId xmlns:a16="http://schemas.microsoft.com/office/drawing/2014/main" id="{CB78354A-41D5-43F7-A38D-3C946669B3C8}"/>
              </a:ext>
            </a:extLst>
          </p:cNvPr>
          <p:cNvSpPr>
            <a:spLocks noGrp="1"/>
          </p:cNvSpPr>
          <p:nvPr>
            <p:ph type="sldNum" sz="quarter" idx="13"/>
          </p:nvPr>
        </p:nvSpPr>
        <p:spPr>
          <a:solidFill>
            <a:schemeClr val="tx1">
              <a:lumMod val="95000"/>
              <a:lumOff val="5000"/>
            </a:schemeClr>
          </a:solidFill>
        </p:spPr>
        <p:txBody>
          <a:bodyPr/>
          <a:lstStyle/>
          <a:p>
            <a:fld id="{19B51A1E-902D-48AF-9020-955120F399B6}" type="slidenum">
              <a:rPr lang="en-US" smtClean="0"/>
              <a:pPr/>
              <a:t>13</a:t>
            </a:fld>
            <a:endParaRPr lang="en-US" dirty="0"/>
          </a:p>
        </p:txBody>
      </p:sp>
      <p:pic>
        <p:nvPicPr>
          <p:cNvPr id="5" name="Picture 4" descr="Graphical user interface&#10;&#10;Description automatically generated">
            <a:extLst>
              <a:ext uri="{FF2B5EF4-FFF2-40B4-BE49-F238E27FC236}">
                <a16:creationId xmlns:a16="http://schemas.microsoft.com/office/drawing/2014/main" id="{D3A2B3F9-7A3C-4B76-8749-664D362760F7}"/>
              </a:ext>
            </a:extLst>
          </p:cNvPr>
          <p:cNvPicPr>
            <a:picLocks noChangeAspect="1"/>
          </p:cNvPicPr>
          <p:nvPr/>
        </p:nvPicPr>
        <p:blipFill>
          <a:blip r:embed="rId2"/>
          <a:stretch>
            <a:fillRect/>
          </a:stretch>
        </p:blipFill>
        <p:spPr>
          <a:xfrm>
            <a:off x="10222894" y="6138985"/>
            <a:ext cx="1185334" cy="664366"/>
          </a:xfrm>
          <a:prstGeom prst="rect">
            <a:avLst/>
          </a:prstGeom>
        </p:spPr>
      </p:pic>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238476" y="841828"/>
            <a:ext cx="5472000" cy="1221902"/>
          </a:xfrm>
        </p:spPr>
        <p:txBody>
          <a:bodyPr/>
          <a:lstStyle/>
          <a:p>
            <a:pPr marL="0" indent="0" algn="ctr">
              <a:buNone/>
            </a:pPr>
            <a:r>
              <a:rPr lang="en-US" dirty="0"/>
              <a:t>Long gone has the time when IMAX, PVR dominated the screening of movies. Genres of various kinds can be found on streaming services as part of the monthly subscription business. Streaming originals has been the go-to in the recent movie trends. Movie reviewing websites help tons in selecting the genres and trends.</a:t>
            </a: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US" dirty="0"/>
              <a:t>Streaming giants have taken over the throne. Netflix, Hulu, HBO Max are dominating the industry. Enter the market with guns blazing</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pic>
        <p:nvPicPr>
          <p:cNvPr id="7" name="Picture 6" descr="Logo&#10;&#10;Description automatically generated">
            <a:extLst>
              <a:ext uri="{FF2B5EF4-FFF2-40B4-BE49-F238E27FC236}">
                <a16:creationId xmlns:a16="http://schemas.microsoft.com/office/drawing/2014/main" id="{70A29A46-B2CC-416E-9682-442E06752F1C}"/>
              </a:ext>
            </a:extLst>
          </p:cNvPr>
          <p:cNvPicPr>
            <a:picLocks noChangeAspect="1"/>
          </p:cNvPicPr>
          <p:nvPr/>
        </p:nvPicPr>
        <p:blipFill>
          <a:blip r:embed="rId3"/>
          <a:stretch>
            <a:fillRect/>
          </a:stretch>
        </p:blipFill>
        <p:spPr>
          <a:xfrm>
            <a:off x="355297" y="2487702"/>
            <a:ext cx="2095500" cy="1057275"/>
          </a:xfrm>
          <a:prstGeom prst="rect">
            <a:avLst/>
          </a:prstGeom>
        </p:spPr>
      </p:pic>
      <p:pic>
        <p:nvPicPr>
          <p:cNvPr id="10" name="Picture 9" descr="Logo&#10;&#10;Description automatically generated">
            <a:extLst>
              <a:ext uri="{FF2B5EF4-FFF2-40B4-BE49-F238E27FC236}">
                <a16:creationId xmlns:a16="http://schemas.microsoft.com/office/drawing/2014/main" id="{3BEE8ECC-1E54-4238-9D3F-2F1AA48673AB}"/>
              </a:ext>
            </a:extLst>
          </p:cNvPr>
          <p:cNvPicPr>
            <a:picLocks noChangeAspect="1"/>
          </p:cNvPicPr>
          <p:nvPr/>
        </p:nvPicPr>
        <p:blipFill>
          <a:blip r:embed="rId4"/>
          <a:stretch>
            <a:fillRect/>
          </a:stretch>
        </p:blipFill>
        <p:spPr>
          <a:xfrm>
            <a:off x="2826420" y="3265201"/>
            <a:ext cx="2771399" cy="2771399"/>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565067EB-BE0A-4BBE-8D63-9C1822D1AC18}"/>
              </a:ext>
            </a:extLst>
          </p:cNvPr>
          <p:cNvPicPr>
            <a:picLocks noChangeAspect="1"/>
          </p:cNvPicPr>
          <p:nvPr/>
        </p:nvPicPr>
        <p:blipFill>
          <a:blip r:embed="rId5"/>
          <a:stretch>
            <a:fillRect/>
          </a:stretch>
        </p:blipFill>
        <p:spPr>
          <a:xfrm>
            <a:off x="10222894" y="6138985"/>
            <a:ext cx="1185334" cy="664366"/>
          </a:xfrm>
          <a:prstGeom prst="rect">
            <a:avLst/>
          </a:prstGeom>
        </p:spPr>
      </p:pic>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100" y="1869795"/>
            <a:ext cx="6641900" cy="1124345"/>
          </a:xfrm>
        </p:spPr>
        <p:txBody>
          <a:bodyPr/>
          <a:lstStyle/>
          <a:p>
            <a:r>
              <a:rPr lang="en-US" dirty="0"/>
              <a:t>Outline</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US" dirty="0"/>
              <a:t>This presentation consists of 5 parts:</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p:txBody>
          <a:bodyPr/>
          <a:lstStyle/>
          <a:p>
            <a:r>
              <a:rPr lang="en-US" dirty="0"/>
              <a:t>Business Problem</a:t>
            </a:r>
          </a:p>
          <a:p>
            <a:r>
              <a:rPr lang="en-US" dirty="0"/>
              <a:t>Data</a:t>
            </a:r>
          </a:p>
          <a:p>
            <a:r>
              <a:rPr lang="en-US" dirty="0"/>
              <a:t>Methods</a:t>
            </a:r>
          </a:p>
          <a:p>
            <a:r>
              <a:rPr lang="en-US" dirty="0"/>
              <a:t>Results</a:t>
            </a:r>
          </a:p>
          <a:p>
            <a:r>
              <a:rPr lang="en-US" dirty="0"/>
              <a:t>Conclusions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pic>
        <p:nvPicPr>
          <p:cNvPr id="8" name="Picture 7" descr="Graphical user interface&#10;&#10;Description automatically generated">
            <a:extLst>
              <a:ext uri="{FF2B5EF4-FFF2-40B4-BE49-F238E27FC236}">
                <a16:creationId xmlns:a16="http://schemas.microsoft.com/office/drawing/2014/main" id="{FC7156FC-CE76-497F-A40E-C24808A21FC8}"/>
              </a:ext>
            </a:extLst>
          </p:cNvPr>
          <p:cNvPicPr>
            <a:picLocks noChangeAspect="1"/>
          </p:cNvPicPr>
          <p:nvPr/>
        </p:nvPicPr>
        <p:blipFill>
          <a:blip r:embed="rId3"/>
          <a:stretch>
            <a:fillRect/>
          </a:stretch>
        </p:blipFill>
        <p:spPr>
          <a:xfrm>
            <a:off x="10222894" y="6138985"/>
            <a:ext cx="1185334" cy="664366"/>
          </a:xfrm>
          <a:prstGeom prst="rect">
            <a:avLst/>
          </a:prstGeom>
        </p:spPr>
      </p:pic>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Business Problem</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3176792"/>
            <a:ext cx="5956300" cy="2590218"/>
          </a:xfrm>
        </p:spPr>
        <p:txBody>
          <a:bodyPr/>
          <a:lstStyle/>
          <a:p>
            <a:r>
              <a:rPr lang="en-IN" sz="1800" dirty="0">
                <a:effectLst/>
                <a:latin typeface="Lato" panose="020F0502020204030203" pitchFamily="34" charset="0"/>
                <a:ea typeface="Calibri" panose="020F0502020204030204" pitchFamily="34" charset="0"/>
                <a:cs typeface="Times New Roman" panose="02020603050405020304" pitchFamily="18" charset="0"/>
              </a:rPr>
              <a:t>Venturing into the movie market, Microsoft has a choice of making original video content just like Netflix and Hulu does. As a beginner in this industry, Microsoft needs to find out the recent trends in the movie industry, and the popularity of movies as seen on IMDB, Rotten Tomatoes and TMDB. The solution is to analyse the data and help the head of Microsoft’s new movie studio to make business decisions..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4</a:t>
            </a:fld>
            <a:endParaRPr lang="en-US" dirty="0"/>
          </a:p>
        </p:txBody>
      </p:sp>
      <p:pic>
        <p:nvPicPr>
          <p:cNvPr id="6" name="Picture 5" descr="Graphical user interface&#10;&#10;Description automatically generated">
            <a:extLst>
              <a:ext uri="{FF2B5EF4-FFF2-40B4-BE49-F238E27FC236}">
                <a16:creationId xmlns:a16="http://schemas.microsoft.com/office/drawing/2014/main" id="{A3CE8EE3-3970-4DB7-8E3B-0BB23D89E769}"/>
              </a:ext>
            </a:extLst>
          </p:cNvPr>
          <p:cNvPicPr>
            <a:picLocks noChangeAspect="1"/>
          </p:cNvPicPr>
          <p:nvPr/>
        </p:nvPicPr>
        <p:blipFill>
          <a:blip r:embed="rId3"/>
          <a:stretch>
            <a:fillRect/>
          </a:stretch>
        </p:blipFill>
        <p:spPr>
          <a:xfrm>
            <a:off x="10222894" y="6138985"/>
            <a:ext cx="1185334" cy="664366"/>
          </a:xfrm>
          <a:prstGeom prst="rect">
            <a:avLst/>
          </a:prstGeom>
        </p:spPr>
      </p:pic>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3" name="Picture Placeholder 22" descr="Woman on laptop smiling">
            <a:extLst>
              <a:ext uri="{FF2B5EF4-FFF2-40B4-BE49-F238E27FC236}">
                <a16:creationId xmlns:a16="http://schemas.microsoft.com/office/drawing/2014/main" id="{35E3CE9E-B03C-CB4B-A83A-D3265C7A054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2516920" y="0"/>
            <a:ext cx="9780588" cy="6371351"/>
          </a:xfrm>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4903599" cy="1958400"/>
          </a:xfrm>
        </p:spPr>
        <p:txBody>
          <a:bodyPr/>
          <a:lstStyle/>
          <a:p>
            <a:r>
              <a:rPr lang="en-US" dirty="0"/>
              <a:t>Methods</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a:xfrm>
            <a:off x="0" y="3983592"/>
            <a:ext cx="4902200" cy="1100565"/>
          </a:xfrm>
        </p:spPr>
        <p:txBody>
          <a:bodyPr/>
          <a:lstStyle/>
          <a:p>
            <a:r>
              <a:rPr lang="en-US" dirty="0"/>
              <a:t>In this presentation, we will use descriptive analysis to find out which movies are the most profitable in the recent trends.</a:t>
            </a:r>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5</a:t>
            </a:fld>
            <a:endParaRPr lang="en-US" dirty="0"/>
          </a:p>
        </p:txBody>
      </p:sp>
      <p:pic>
        <p:nvPicPr>
          <p:cNvPr id="6" name="Picture 5" descr="Graphical user interface&#10;&#10;Description automatically generated">
            <a:extLst>
              <a:ext uri="{FF2B5EF4-FFF2-40B4-BE49-F238E27FC236}">
                <a16:creationId xmlns:a16="http://schemas.microsoft.com/office/drawing/2014/main" id="{649DB32D-52FB-4CF9-AEB4-B5A69A7A4FEB}"/>
              </a:ext>
            </a:extLst>
          </p:cNvPr>
          <p:cNvPicPr>
            <a:picLocks noChangeAspect="1"/>
          </p:cNvPicPr>
          <p:nvPr/>
        </p:nvPicPr>
        <p:blipFill>
          <a:blip r:embed="rId3"/>
          <a:stretch>
            <a:fillRect/>
          </a:stretch>
        </p:blipFill>
        <p:spPr>
          <a:xfrm>
            <a:off x="10222894" y="6266433"/>
            <a:ext cx="957944" cy="536917"/>
          </a:xfrm>
          <a:prstGeom prst="rect">
            <a:avLst/>
          </a:prstGeom>
        </p:spPr>
      </p:pic>
    </p:spTree>
    <p:extLst>
      <p:ext uri="{BB962C8B-B14F-4D97-AF65-F5344CB8AC3E}">
        <p14:creationId xmlns:p14="http://schemas.microsoft.com/office/powerpoint/2010/main" val="2117695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Data</a:t>
            </a: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32"/>
          </p:nvPr>
        </p:nvSpPr>
        <p:spPr/>
        <p:txBody>
          <a:bodyPr/>
          <a:lstStyle/>
          <a:p>
            <a:pPr marL="285750" indent="-285750">
              <a:buFont typeface="Arial" panose="020B0604020202020204" pitchFamily="34" charset="0"/>
              <a:buChar char="•"/>
            </a:pPr>
            <a:r>
              <a:rPr lang="en-US" dirty="0"/>
              <a:t>Data for about 600 movies from 2014 to 2019.</a:t>
            </a:r>
          </a:p>
          <a:p>
            <a:pPr marL="285750" indent="-285750">
              <a:buFont typeface="Arial" panose="020B0604020202020204" pitchFamily="34" charset="0"/>
              <a:buChar char="•"/>
            </a:pPr>
            <a:r>
              <a:rPr lang="en-US" dirty="0"/>
              <a:t>Includes movies from different data</a:t>
            </a:r>
            <a:br>
              <a:rPr lang="en-US" dirty="0"/>
            </a:br>
            <a:endParaRPr lang="en-US" dirty="0"/>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1"/>
          </p:nvPr>
        </p:nvSpPr>
        <p:spPr>
          <a:xfrm>
            <a:off x="7716763" y="2419048"/>
            <a:ext cx="3726856" cy="3623733"/>
          </a:xfrm>
        </p:spPr>
        <p:txBody>
          <a:bodyPr/>
          <a:lstStyle/>
          <a:p>
            <a:pPr marL="0" indent="0">
              <a:buNone/>
            </a:pPr>
            <a:r>
              <a:rPr lang="en-US" b="1" dirty="0">
                <a:solidFill>
                  <a:srgbClr val="0070C0"/>
                </a:solidFill>
              </a:rPr>
              <a:t>The graph above shows the total profit worldwide of all the movies from year 2014 to year 2019</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According to the graph beside, Sci-Fi makes the most profit globally followed by Animation and Adventure respectively. (domestically as well as internationally)</a:t>
            </a:r>
            <a:br>
              <a:rPr lang="en-US" b="1" dirty="0"/>
            </a:br>
            <a:endParaRPr lang="en-US" b="1"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6</a:t>
            </a:fld>
            <a:endParaRPr lang="en-US" dirty="0"/>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14" name="Picture 13" descr="Graphical user interface&#10;&#10;Description automatically generated">
            <a:extLst>
              <a:ext uri="{FF2B5EF4-FFF2-40B4-BE49-F238E27FC236}">
                <a16:creationId xmlns:a16="http://schemas.microsoft.com/office/drawing/2014/main" id="{F9099C2D-82ED-4CA7-8338-9193C96C9B90}"/>
              </a:ext>
            </a:extLst>
          </p:cNvPr>
          <p:cNvPicPr>
            <a:picLocks noChangeAspect="1"/>
          </p:cNvPicPr>
          <p:nvPr/>
        </p:nvPicPr>
        <p:blipFill>
          <a:blip r:embed="rId2"/>
          <a:stretch>
            <a:fillRect/>
          </a:stretch>
        </p:blipFill>
        <p:spPr>
          <a:xfrm>
            <a:off x="10222894" y="6138985"/>
            <a:ext cx="1185334" cy="664366"/>
          </a:xfrm>
          <a:prstGeom prst="rect">
            <a:avLst/>
          </a:prstGeom>
        </p:spPr>
      </p:pic>
      <p:pic>
        <p:nvPicPr>
          <p:cNvPr id="25" name="Picture 24" descr="Chart, line chart&#10;&#10;Description automatically generated">
            <a:extLst>
              <a:ext uri="{FF2B5EF4-FFF2-40B4-BE49-F238E27FC236}">
                <a16:creationId xmlns:a16="http://schemas.microsoft.com/office/drawing/2014/main" id="{DDC95095-95F2-4586-AA2B-5465C312AD72}"/>
              </a:ext>
            </a:extLst>
          </p:cNvPr>
          <p:cNvPicPr>
            <a:picLocks noChangeAspect="1"/>
          </p:cNvPicPr>
          <p:nvPr/>
        </p:nvPicPr>
        <p:blipFill>
          <a:blip r:embed="rId3"/>
          <a:stretch>
            <a:fillRect/>
          </a:stretch>
        </p:blipFill>
        <p:spPr>
          <a:xfrm>
            <a:off x="7911549" y="540981"/>
            <a:ext cx="3263256" cy="1463132"/>
          </a:xfrm>
          <a:prstGeom prst="rect">
            <a:avLst/>
          </a:prstGeom>
        </p:spPr>
      </p:pic>
      <p:pic>
        <p:nvPicPr>
          <p:cNvPr id="7" name="Picture 6" descr="Chart, bar chart, histogram&#10;&#10;Description automatically generated">
            <a:extLst>
              <a:ext uri="{FF2B5EF4-FFF2-40B4-BE49-F238E27FC236}">
                <a16:creationId xmlns:a16="http://schemas.microsoft.com/office/drawing/2014/main" id="{B51C215B-E9A3-421A-92D6-DFF7C6594CE9}"/>
              </a:ext>
            </a:extLst>
          </p:cNvPr>
          <p:cNvPicPr>
            <a:picLocks noChangeAspect="1"/>
          </p:cNvPicPr>
          <p:nvPr/>
        </p:nvPicPr>
        <p:blipFill>
          <a:blip r:embed="rId4"/>
          <a:stretch>
            <a:fillRect/>
          </a:stretch>
        </p:blipFill>
        <p:spPr>
          <a:xfrm>
            <a:off x="313083" y="2363035"/>
            <a:ext cx="7051908" cy="4398293"/>
          </a:xfrm>
          <a:prstGeom prst="rect">
            <a:avLst/>
          </a:prstGeom>
        </p:spPr>
      </p:pic>
    </p:spTree>
    <p:extLst>
      <p:ext uri="{BB962C8B-B14F-4D97-AF65-F5344CB8AC3E}">
        <p14:creationId xmlns:p14="http://schemas.microsoft.com/office/powerpoint/2010/main" val="3188837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A1AB-9EE7-44BB-8AC9-B0D54633F76B}"/>
              </a:ext>
            </a:extLst>
          </p:cNvPr>
          <p:cNvSpPr>
            <a:spLocks noGrp="1"/>
          </p:cNvSpPr>
          <p:nvPr>
            <p:ph type="title"/>
          </p:nvPr>
        </p:nvSpPr>
        <p:spPr/>
        <p:txBody>
          <a:bodyPr/>
          <a:lstStyle/>
          <a:p>
            <a:r>
              <a:rPr lang="en-IN" dirty="0"/>
              <a:t>Recent trends in profits for different budget movies</a:t>
            </a:r>
          </a:p>
        </p:txBody>
      </p:sp>
      <p:sp>
        <p:nvSpPr>
          <p:cNvPr id="3" name="Footer Placeholder 2">
            <a:extLst>
              <a:ext uri="{FF2B5EF4-FFF2-40B4-BE49-F238E27FC236}">
                <a16:creationId xmlns:a16="http://schemas.microsoft.com/office/drawing/2014/main" id="{F10BF65E-9A63-4EA0-91D1-B4F1337FC79D}"/>
              </a:ext>
            </a:extLst>
          </p:cNvPr>
          <p:cNvSpPr>
            <a:spLocks noGrp="1"/>
          </p:cNvSpPr>
          <p:nvPr>
            <p:ph type="ftr" sz="quarter" idx="13"/>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4BBD95AB-1369-4FE1-8CBF-D5C5AB807F7C}"/>
              </a:ext>
            </a:extLst>
          </p:cNvPr>
          <p:cNvSpPr>
            <a:spLocks noGrp="1"/>
          </p:cNvSpPr>
          <p:nvPr>
            <p:ph type="sldNum" sz="quarter" idx="33"/>
          </p:nvPr>
        </p:nvSpPr>
        <p:spPr/>
        <p:txBody>
          <a:bodyPr/>
          <a:lstStyle/>
          <a:p>
            <a:fld id="{19B51A1E-902D-48AF-9020-955120F399B6}" type="slidenum">
              <a:rPr lang="en-US" noProof="0" smtClean="0"/>
              <a:pPr/>
              <a:t>7</a:t>
            </a:fld>
            <a:endParaRPr lang="en-US" noProof="0" dirty="0"/>
          </a:p>
        </p:txBody>
      </p:sp>
      <p:sp>
        <p:nvSpPr>
          <p:cNvPr id="5" name="Text Placeholder 4">
            <a:extLst>
              <a:ext uri="{FF2B5EF4-FFF2-40B4-BE49-F238E27FC236}">
                <a16:creationId xmlns:a16="http://schemas.microsoft.com/office/drawing/2014/main" id="{5382086D-51CE-49BE-8369-708EF517E742}"/>
              </a:ext>
            </a:extLst>
          </p:cNvPr>
          <p:cNvSpPr>
            <a:spLocks noGrp="1"/>
          </p:cNvSpPr>
          <p:nvPr>
            <p:ph type="body" idx="1"/>
          </p:nvPr>
        </p:nvSpPr>
        <p:spPr>
          <a:xfrm>
            <a:off x="431800" y="1508150"/>
            <a:ext cx="5448115" cy="358775"/>
          </a:xfrm>
        </p:spPr>
        <p:txBody>
          <a:bodyPr/>
          <a:lstStyle/>
          <a:p>
            <a:pPr marL="342900" indent="-342900">
              <a:buFont typeface="Arial" panose="020B0604020202020204" pitchFamily="34" charset="0"/>
              <a:buChar char="•"/>
            </a:pPr>
            <a:r>
              <a:rPr lang="en-IN" dirty="0"/>
              <a:t>Gross profit max in 2018 for high budget films</a:t>
            </a:r>
          </a:p>
        </p:txBody>
      </p:sp>
      <p:sp>
        <p:nvSpPr>
          <p:cNvPr id="6" name="Text Placeholder 5">
            <a:extLst>
              <a:ext uri="{FF2B5EF4-FFF2-40B4-BE49-F238E27FC236}">
                <a16:creationId xmlns:a16="http://schemas.microsoft.com/office/drawing/2014/main" id="{35102E27-FE43-4E12-927A-3FCC274BD5EC}"/>
              </a:ext>
            </a:extLst>
          </p:cNvPr>
          <p:cNvSpPr>
            <a:spLocks noGrp="1"/>
          </p:cNvSpPr>
          <p:nvPr>
            <p:ph type="body" sz="quarter" idx="3"/>
          </p:nvPr>
        </p:nvSpPr>
        <p:spPr>
          <a:xfrm>
            <a:off x="6312087" y="1504813"/>
            <a:ext cx="5447914" cy="358775"/>
          </a:xfrm>
        </p:spPr>
        <p:txBody>
          <a:bodyPr/>
          <a:lstStyle/>
          <a:p>
            <a:pPr marL="342900" indent="-342900">
              <a:buFont typeface="Arial" panose="020B0604020202020204" pitchFamily="34" charset="0"/>
              <a:buChar char="•"/>
            </a:pPr>
            <a:r>
              <a:rPr lang="en-IN" dirty="0"/>
              <a:t>Gross profit max in 2017 for medium and low budget films</a:t>
            </a:r>
          </a:p>
        </p:txBody>
      </p:sp>
      <p:pic>
        <p:nvPicPr>
          <p:cNvPr id="15" name="Picture 14" descr="Graphical user interface&#10;&#10;Description automatically generated">
            <a:extLst>
              <a:ext uri="{FF2B5EF4-FFF2-40B4-BE49-F238E27FC236}">
                <a16:creationId xmlns:a16="http://schemas.microsoft.com/office/drawing/2014/main" id="{A4A337D7-62BD-4D4C-85AE-88FE5B62DCAA}"/>
              </a:ext>
            </a:extLst>
          </p:cNvPr>
          <p:cNvPicPr>
            <a:picLocks noChangeAspect="1"/>
          </p:cNvPicPr>
          <p:nvPr/>
        </p:nvPicPr>
        <p:blipFill rotWithShape="1">
          <a:blip r:embed="rId2"/>
          <a:srcRect l="14479" r="13463" b="-3"/>
          <a:stretch/>
        </p:blipFill>
        <p:spPr>
          <a:xfrm>
            <a:off x="10460717" y="6133955"/>
            <a:ext cx="861330" cy="669396"/>
          </a:xfrm>
          <a:prstGeom prst="rect">
            <a:avLst/>
          </a:prstGeom>
          <a:noFill/>
        </p:spPr>
      </p:pic>
      <p:pic>
        <p:nvPicPr>
          <p:cNvPr id="11" name="Picture 10" descr="Chart, line chart&#10;&#10;Description automatically generated">
            <a:extLst>
              <a:ext uri="{FF2B5EF4-FFF2-40B4-BE49-F238E27FC236}">
                <a16:creationId xmlns:a16="http://schemas.microsoft.com/office/drawing/2014/main" id="{B779B799-8C10-48DD-BA32-C8A6BA2ED44E}"/>
              </a:ext>
            </a:extLst>
          </p:cNvPr>
          <p:cNvPicPr>
            <a:picLocks noChangeAspect="1"/>
          </p:cNvPicPr>
          <p:nvPr/>
        </p:nvPicPr>
        <p:blipFill>
          <a:blip r:embed="rId3"/>
          <a:stretch>
            <a:fillRect/>
          </a:stretch>
        </p:blipFill>
        <p:spPr>
          <a:xfrm>
            <a:off x="737562" y="1863588"/>
            <a:ext cx="9434920" cy="4373234"/>
          </a:xfrm>
          <a:prstGeom prst="rect">
            <a:avLst/>
          </a:prstGeom>
        </p:spPr>
      </p:pic>
    </p:spTree>
    <p:extLst>
      <p:ext uri="{BB962C8B-B14F-4D97-AF65-F5344CB8AC3E}">
        <p14:creationId xmlns:p14="http://schemas.microsoft.com/office/powerpoint/2010/main" val="415915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7AFE1123-B340-4465-81B4-36FF672A2AC5}"/>
              </a:ext>
            </a:extLst>
          </p:cNvPr>
          <p:cNvSpPr>
            <a:spLocks noGrp="1"/>
          </p:cNvSpPr>
          <p:nvPr>
            <p:ph type="title"/>
          </p:nvPr>
        </p:nvSpPr>
        <p:spPr>
          <a:xfrm>
            <a:off x="432000" y="432000"/>
            <a:ext cx="11340000" cy="432000"/>
          </a:xfrm>
        </p:spPr>
        <p:txBody>
          <a:bodyPr/>
          <a:lstStyle/>
          <a:p>
            <a:r>
              <a:rPr lang="en-US" dirty="0"/>
              <a:t>Results</a:t>
            </a:r>
            <a:br>
              <a:rPr lang="en-US" dirty="0"/>
            </a:br>
            <a:endParaRPr lang="en-US" dirty="0"/>
          </a:p>
        </p:txBody>
      </p:sp>
      <p:sp>
        <p:nvSpPr>
          <p:cNvPr id="21" name="Footer Placeholder 2">
            <a:extLst>
              <a:ext uri="{FF2B5EF4-FFF2-40B4-BE49-F238E27FC236}">
                <a16:creationId xmlns:a16="http://schemas.microsoft.com/office/drawing/2014/main" id="{D98618BC-39FA-4044-ADB0-A6CED16D6640}"/>
              </a:ext>
            </a:extLst>
          </p:cNvPr>
          <p:cNvSpPr>
            <a:spLocks noGrp="1"/>
          </p:cNvSpPr>
          <p:nvPr>
            <p:ph type="ftr" sz="quarter" idx="13"/>
          </p:nvPr>
        </p:nvSpPr>
        <p:spPr>
          <a:xfrm>
            <a:off x="432000" y="6439820"/>
            <a:ext cx="5664000" cy="295062"/>
          </a:xfrm>
        </p:spPr>
        <p:txBody>
          <a:bodyPr anchor="ctr">
            <a:normAutofit/>
          </a:bodyPr>
          <a:lstStyle/>
          <a:p>
            <a:pPr>
              <a:spcAft>
                <a:spcPts val="600"/>
              </a:spcAft>
            </a:pPr>
            <a:r>
              <a:rPr lang="en-US" noProof="0"/>
              <a:t>Add a footer</a:t>
            </a:r>
          </a:p>
        </p:txBody>
      </p:sp>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33"/>
          </p:nvPr>
        </p:nvSpPr>
        <p:spPr>
          <a:xfrm>
            <a:off x="11760000" y="6371351"/>
            <a:ext cx="432000" cy="432000"/>
          </a:xfrm>
        </p:spPr>
        <p:txBody>
          <a:bodyPr anchor="ctr">
            <a:normAutofit/>
          </a:bodyPr>
          <a:lstStyle/>
          <a:p>
            <a:pPr>
              <a:spcAft>
                <a:spcPts val="600"/>
              </a:spcAft>
            </a:pPr>
            <a:fld id="{19B51A1E-902D-48AF-9020-955120F399B6}" type="slidenum">
              <a:rPr lang="en-US" smtClean="0"/>
              <a:pPr>
                <a:spcAft>
                  <a:spcPts val="600"/>
                </a:spcAft>
              </a:pPr>
              <a:t>8</a:t>
            </a:fld>
            <a:endParaRPr lang="en-US"/>
          </a:p>
        </p:txBody>
      </p:sp>
      <p:sp>
        <p:nvSpPr>
          <p:cNvPr id="4" name="Content Placeholder 3">
            <a:extLst>
              <a:ext uri="{FF2B5EF4-FFF2-40B4-BE49-F238E27FC236}">
                <a16:creationId xmlns:a16="http://schemas.microsoft.com/office/drawing/2014/main" id="{3B86E961-B76E-423F-995E-11B31E921437}"/>
              </a:ext>
            </a:extLst>
          </p:cNvPr>
          <p:cNvSpPr>
            <a:spLocks noGrp="1"/>
          </p:cNvSpPr>
          <p:nvPr>
            <p:ph type="body" idx="1"/>
          </p:nvPr>
        </p:nvSpPr>
        <p:spPr>
          <a:xfrm>
            <a:off x="431892" y="1335782"/>
            <a:ext cx="5448115" cy="358775"/>
          </a:xfrm>
        </p:spPr>
        <p:txBody>
          <a:bodyPr anchor="b">
            <a:normAutofit fontScale="92500" lnSpcReduction="20000"/>
          </a:bodyPr>
          <a:lstStyle/>
          <a:p>
            <a:r>
              <a:rPr lang="en-US" sz="1700" dirty="0"/>
              <a:t>Linear relationship between production budget and worldwide gross</a:t>
            </a:r>
          </a:p>
        </p:txBody>
      </p:sp>
      <p:sp>
        <p:nvSpPr>
          <p:cNvPr id="28" name="Text Placeholder 5">
            <a:extLst>
              <a:ext uri="{FF2B5EF4-FFF2-40B4-BE49-F238E27FC236}">
                <a16:creationId xmlns:a16="http://schemas.microsoft.com/office/drawing/2014/main" id="{9E54AB34-5411-4695-BB42-A5155E92D3C6}"/>
              </a:ext>
            </a:extLst>
          </p:cNvPr>
          <p:cNvSpPr>
            <a:spLocks noGrp="1"/>
          </p:cNvSpPr>
          <p:nvPr>
            <p:ph type="body" sz="quarter" idx="3"/>
          </p:nvPr>
        </p:nvSpPr>
        <p:spPr>
          <a:xfrm>
            <a:off x="6312086" y="1224128"/>
            <a:ext cx="5447914" cy="358775"/>
          </a:xfrm>
        </p:spPr>
        <p:txBody>
          <a:bodyPr/>
          <a:lstStyle/>
          <a:p>
            <a:r>
              <a:rPr lang="en-US" sz="1400" dirty="0"/>
              <a:t>Higher the production budget better is the worldwide gross</a:t>
            </a:r>
          </a:p>
        </p:txBody>
      </p:sp>
      <p:pic>
        <p:nvPicPr>
          <p:cNvPr id="14" name="Picture 13" descr="Graphical user interface&#10;&#10;Description automatically generated">
            <a:extLst>
              <a:ext uri="{FF2B5EF4-FFF2-40B4-BE49-F238E27FC236}">
                <a16:creationId xmlns:a16="http://schemas.microsoft.com/office/drawing/2014/main" id="{D8463142-6CFA-4690-A61E-33B3100555F3}"/>
              </a:ext>
            </a:extLst>
          </p:cNvPr>
          <p:cNvPicPr>
            <a:picLocks noChangeAspect="1"/>
          </p:cNvPicPr>
          <p:nvPr/>
        </p:nvPicPr>
        <p:blipFill rotWithShape="1">
          <a:blip r:embed="rId2"/>
          <a:srcRect l="14479" r="13463" b="-3"/>
          <a:stretch/>
        </p:blipFill>
        <p:spPr>
          <a:xfrm>
            <a:off x="10460717" y="6105122"/>
            <a:ext cx="861330" cy="669396"/>
          </a:xfrm>
          <a:prstGeom prst="rect">
            <a:avLst/>
          </a:prstGeom>
          <a:noFill/>
        </p:spPr>
      </p:pic>
      <p:sp>
        <p:nvSpPr>
          <p:cNvPr id="11" name="Title 10" hidden="1">
            <a:extLst>
              <a:ext uri="{FF2B5EF4-FFF2-40B4-BE49-F238E27FC236}">
                <a16:creationId xmlns:a16="http://schemas.microsoft.com/office/drawing/2014/main" id="{C5462610-1D7E-437B-B516-F30D9A789B9B}"/>
              </a:ext>
            </a:extLst>
          </p:cNvPr>
          <p:cNvSpPr>
            <a:spLocks noGrp="1"/>
          </p:cNvSpPr>
          <p:nvPr>
            <p:ph type="title"/>
          </p:nvPr>
        </p:nvSpPr>
        <p:spPr/>
        <p:txBody>
          <a:bodyPr/>
          <a:lstStyle/>
          <a:p>
            <a:r>
              <a:rPr lang="en-US" dirty="0"/>
              <a:t>Large image</a:t>
            </a:r>
          </a:p>
        </p:txBody>
      </p:sp>
      <p:pic>
        <p:nvPicPr>
          <p:cNvPr id="13" name="Content Placeholder 12" descr="Logo, company name&#10;&#10;Description automatically generated">
            <a:extLst>
              <a:ext uri="{FF2B5EF4-FFF2-40B4-BE49-F238E27FC236}">
                <a16:creationId xmlns:a16="http://schemas.microsoft.com/office/drawing/2014/main" id="{46E97804-D049-4527-8D01-85D2A7E810B9}"/>
              </a:ext>
            </a:extLst>
          </p:cNvPr>
          <p:cNvPicPr>
            <a:picLocks noGrp="1" noChangeAspect="1"/>
          </p:cNvPicPr>
          <p:nvPr>
            <p:ph sz="half" idx="2"/>
          </p:nvPr>
        </p:nvPicPr>
        <p:blipFill>
          <a:blip r:embed="rId3"/>
          <a:stretch>
            <a:fillRect/>
          </a:stretch>
        </p:blipFill>
        <p:spPr>
          <a:xfrm>
            <a:off x="431800" y="2704306"/>
            <a:ext cx="5448300" cy="2724150"/>
          </a:xfrm>
        </p:spPr>
      </p:pic>
      <p:pic>
        <p:nvPicPr>
          <p:cNvPr id="3" name="Picture 2" descr="Chart, scatter chart&#10;&#10;Description automatically generated">
            <a:extLst>
              <a:ext uri="{FF2B5EF4-FFF2-40B4-BE49-F238E27FC236}">
                <a16:creationId xmlns:a16="http://schemas.microsoft.com/office/drawing/2014/main" id="{BB0ACEDA-8BDF-4BDA-B3D3-94893E28B7CB}"/>
              </a:ext>
            </a:extLst>
          </p:cNvPr>
          <p:cNvPicPr>
            <a:picLocks noChangeAspect="1"/>
          </p:cNvPicPr>
          <p:nvPr/>
        </p:nvPicPr>
        <p:blipFill>
          <a:blip r:embed="rId4"/>
          <a:stretch>
            <a:fillRect/>
          </a:stretch>
        </p:blipFill>
        <p:spPr>
          <a:xfrm>
            <a:off x="5928690" y="2033765"/>
            <a:ext cx="5958510" cy="3818255"/>
          </a:xfrm>
          <a:prstGeom prst="rect">
            <a:avLst/>
          </a:prstGeom>
        </p:spPr>
      </p:pic>
    </p:spTree>
    <p:extLst>
      <p:ext uri="{BB962C8B-B14F-4D97-AF65-F5344CB8AC3E}">
        <p14:creationId xmlns:p14="http://schemas.microsoft.com/office/powerpoint/2010/main" val="66521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a:xfrm>
            <a:off x="432000" y="432000"/>
            <a:ext cx="3932037" cy="1411276"/>
          </a:xfrm>
        </p:spPr>
        <p:txBody>
          <a:bodyPr anchor="b">
            <a:normAutofit/>
          </a:bodyPr>
          <a:lstStyle/>
          <a:p>
            <a:r>
              <a:rPr lang="en-US" dirty="0"/>
              <a:t>Popularity vs Rating</a:t>
            </a:r>
          </a:p>
        </p:txBody>
      </p:sp>
      <p:sp>
        <p:nvSpPr>
          <p:cNvPr id="14" name="Footer Placeholder 2">
            <a:extLst>
              <a:ext uri="{FF2B5EF4-FFF2-40B4-BE49-F238E27FC236}">
                <a16:creationId xmlns:a16="http://schemas.microsoft.com/office/drawing/2014/main" id="{70B2A731-4730-4372-8BCE-3B6786D55590}"/>
              </a:ext>
            </a:extLst>
          </p:cNvPr>
          <p:cNvSpPr>
            <a:spLocks noGrp="1"/>
          </p:cNvSpPr>
          <p:nvPr>
            <p:ph type="ftr" sz="quarter" idx="13"/>
          </p:nvPr>
        </p:nvSpPr>
        <p:spPr>
          <a:xfrm>
            <a:off x="432000" y="6439820"/>
            <a:ext cx="5664000" cy="295062"/>
          </a:xfrm>
        </p:spPr>
        <p:txBody>
          <a:bodyPr/>
          <a:lstStyle/>
          <a:p>
            <a:pPr>
              <a:spcAft>
                <a:spcPts val="600"/>
              </a:spcAft>
            </a:pPr>
            <a:r>
              <a:rPr lang="en-US" noProof="0"/>
              <a:t>Add a footer</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p:spPr>
        <p:txBody>
          <a:bodyPr anchor="ctr">
            <a:normAutofit/>
          </a:bodyPr>
          <a:lstStyle/>
          <a:p>
            <a:pPr>
              <a:spcAft>
                <a:spcPts val="600"/>
              </a:spcAft>
            </a:pPr>
            <a:fld id="{19B51A1E-902D-48AF-9020-955120F399B6}" type="slidenum">
              <a:rPr lang="en-US" smtClean="0"/>
              <a:pPr>
                <a:spcAft>
                  <a:spcPts val="600"/>
                </a:spcAft>
              </a:pPr>
              <a:t>9</a:t>
            </a:fld>
            <a:endParaRPr lang="en-US"/>
          </a:p>
        </p:txBody>
      </p:sp>
      <p:sp>
        <p:nvSpPr>
          <p:cNvPr id="3" name="Text Placeholder 2">
            <a:extLst>
              <a:ext uri="{FF2B5EF4-FFF2-40B4-BE49-F238E27FC236}">
                <a16:creationId xmlns:a16="http://schemas.microsoft.com/office/drawing/2014/main" id="{DE9D0F75-42B5-4960-8C3A-291285872DAF}"/>
              </a:ext>
            </a:extLst>
          </p:cNvPr>
          <p:cNvSpPr>
            <a:spLocks noGrp="1"/>
          </p:cNvSpPr>
          <p:nvPr>
            <p:ph type="body" sz="half" idx="2"/>
          </p:nvPr>
        </p:nvSpPr>
        <p:spPr>
          <a:xfrm>
            <a:off x="432000" y="2057400"/>
            <a:ext cx="3932237" cy="3811588"/>
          </a:xfrm>
        </p:spPr>
        <p:txBody>
          <a:bodyPr>
            <a:normAutofit/>
          </a:bodyPr>
          <a:lstStyle/>
          <a:p>
            <a:r>
              <a:rPr lang="en-US" dirty="0"/>
              <a:t>Movies running over 150 minutes turn out to be more popular than  medium movies as well as short movies.</a:t>
            </a:r>
          </a:p>
        </p:txBody>
      </p:sp>
      <p:pic>
        <p:nvPicPr>
          <p:cNvPr id="11" name="Picture 10" descr="Graphical user interface&#10;&#10;Description automatically generated">
            <a:extLst>
              <a:ext uri="{FF2B5EF4-FFF2-40B4-BE49-F238E27FC236}">
                <a16:creationId xmlns:a16="http://schemas.microsoft.com/office/drawing/2014/main" id="{15F86AEA-DE84-4BF8-8703-3120CAA0BC4B}"/>
              </a:ext>
            </a:extLst>
          </p:cNvPr>
          <p:cNvPicPr>
            <a:picLocks noChangeAspect="1"/>
          </p:cNvPicPr>
          <p:nvPr/>
        </p:nvPicPr>
        <p:blipFill rotWithShape="1">
          <a:blip r:embed="rId2"/>
          <a:srcRect l="14479" r="13463" b="-3"/>
          <a:stretch/>
        </p:blipFill>
        <p:spPr>
          <a:xfrm>
            <a:off x="10364001" y="6133955"/>
            <a:ext cx="861330" cy="669396"/>
          </a:xfrm>
          <a:prstGeom prst="rect">
            <a:avLst/>
          </a:prstGeom>
          <a:noFill/>
        </p:spPr>
      </p:pic>
      <p:pic>
        <p:nvPicPr>
          <p:cNvPr id="8" name="Picture 7" descr="Chart, box and whisker chart&#10;&#10;Description automatically generated">
            <a:extLst>
              <a:ext uri="{FF2B5EF4-FFF2-40B4-BE49-F238E27FC236}">
                <a16:creationId xmlns:a16="http://schemas.microsoft.com/office/drawing/2014/main" id="{C8202339-42E6-4633-BFB6-43F3355D844B}"/>
              </a:ext>
            </a:extLst>
          </p:cNvPr>
          <p:cNvPicPr>
            <a:picLocks noChangeAspect="1"/>
          </p:cNvPicPr>
          <p:nvPr/>
        </p:nvPicPr>
        <p:blipFill>
          <a:blip r:embed="rId3"/>
          <a:stretch>
            <a:fillRect/>
          </a:stretch>
        </p:blipFill>
        <p:spPr>
          <a:xfrm>
            <a:off x="4696239" y="1137638"/>
            <a:ext cx="7381572" cy="4533829"/>
          </a:xfrm>
          <a:prstGeom prst="rect">
            <a:avLst/>
          </a:prstGeom>
        </p:spPr>
      </p:pic>
    </p:spTree>
    <p:extLst>
      <p:ext uri="{BB962C8B-B14F-4D97-AF65-F5344CB8AC3E}">
        <p14:creationId xmlns:p14="http://schemas.microsoft.com/office/powerpoint/2010/main" val="25800700"/>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E15EA0-2F38-456B-B156-038699A5D1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4034</TotalTime>
  <Words>543</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Candara</vt:lpstr>
      <vt:lpstr>Corbel</vt:lpstr>
      <vt:lpstr>Helvetica Neue</vt:lpstr>
      <vt:lpstr>Lato</vt:lpstr>
      <vt:lpstr>Times New Roman</vt:lpstr>
      <vt:lpstr>Office Theme</vt:lpstr>
      <vt:lpstr>Microsoft Movie Studio</vt:lpstr>
      <vt:lpstr>Summary</vt:lpstr>
      <vt:lpstr>Outline</vt:lpstr>
      <vt:lpstr>Business Problem</vt:lpstr>
      <vt:lpstr>Methods</vt:lpstr>
      <vt:lpstr>Data</vt:lpstr>
      <vt:lpstr>Recent trends in profits for different budget movies</vt:lpstr>
      <vt:lpstr>Results </vt:lpstr>
      <vt:lpstr>Popularity vs Rating</vt:lpstr>
      <vt:lpstr>ROI vs worldwide gross profit</vt:lpstr>
      <vt:lpstr>Conclusion/Recommendation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Studio</dc:title>
  <dc:creator>Vinayak Modgil</dc:creator>
  <cp:lastModifiedBy>Vinayak Modgil</cp:lastModifiedBy>
  <cp:revision>30</cp:revision>
  <dcterms:created xsi:type="dcterms:W3CDTF">2021-03-19T00:06:36Z</dcterms:created>
  <dcterms:modified xsi:type="dcterms:W3CDTF">2021-03-31T03:49:32Z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