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24" r:id="rId2"/>
    <p:sldId id="2542" r:id="rId3"/>
    <p:sldId id="2544" r:id="rId4"/>
    <p:sldId id="2583" r:id="rId5"/>
    <p:sldId id="2545" r:id="rId6"/>
    <p:sldId id="2582" r:id="rId7"/>
    <p:sldId id="2552" r:id="rId8"/>
    <p:sldId id="2554" r:id="rId9"/>
    <p:sldId id="2574" r:id="rId10"/>
    <p:sldId id="25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34" autoAdjust="0"/>
  </p:normalViewPr>
  <p:slideViewPr>
    <p:cSldViewPr snapToGrid="0" snapToObjects="1" showGuides="1">
      <p:cViewPr varScale="1">
        <p:scale>
          <a:sx n="87" d="100"/>
          <a:sy n="87" d="100"/>
        </p:scale>
        <p:origin x="533" y="4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0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4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4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3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0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00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39803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76854" y="879710"/>
            <a:ext cx="3983858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6854" y="195615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6854" y="303260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6854" y="4109045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6854" y="5185490"/>
            <a:ext cx="3983858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7730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27730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27730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27730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27730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79517603-8FAC-41C9-B5BE-3F8BA7D93CE6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3" y="1691472"/>
            <a:ext cx="4385841" cy="1325563"/>
          </a:xfrm>
        </p:spPr>
        <p:txBody>
          <a:bodyPr anchor="b"/>
          <a:lstStyle>
            <a:lvl1pPr algn="r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500437"/>
            <a:ext cx="12192000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9843" y="1690688"/>
            <a:ext cx="4155432" cy="13255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9843" y="1227698"/>
            <a:ext cx="4155432" cy="382749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25" y="1193765"/>
            <a:ext cx="6322230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3765"/>
            <a:ext cx="5230788" cy="479613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0525" y="2944813"/>
            <a:ext cx="3046413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69606" y="2944813"/>
            <a:ext cx="302314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009"/>
            <a:ext cx="3416928" cy="2884911"/>
          </a:xfrm>
        </p:spPr>
        <p:txBody>
          <a:bodyPr lIns="0" anchor="t">
            <a:normAutofit/>
          </a:bodyPr>
          <a:lstStyle>
            <a:lvl1pPr algn="r"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10875" y="180900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80900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0572" y="221329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21329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7089"/>
            <a:ext cx="4297212" cy="3449109"/>
          </a:xfr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>
              <a:defRPr lang="en-US" sz="4000" dirty="0">
                <a:latin typeface="+mj-lt"/>
              </a:defRPr>
            </a:lvl1pPr>
          </a:lstStyle>
          <a:p>
            <a:pPr marL="0" lvl="0" algn="r"/>
            <a:r>
              <a:rPr lang="en-US" dirty="0"/>
              <a:t>Click to edit 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1687089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52175" y="1687089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2091373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75" y="2091373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hape 62">
            <a:extLst>
              <a:ext uri="{FF2B5EF4-FFF2-40B4-BE49-F238E27FC236}">
                <a16:creationId xmlns:a16="http://schemas.microsoft.com/office/drawing/2014/main" id="{22325F4A-8191-45D3-B031-5847B1E4B3AA}"/>
              </a:ext>
            </a:extLst>
          </p:cNvPr>
          <p:cNvSpPr/>
          <p:nvPr userDrawn="1"/>
        </p:nvSpPr>
        <p:spPr>
          <a:xfrm rot="16200000" flipV="1">
            <a:off x="3332057" y="133183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12087828" y="1675514"/>
            <a:ext cx="115747" cy="344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687090"/>
            <a:ext cx="4568750" cy="1721802"/>
          </a:xfrm>
          <a:noFill/>
        </p:spPr>
        <p:txBody>
          <a:bodyPr lIns="0" rIns="324000" anchor="ctr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hape 62">
            <a:extLst>
              <a:ext uri="{FF2B5EF4-FFF2-40B4-BE49-F238E27FC236}">
                <a16:creationId xmlns:a16="http://schemas.microsoft.com/office/drawing/2014/main" id="{DADD8B14-6C18-4FC5-89FD-62D525A444DB}"/>
              </a:ext>
            </a:extLst>
          </p:cNvPr>
          <p:cNvSpPr/>
          <p:nvPr userDrawn="1"/>
        </p:nvSpPr>
        <p:spPr>
          <a:xfrm rot="16200000" flipV="1">
            <a:off x="3332057" y="729943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214412" y="3805254"/>
            <a:ext cx="1935925" cy="185477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947" y="2632337"/>
            <a:ext cx="4385841" cy="3357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0816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70816" y="2540529"/>
            <a:ext cx="3046302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9607" y="2944854"/>
            <a:ext cx="3046302" cy="304504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606" y="2540529"/>
            <a:ext cx="3023149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2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r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836271"/>
            <a:ext cx="3523423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-1" y="1539432"/>
            <a:ext cx="8866207" cy="53185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8052" y="3206186"/>
            <a:ext cx="6435525" cy="2815543"/>
          </a:xfrm>
          <a:noFill/>
          <a:ln>
            <a:noFill/>
          </a:ln>
        </p:spPr>
        <p:txBody>
          <a:bodyPr lIns="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lIns="0"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3657059" cy="518545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6" name="Shape 62">
            <a:extLst>
              <a:ext uri="{FF2B5EF4-FFF2-40B4-BE49-F238E27FC236}">
                <a16:creationId xmlns:a16="http://schemas.microsoft.com/office/drawing/2014/main" id="{9EDA533D-03E6-4B64-A81C-A6F9E3301AB5}"/>
              </a:ext>
            </a:extLst>
          </p:cNvPr>
          <p:cNvSpPr/>
          <p:nvPr userDrawn="1"/>
        </p:nvSpPr>
        <p:spPr>
          <a:xfrm rot="16200000" flipV="1">
            <a:off x="965155" y="43498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4745620" y="0"/>
            <a:ext cx="744638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987207"/>
            <a:ext cx="28378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371" y="987208"/>
            <a:ext cx="3501106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66452"/>
            <a:ext cx="5007015" cy="1440000"/>
          </a:xfrm>
          <a:solidFill>
            <a:schemeClr val="bg1"/>
          </a:solidFill>
        </p:spPr>
        <p:txBody>
          <a:bodyPr lIns="216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113538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A10FA-D831-43AB-9DF1-EDB14480E3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-1478756"/>
            <a:ext cx="4572000" cy="118903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BD120B-8377-4641-9618-9DD68265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5635"/>
            <a:ext cx="5845215" cy="1440000"/>
          </a:xfrm>
          <a:solidFill>
            <a:schemeClr val="bg1"/>
          </a:solidFill>
        </p:spPr>
        <p:txBody>
          <a:bodyPr lIns="79200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"/>
            <a:ext cx="11353800" cy="55473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solidFill>
            <a:schemeClr val="bg1"/>
          </a:solidFill>
        </p:spPr>
        <p:txBody>
          <a:bodyPr lIns="0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53441"/>
            <a:ext cx="11353800" cy="515111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CAE461-C0B1-40CE-96C7-BF817A2EA31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1995" cy="6857999"/>
          </a:xfrm>
          <a:custGeom>
            <a:avLst/>
            <a:gdLst>
              <a:gd name="connsiteX0" fmla="*/ 0 w 12191995"/>
              <a:gd name="connsiteY0" fmla="*/ 0 h 6857999"/>
              <a:gd name="connsiteX1" fmla="*/ 12191995 w 12191995"/>
              <a:gd name="connsiteY1" fmla="*/ 0 h 6857999"/>
              <a:gd name="connsiteX2" fmla="*/ 12191995 w 12191995"/>
              <a:gd name="connsiteY2" fmla="*/ 6857999 h 6857999"/>
              <a:gd name="connsiteX3" fmla="*/ 8866207 w 12191995"/>
              <a:gd name="connsiteY3" fmla="*/ 6857999 h 6857999"/>
              <a:gd name="connsiteX4" fmla="*/ 8866207 w 12191995"/>
              <a:gd name="connsiteY4" fmla="*/ 1539432 h 6857999"/>
              <a:gd name="connsiteX5" fmla="*/ 0 w 12191995"/>
              <a:gd name="connsiteY5" fmla="*/ 15394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5" h="6857999">
                <a:moveTo>
                  <a:pt x="0" y="0"/>
                </a:moveTo>
                <a:lnTo>
                  <a:pt x="12191995" y="0"/>
                </a:lnTo>
                <a:lnTo>
                  <a:pt x="12191995" y="6857999"/>
                </a:lnTo>
                <a:lnTo>
                  <a:pt x="8866207" y="6857999"/>
                </a:lnTo>
                <a:lnTo>
                  <a:pt x="8866207" y="1539432"/>
                </a:lnTo>
                <a:lnTo>
                  <a:pt x="0" y="15394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181984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4209" y="1203769"/>
            <a:ext cx="9563582" cy="506006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595BB60-922F-4254-AD20-DEA3FA4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208" y="339162"/>
            <a:ext cx="9563581" cy="823070"/>
          </a:xfrm>
          <a:noFill/>
        </p:spPr>
        <p:txBody>
          <a:bodyPr lIns="0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6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030" y="747000"/>
            <a:ext cx="10519940" cy="5364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6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0"/>
            <a:ext cx="1137043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634288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719574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5831840" y="0"/>
            <a:ext cx="552195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4699000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1" y="0"/>
            <a:ext cx="705612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71525"/>
            <a:ext cx="525780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BD7D8D-4534-4674-90CD-5444E7502E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02636" y="4463007"/>
            <a:ext cx="2489200" cy="3124198"/>
          </a:xfrm>
        </p:spPr>
        <p:txBody>
          <a:bodyPr bIns="0" anchor="b">
            <a:noAutofit/>
          </a:bodyPr>
          <a:lstStyle>
            <a:lvl1pPr marL="0" indent="0" algn="r">
              <a:buNone/>
              <a:defRPr sz="25000">
                <a:solidFill>
                  <a:schemeClr val="bg1">
                    <a:lumMod val="8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496879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C75DEA4-0A76-480D-A95E-49B8E0DD97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5647" y="3145492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5DAAB0">
                    <a:alpha val="20000"/>
                  </a:srgb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394370"/>
            <a:ext cx="7056121" cy="40692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1934210"/>
            <a:ext cx="5273040" cy="1694180"/>
          </a:xfrm>
        </p:spPr>
        <p:txBody>
          <a:bodyPr lIns="0" anchor="t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3532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-16640" y="1"/>
            <a:ext cx="12208639" cy="490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2691447"/>
            <a:ext cx="6272321" cy="1694180"/>
          </a:xfrm>
        </p:spPr>
        <p:txBody>
          <a:bodyPr lIns="0" anchor="b">
            <a:no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A110188-91CF-42CE-9B0F-643DB15F9D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91826" y="2613057"/>
            <a:ext cx="2489200" cy="3124198"/>
          </a:xfrm>
        </p:spPr>
        <p:txBody>
          <a:bodyPr bIns="0" anchor="b">
            <a:noAutofit/>
          </a:bodyPr>
          <a:lstStyle>
            <a:lvl1pPr marL="0" indent="0" algn="l">
              <a:buNone/>
              <a:defRPr sz="25000">
                <a:solidFill>
                  <a:srgbClr val="3B7579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630524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chemeClr val="accent2">
              <a:alpha val="99000"/>
            </a:schemeClr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278528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78736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666759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094402" y="396160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99E7C9A1-D1C2-4923-B0AE-127044646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66207" y="0"/>
            <a:ext cx="3325792" cy="68580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4DECF-152F-4E39-AD49-1ADCE9F759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1375" y="3097232"/>
            <a:ext cx="4008120" cy="2742196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37508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829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90155" y="1042384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0155" y="2331743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0155" y="3621102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90155" y="4910461"/>
            <a:ext cx="804759" cy="804759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330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1060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57913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005218" y="2677210"/>
            <a:ext cx="804759" cy="804759"/>
          </a:xfrm>
          <a:prstGeom prst="ellipse">
            <a:avLst/>
          </a:prstGeom>
          <a:solidFill>
            <a:schemeClr val="bg1"/>
          </a:solidFill>
          <a:ln w="19050">
            <a:solidFill>
              <a:srgbClr val="1F1F26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33730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103933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4112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8842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5730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83035" y="3235748"/>
            <a:ext cx="1049126" cy="1049124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018022"/>
            <a:ext cx="10685257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>
                <a:latin typeface="+mj-lt"/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n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5" name="Shape 62">
            <a:extLst>
              <a:ext uri="{FF2B5EF4-FFF2-40B4-BE49-F238E27FC236}">
                <a16:creationId xmlns:a16="http://schemas.microsoft.com/office/drawing/2014/main" id="{00B58E1E-3AD1-467A-94AA-6578BE4756A3}"/>
              </a:ext>
            </a:extLst>
          </p:cNvPr>
          <p:cNvSpPr/>
          <p:nvPr userDrawn="1"/>
        </p:nvSpPr>
        <p:spPr>
          <a:xfrm rot="16200000" flipV="1">
            <a:off x="965155" y="1152611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87422" y="1038724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>
            <a:normAutofit/>
          </a:bodyPr>
          <a:lstStyle>
            <a:lvl1pPr>
              <a:defRPr sz="800"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7422" y="2330235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87422" y="3621746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7422" y="4913257"/>
            <a:ext cx="804759" cy="8047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+mn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82" y="971950"/>
            <a:ext cx="3537030" cy="2036100"/>
          </a:xfrm>
        </p:spPr>
        <p:txBody>
          <a:bodyPr lIns="0"/>
          <a:lstStyle>
            <a:lvl1pPr>
              <a:defRPr>
                <a:solidFill>
                  <a:srgbClr val="5DAAB0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30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70602" y="729827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6930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70602" y="3646649"/>
            <a:ext cx="1643384" cy="1643384"/>
          </a:xfrm>
          <a:prstGeom prst="ellipse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2770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2770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44956" y="282383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44956" y="241951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42770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42770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44956" y="5740657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44956" y="5336331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E2A7A773-8673-42D6-B565-4013CBE76BBD}"/>
              </a:ext>
            </a:extLst>
          </p:cNvPr>
          <p:cNvSpPr/>
          <p:nvPr userDrawn="1"/>
        </p:nvSpPr>
        <p:spPr>
          <a:xfrm rot="16200000" flipV="1">
            <a:off x="965155" y="-18490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E8D18BE-27C3-4048-91A7-DD0F0F8D0861}"/>
              </a:ext>
            </a:extLst>
          </p:cNvPr>
          <p:cNvSpPr/>
          <p:nvPr userDrawn="1"/>
        </p:nvSpPr>
        <p:spPr>
          <a:xfrm>
            <a:off x="4190264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06007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705" y="2385012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07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3705" y="4352707"/>
            <a:ext cx="1643384" cy="1643384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16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4731" y="3168715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731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41403" y="3168715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1403" y="2764389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04731" y="5167572"/>
            <a:ext cx="2517605" cy="484146"/>
          </a:xfrm>
        </p:spPr>
        <p:txBody>
          <a:bodyPr lIns="0">
            <a:noAutofit/>
          </a:bodyPr>
          <a:lstStyle>
            <a:lvl1pPr marL="0" indent="0" algn="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473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r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41403" y="5167572"/>
            <a:ext cx="2517605" cy="484146"/>
          </a:xfrm>
        </p:spPr>
        <p:txBody>
          <a:bodyPr lIns="0">
            <a:noAutofit/>
          </a:bodyPr>
          <a:lstStyle>
            <a:lvl1pPr marL="0" indent="0" algn="l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41403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l">
              <a:buNone/>
              <a:defRPr sz="1600" b="1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623159-5A5F-49ED-8FE8-D17FB82C8BB9}"/>
              </a:ext>
            </a:extLst>
          </p:cNvPr>
          <p:cNvSpPr/>
          <p:nvPr userDrawn="1"/>
        </p:nvSpPr>
        <p:spPr>
          <a:xfrm>
            <a:off x="6157960" y="2280735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F630FE-FEDE-4DCF-98BE-57FA329D971D}"/>
              </a:ext>
            </a:extLst>
          </p:cNvPr>
          <p:cNvSpPr/>
          <p:nvPr userDrawn="1"/>
        </p:nvSpPr>
        <p:spPr>
          <a:xfrm>
            <a:off x="4190264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EE0F46-6DA2-40B8-B7F9-015FA8D24163}"/>
              </a:ext>
            </a:extLst>
          </p:cNvPr>
          <p:cNvSpPr/>
          <p:nvPr userDrawn="1"/>
        </p:nvSpPr>
        <p:spPr>
          <a:xfrm>
            <a:off x="6157960" y="4236857"/>
            <a:ext cx="1874870" cy="1874870"/>
          </a:xfrm>
          <a:prstGeom prst="ellipse">
            <a:avLst/>
          </a:prstGeom>
          <a:noFill/>
          <a:ln>
            <a:solidFill>
              <a:srgbClr val="5DA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9078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9078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078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07819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708475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96498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1094402" y="2525899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AA0C5BA-C2D3-4A68-8EDE-1831408789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1933381"/>
              <a:gd name="connsiteY0" fmla="*/ 0 h 6858000"/>
              <a:gd name="connsiteX1" fmla="*/ 11933381 w 11933381"/>
              <a:gd name="connsiteY1" fmla="*/ 0 h 6858000"/>
              <a:gd name="connsiteX2" fmla="*/ 11933381 w 11933381"/>
              <a:gd name="connsiteY2" fmla="*/ 6858000 h 6858000"/>
              <a:gd name="connsiteX3" fmla="*/ 0 w 11933381"/>
              <a:gd name="connsiteY3" fmla="*/ 6858000 h 6858000"/>
              <a:gd name="connsiteX4" fmla="*/ 0 w 11933381"/>
              <a:gd name="connsiteY4" fmla="*/ 5854361 h 6858000"/>
              <a:gd name="connsiteX5" fmla="*/ 8109878 w 11933381"/>
              <a:gd name="connsiteY5" fmla="*/ 5854361 h 6858000"/>
              <a:gd name="connsiteX6" fmla="*/ 8109878 w 11933381"/>
              <a:gd name="connsiteY6" fmla="*/ 1949923 h 6858000"/>
              <a:gd name="connsiteX7" fmla="*/ 0 w 11933381"/>
              <a:gd name="connsiteY7" fmla="*/ 1949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33381" h="6858000">
                <a:moveTo>
                  <a:pt x="0" y="0"/>
                </a:moveTo>
                <a:lnTo>
                  <a:pt x="11933381" y="0"/>
                </a:lnTo>
                <a:lnTo>
                  <a:pt x="11933381" y="6858000"/>
                </a:lnTo>
                <a:lnTo>
                  <a:pt x="0" y="6858000"/>
                </a:lnTo>
                <a:lnTo>
                  <a:pt x="0" y="5854361"/>
                </a:lnTo>
                <a:lnTo>
                  <a:pt x="8109878" y="5854361"/>
                </a:lnTo>
                <a:lnTo>
                  <a:pt x="8109878" y="1949923"/>
                </a:lnTo>
                <a:lnTo>
                  <a:pt x="0" y="19499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524172"/>
            <a:ext cx="2578099" cy="2508588"/>
          </a:xfrm>
        </p:spPr>
        <p:txBody>
          <a:bodyPr lIns="0" anchor="t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7A2F74A-3B1A-417B-8998-62F0E7EF0E74}"/>
              </a:ext>
            </a:extLst>
          </p:cNvPr>
          <p:cNvSpPr/>
          <p:nvPr userDrawn="1"/>
        </p:nvSpPr>
        <p:spPr>
          <a:xfrm rot="16200000" flipV="1">
            <a:off x="965155" y="-703069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98755"/>
            <a:ext cx="3856038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2285" y="198755"/>
            <a:ext cx="7651115" cy="42354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648200"/>
            <a:ext cx="7651116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2919" y="4648200"/>
            <a:ext cx="3855721" cy="20116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73C762-8092-4F49-BC46-91BCA0557F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2430682 h 6858000"/>
              <a:gd name="connsiteX3" fmla="*/ 3823504 w 12191999"/>
              <a:gd name="connsiteY3" fmla="*/ 2430682 h 6858000"/>
              <a:gd name="connsiteX4" fmla="*/ 3823504 w 12191999"/>
              <a:gd name="connsiteY4" fmla="*/ 6335120 h 6858000"/>
              <a:gd name="connsiteX5" fmla="*/ 12191999 w 12191999"/>
              <a:gd name="connsiteY5" fmla="*/ 633512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2430682"/>
                </a:lnTo>
                <a:lnTo>
                  <a:pt x="3823504" y="2430682"/>
                </a:lnTo>
                <a:lnTo>
                  <a:pt x="3823504" y="6335120"/>
                </a:lnTo>
                <a:lnTo>
                  <a:pt x="12191999" y="633512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3208" y="2870519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3209" y="3958542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0" name="Shape 62">
            <a:extLst>
              <a:ext uri="{FF2B5EF4-FFF2-40B4-BE49-F238E27FC236}">
                <a16:creationId xmlns:a16="http://schemas.microsoft.com/office/drawing/2014/main" id="{171AB7B1-2963-43C8-84A5-2FCF188ACF42}"/>
              </a:ext>
            </a:extLst>
          </p:cNvPr>
          <p:cNvSpPr/>
          <p:nvPr userDrawn="1"/>
        </p:nvSpPr>
        <p:spPr>
          <a:xfrm rot="16200000" flipV="1">
            <a:off x="4788658" y="2817190"/>
            <a:ext cx="0" cy="193031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52B907-27B2-46E0-B157-E5617EF041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12191999"/>
              <a:gd name="connsiteY0" fmla="*/ 0 h 6553196"/>
              <a:gd name="connsiteX1" fmla="*/ 12191999 w 12191999"/>
              <a:gd name="connsiteY1" fmla="*/ 0 h 6553196"/>
              <a:gd name="connsiteX2" fmla="*/ 12191999 w 12191999"/>
              <a:gd name="connsiteY2" fmla="*/ 6553196 h 6553196"/>
              <a:gd name="connsiteX3" fmla="*/ 9099630 w 12191999"/>
              <a:gd name="connsiteY3" fmla="*/ 6553196 h 6553196"/>
              <a:gd name="connsiteX4" fmla="*/ 9099630 w 12191999"/>
              <a:gd name="connsiteY4" fmla="*/ 2953562 h 6553196"/>
              <a:gd name="connsiteX5" fmla="*/ 731134 w 12191999"/>
              <a:gd name="connsiteY5" fmla="*/ 2953562 h 6553196"/>
              <a:gd name="connsiteX6" fmla="*/ 731134 w 12191999"/>
              <a:gd name="connsiteY6" fmla="*/ 6553196 h 6553196"/>
              <a:gd name="connsiteX7" fmla="*/ 0 w 12191999"/>
              <a:gd name="connsiteY7" fmla="*/ 6553196 h 6553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553196">
                <a:moveTo>
                  <a:pt x="0" y="0"/>
                </a:moveTo>
                <a:lnTo>
                  <a:pt x="12191999" y="0"/>
                </a:lnTo>
                <a:lnTo>
                  <a:pt x="12191999" y="6553196"/>
                </a:lnTo>
                <a:lnTo>
                  <a:pt x="9099630" y="6553196"/>
                </a:lnTo>
                <a:lnTo>
                  <a:pt x="9099630" y="2953562"/>
                </a:lnTo>
                <a:lnTo>
                  <a:pt x="731134" y="2953562"/>
                </a:lnTo>
                <a:lnTo>
                  <a:pt x="731134" y="6553196"/>
                </a:lnTo>
                <a:lnTo>
                  <a:pt x="0" y="655319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EE170-55AC-411A-B257-BD682DE71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64" y="3379810"/>
            <a:ext cx="7252505" cy="891250"/>
          </a:xfrm>
        </p:spPr>
        <p:txBody>
          <a:bodyPr anchor="t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2D701DC-3803-4D06-BFB3-A9F78E4022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165" y="4467833"/>
            <a:ext cx="7252504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Shape 62">
            <a:extLst>
              <a:ext uri="{FF2B5EF4-FFF2-40B4-BE49-F238E27FC236}">
                <a16:creationId xmlns:a16="http://schemas.microsoft.com/office/drawing/2014/main" id="{71FB5177-8D30-4482-99E2-8BFEB1D37D9E}"/>
              </a:ext>
            </a:extLst>
          </p:cNvPr>
          <p:cNvSpPr/>
          <p:nvPr userDrawn="1"/>
        </p:nvSpPr>
        <p:spPr>
          <a:xfrm rot="16200000" flipV="1">
            <a:off x="1285385" y="3006251"/>
            <a:ext cx="0" cy="2570770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4867539"/>
            <a:ext cx="2356412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137" y="2225040"/>
            <a:ext cx="3557587" cy="3668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59432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59432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59432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59432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59432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965155" y="3899540"/>
            <a:ext cx="0" cy="1930310"/>
          </a:xfrm>
          <a:prstGeom prst="line">
            <a:avLst/>
          </a:prstGeom>
          <a:ln w="1905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778137" y="0"/>
            <a:ext cx="3586162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5" r:id="rId2"/>
    <p:sldLayoutId id="2147483689" r:id="rId3"/>
    <p:sldLayoutId id="2147483684" r:id="rId4"/>
    <p:sldLayoutId id="2147483651" r:id="rId5"/>
    <p:sldLayoutId id="2147483685" r:id="rId6"/>
    <p:sldLayoutId id="2147483674" r:id="rId7"/>
    <p:sldLayoutId id="2147483690" r:id="rId8"/>
    <p:sldLayoutId id="2147483694" r:id="rId9"/>
    <p:sldLayoutId id="2147483693" r:id="rId10"/>
    <p:sldLayoutId id="2147483686" r:id="rId11"/>
    <p:sldLayoutId id="2147483703" r:id="rId12"/>
    <p:sldLayoutId id="2147483709" r:id="rId13"/>
    <p:sldLayoutId id="2147483710" r:id="rId14"/>
    <p:sldLayoutId id="2147483711" r:id="rId15"/>
    <p:sldLayoutId id="2147483712" r:id="rId16"/>
    <p:sldLayoutId id="2147483704" r:id="rId17"/>
    <p:sldLayoutId id="2147483702" r:id="rId18"/>
    <p:sldLayoutId id="2147483713" r:id="rId19"/>
    <p:sldLayoutId id="2147483714" r:id="rId20"/>
    <p:sldLayoutId id="2147483715" r:id="rId21"/>
    <p:sldLayoutId id="2147483695" r:id="rId22"/>
    <p:sldLayoutId id="2147483730" r:id="rId23"/>
    <p:sldLayoutId id="2147483698" r:id="rId24"/>
    <p:sldLayoutId id="2147483731" r:id="rId25"/>
    <p:sldLayoutId id="2147483699" r:id="rId26"/>
    <p:sldLayoutId id="2147483732" r:id="rId27"/>
    <p:sldLayoutId id="2147483700" r:id="rId28"/>
    <p:sldLayoutId id="2147483733" r:id="rId29"/>
    <p:sldLayoutId id="2147483701" r:id="rId30"/>
    <p:sldLayoutId id="2147483734" r:id="rId31"/>
    <p:sldLayoutId id="2147483696" r:id="rId32"/>
    <p:sldLayoutId id="2147483705" r:id="rId33"/>
    <p:sldLayoutId id="2147483706" r:id="rId34"/>
    <p:sldLayoutId id="2147483707" r:id="rId35"/>
    <p:sldLayoutId id="2147483708" r:id="rId36"/>
    <p:sldLayoutId id="2147483687" r:id="rId37"/>
    <p:sldLayoutId id="2147483660" r:id="rId38"/>
    <p:sldLayoutId id="2147483719" r:id="rId39"/>
    <p:sldLayoutId id="2147483720" r:id="rId40"/>
    <p:sldLayoutId id="2147483718" r:id="rId41"/>
    <p:sldLayoutId id="2147483721" r:id="rId42"/>
    <p:sldLayoutId id="2147483716" r:id="rId43"/>
    <p:sldLayoutId id="2147483722" r:id="rId44"/>
    <p:sldLayoutId id="2147483723" r:id="rId45"/>
    <p:sldLayoutId id="2147483663" r:id="rId46"/>
    <p:sldLayoutId id="2147483725" r:id="rId47"/>
    <p:sldLayoutId id="2147483726" r:id="rId48"/>
    <p:sldLayoutId id="2147483675" r:id="rId49"/>
    <p:sldLayoutId id="2147483677" r:id="rId50"/>
    <p:sldLayoutId id="2147483729" r:id="rId51"/>
    <p:sldLayoutId id="2147483728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County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 guide for high earning civilians purchasing houses</a:t>
            </a:r>
          </a:p>
          <a:p>
            <a:endParaRPr lang="en-US" dirty="0"/>
          </a:p>
        </p:txBody>
      </p:sp>
      <p:pic>
        <p:nvPicPr>
          <p:cNvPr id="13" name="Picture Placeholder 5" descr="Buildings">
            <a:extLst>
              <a:ext uri="{FF2B5EF4-FFF2-40B4-BE49-F238E27FC236}">
                <a16:creationId xmlns:a16="http://schemas.microsoft.com/office/drawing/2014/main" id="{002497D9-8F14-40C3-90A2-8264564E1F9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58A585-52FA-4A45-B2D0-660EC2D2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D4CC0-73ED-461C-9C4A-10AC7C08953E}"/>
              </a:ext>
            </a:extLst>
          </p:cNvPr>
          <p:cNvSpPr txBox="1"/>
          <p:nvPr/>
        </p:nvSpPr>
        <p:spPr>
          <a:xfrm>
            <a:off x="8472669" y="5871990"/>
            <a:ext cx="3437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more information, contact at vinayak.modgil@gmail.com</a:t>
            </a:r>
          </a:p>
        </p:txBody>
      </p:sp>
    </p:spTree>
    <p:extLst>
      <p:ext uri="{BB962C8B-B14F-4D97-AF65-F5344CB8AC3E}">
        <p14:creationId xmlns:p14="http://schemas.microsoft.com/office/powerpoint/2010/main" val="3894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C12AB6B-2397-478A-BF32-BF0AFF5D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4867539"/>
            <a:ext cx="2727803" cy="102552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50CE80-CA72-48E8-BA6A-98B4A0501A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9432" y="1548559"/>
            <a:ext cx="4294206" cy="755650"/>
          </a:xfrm>
        </p:spPr>
        <p:txBody>
          <a:bodyPr>
            <a:noAutofit/>
          </a:bodyPr>
          <a:lstStyle/>
          <a:p>
            <a:r>
              <a:rPr lang="en-US" sz="2400" b="1" dirty="0"/>
              <a:t>Objective: Finding the features that affect the pricing of the houses in KC.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5BAF650-FD43-47DB-AB10-61E4F4A72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9432" y="2949881"/>
            <a:ext cx="4294206" cy="755650"/>
          </a:xfrm>
        </p:spPr>
        <p:txBody>
          <a:bodyPr>
            <a:noAutofit/>
          </a:bodyPr>
          <a:lstStyle/>
          <a:p>
            <a:r>
              <a:rPr lang="en-US" sz="2400" b="1" dirty="0"/>
              <a:t>Goal: Picking out houses that are on the hold high value.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16BB79-5932-44CF-9C3A-407F484969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59432" y="5598098"/>
            <a:ext cx="4294206" cy="755650"/>
          </a:xfrm>
        </p:spPr>
        <p:txBody>
          <a:bodyPr>
            <a:normAutofit/>
          </a:bodyPr>
          <a:lstStyle/>
          <a:p>
            <a:r>
              <a:rPr lang="en-US" sz="2400" b="1" dirty="0"/>
              <a:t>Found about 15000 unique houses with quality data.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C7D62EB-2597-47CE-BB7C-6A6EAB5BC0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9432" y="4246391"/>
            <a:ext cx="4294206" cy="755650"/>
          </a:xfrm>
        </p:spPr>
        <p:txBody>
          <a:bodyPr>
            <a:noAutofit/>
          </a:bodyPr>
          <a:lstStyle/>
          <a:p>
            <a:r>
              <a:rPr lang="en-US" sz="2400" b="1" dirty="0"/>
              <a:t>Almost 21000 houses to work with (Sample)</a:t>
            </a:r>
          </a:p>
        </p:txBody>
      </p:sp>
    </p:spTree>
    <p:extLst>
      <p:ext uri="{BB962C8B-B14F-4D97-AF65-F5344CB8AC3E}">
        <p14:creationId xmlns:p14="http://schemas.microsoft.com/office/powerpoint/2010/main" val="307395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49062A-D4B8-4980-B15D-2F0CF58B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491" y="2649834"/>
            <a:ext cx="5045593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5DAAB0"/>
                </a:solidFill>
              </a:rPr>
              <a:t>Most important features to consider</a:t>
            </a:r>
          </a:p>
        </p:txBody>
      </p:sp>
    </p:spTree>
    <p:extLst>
      <p:ext uri="{BB962C8B-B14F-4D97-AF65-F5344CB8AC3E}">
        <p14:creationId xmlns:p14="http://schemas.microsoft.com/office/powerpoint/2010/main" val="60504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435E-2A62-4EE9-8855-16DE03B7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005FA-54B1-41EB-A5FD-6B9E9A1EE8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42508" y="1066200"/>
            <a:ext cx="3977648" cy="731694"/>
          </a:xfrm>
        </p:spPr>
        <p:txBody>
          <a:bodyPr>
            <a:noAutofit/>
          </a:bodyPr>
          <a:lstStyle/>
          <a:p>
            <a:r>
              <a:rPr lang="en-US" sz="2400" dirty="0"/>
              <a:t>1. </a:t>
            </a:r>
            <a:r>
              <a:rPr lang="en-US" sz="2400" b="1" dirty="0"/>
              <a:t>Overall grade given to the housing unit, based on King County grading system</a:t>
            </a:r>
            <a:endParaRPr lang="en-IN" sz="2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FA6B6-894C-45F0-A4DB-78D73BB936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64935" y="2967403"/>
            <a:ext cx="3977648" cy="731694"/>
          </a:xfrm>
        </p:spPr>
        <p:txBody>
          <a:bodyPr>
            <a:noAutofit/>
          </a:bodyPr>
          <a:lstStyle/>
          <a:p>
            <a:r>
              <a:rPr lang="en-IN" sz="2800" dirty="0"/>
              <a:t>2</a:t>
            </a:r>
            <a:r>
              <a:rPr lang="en-IN" sz="2800" b="1" dirty="0"/>
              <a:t>. S</a:t>
            </a:r>
            <a:r>
              <a:rPr lang="en-US" sz="2800" b="1" dirty="0" err="1"/>
              <a:t>quare</a:t>
            </a:r>
            <a:r>
              <a:rPr lang="en-US" sz="2800" b="1" dirty="0"/>
              <a:t> footage of house apart from basement</a:t>
            </a:r>
            <a:endParaRPr lang="en-IN" sz="2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7F868C-07CB-4326-A4F7-DDDCCFFBDE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75104" y="4502759"/>
            <a:ext cx="3977648" cy="731694"/>
          </a:xfrm>
        </p:spPr>
        <p:txBody>
          <a:bodyPr/>
          <a:lstStyle/>
          <a:p>
            <a:r>
              <a:rPr lang="en-IN" sz="2800" dirty="0"/>
              <a:t>3. </a:t>
            </a:r>
            <a:r>
              <a:rPr lang="en-IN" sz="2800" b="1" dirty="0"/>
              <a:t>Basement?</a:t>
            </a:r>
          </a:p>
        </p:txBody>
      </p:sp>
      <p:pic>
        <p:nvPicPr>
          <p:cNvPr id="14" name="Picture 13" descr="A picture containing grass, outdoor, nature, mountain&#10;&#10;Description automatically generated">
            <a:extLst>
              <a:ext uri="{FF2B5EF4-FFF2-40B4-BE49-F238E27FC236}">
                <a16:creationId xmlns:a16="http://schemas.microsoft.com/office/drawing/2014/main" id="{6DF84086-90D5-4973-9F15-4A24AAD4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28" y="2967403"/>
            <a:ext cx="4541963" cy="31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981189-9280-48E8-90AE-7F25E741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solidFill>
                  <a:srgbClr val="5DAAB0"/>
                </a:solidFill>
                <a:latin typeface="+mn-lt"/>
              </a:rPr>
              <a:t>Square foot above ground:</a:t>
            </a: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r>
              <a:rPr lang="en-US" sz="3100" dirty="0">
                <a:solidFill>
                  <a:srgbClr val="5DAAB0"/>
                </a:solidFill>
                <a:latin typeface="+mn-lt"/>
              </a:rPr>
              <a:t>- Linear relationship (Towards the positive side)</a:t>
            </a: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br>
              <a:rPr lang="en-US" sz="3100" dirty="0">
                <a:solidFill>
                  <a:srgbClr val="5DAAB0"/>
                </a:solidFill>
                <a:latin typeface="+mn-lt"/>
              </a:rPr>
            </a:br>
            <a:r>
              <a:rPr lang="en-US" sz="3100" dirty="0">
                <a:solidFill>
                  <a:srgbClr val="5DAAB0"/>
                </a:solidFill>
                <a:latin typeface="+mn-lt"/>
              </a:rPr>
              <a:t>-  Key when purchasing houses. The main area to focus is on purchasing houses with large (not largest in the county) of area excluding the basement.</a:t>
            </a:r>
            <a:br>
              <a:rPr lang="en-US" sz="1600" dirty="0">
                <a:solidFill>
                  <a:srgbClr val="5DAAB0"/>
                </a:solidFill>
                <a:latin typeface="+mn-lt"/>
              </a:rPr>
            </a:br>
            <a:endParaRPr lang="en-US" sz="1600" dirty="0">
              <a:solidFill>
                <a:srgbClr val="5DAAB0"/>
              </a:solidFill>
              <a:latin typeface="+mn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B9CB9E-1380-488B-88F1-B99F12EFA7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Click to add title here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6C73613-DE88-4D6B-82AB-C46D1ABB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47" y="3136118"/>
            <a:ext cx="5294427" cy="340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9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8CD555-AB49-4CAE-998F-97A85F59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Positive relationship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-High grade</a:t>
            </a:r>
            <a:br>
              <a:rPr lang="en-US" dirty="0"/>
            </a:br>
            <a:r>
              <a:rPr lang="en-US" dirty="0"/>
              <a:t>means </a:t>
            </a:r>
            <a:br>
              <a:rPr lang="en-US" dirty="0"/>
            </a:br>
            <a:r>
              <a:rPr lang="en-US" dirty="0"/>
              <a:t>High prices</a:t>
            </a: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F71FAB6D-D1B2-4DB8-BB7F-1F1F9064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09" y="1997174"/>
            <a:ext cx="6733013" cy="451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3D75BE-E7AD-49A1-A453-D007D958A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73" y="530379"/>
            <a:ext cx="7634288" cy="1325563"/>
          </a:xfrm>
        </p:spPr>
        <p:txBody>
          <a:bodyPr>
            <a:noAutofit/>
          </a:bodyPr>
          <a:lstStyle/>
          <a:p>
            <a:r>
              <a:rPr lang="en-US" sz="3200" dirty="0"/>
              <a:t>Grade + SQFT above basement</a:t>
            </a:r>
            <a:br>
              <a:rPr lang="en-US" sz="3200" dirty="0"/>
            </a:br>
            <a:r>
              <a:rPr lang="en-US" sz="3200" dirty="0"/>
              <a:t>- Higher grade+ larger area excl basement= higher price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FBB8-2A87-4FDD-8742-D0C12871A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F1BAAB0-B8CC-4E85-9B09-17F08E68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154" y="2189299"/>
            <a:ext cx="6470207" cy="40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3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DBE169-BA91-4B17-9AF2-4BAD528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5DAAB0"/>
                </a:solidFill>
              </a:rPr>
              <a:t>SQFT above ground +</a:t>
            </a:r>
            <a:br>
              <a:rPr lang="en-US" sz="2800" dirty="0">
                <a:solidFill>
                  <a:srgbClr val="5DAAB0"/>
                </a:solidFill>
              </a:rPr>
            </a:br>
            <a:r>
              <a:rPr lang="en-US" sz="2800" dirty="0">
                <a:solidFill>
                  <a:srgbClr val="5DAAB0"/>
                </a:solidFill>
              </a:rPr>
              <a:t>grade vs price</a:t>
            </a:r>
            <a:br>
              <a:rPr lang="en-US" sz="2800" dirty="0">
                <a:solidFill>
                  <a:srgbClr val="5DAAB0"/>
                </a:solidFill>
              </a:rPr>
            </a:br>
            <a:r>
              <a:rPr lang="en-US" sz="2800" dirty="0">
                <a:solidFill>
                  <a:srgbClr val="5DAAB0"/>
                </a:solidFill>
              </a:rPr>
              <a:t>- Higher grade and large area means higher value</a:t>
            </a:r>
          </a:p>
        </p:txBody>
      </p:sp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6263CE43-D410-4BF8-8529-41197F40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9560" t="-29716" r="-29560" b="-29716"/>
          <a:stretch/>
        </p:blipFill>
        <p:spPr>
          <a:xfrm>
            <a:off x="11388725" y="1038225"/>
            <a:ext cx="803275" cy="804863"/>
          </a:xfrm>
        </p:spPr>
      </p:pic>
      <p:pic>
        <p:nvPicPr>
          <p:cNvPr id="50" name="Picture Placeholder 49">
            <a:extLst>
              <a:ext uri="{FF2B5EF4-FFF2-40B4-BE49-F238E27FC236}">
                <a16:creationId xmlns:a16="http://schemas.microsoft.com/office/drawing/2014/main" id="{44B7CF38-0B19-41D9-8D37-6D59A3F3E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2179" t="-22322" r="-22179" b="-22322"/>
          <a:stretch/>
        </p:blipFill>
        <p:spPr>
          <a:xfrm>
            <a:off x="11388725" y="2330450"/>
            <a:ext cx="803275" cy="804863"/>
          </a:xfrm>
        </p:spPr>
      </p:pic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26AA0551-AA74-4E7E-80AF-5D856020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27274" t="-27427" r="-27274" b="-27427"/>
          <a:stretch/>
        </p:blipFill>
        <p:spPr>
          <a:xfrm>
            <a:off x="11388725" y="3621088"/>
            <a:ext cx="803275" cy="804862"/>
          </a:xfrm>
        </p:spPr>
      </p:pic>
      <p:pic>
        <p:nvPicPr>
          <p:cNvPr id="54" name="Picture Placeholder 53">
            <a:extLst>
              <a:ext uri="{FF2B5EF4-FFF2-40B4-BE49-F238E27FC236}">
                <a16:creationId xmlns:a16="http://schemas.microsoft.com/office/drawing/2014/main" id="{21139392-74B8-43B3-BFDF-58CAC133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30855" t="-31015" r="-30855" b="-31015"/>
          <a:stretch/>
        </p:blipFill>
        <p:spPr>
          <a:xfrm>
            <a:off x="11388725" y="4913313"/>
            <a:ext cx="803275" cy="804862"/>
          </a:xfr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593D7FF-39BE-41D6-A19D-C06706C617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7989" y="1983036"/>
            <a:ext cx="5511111" cy="453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3F9A722-C416-4CA0-9E81-3AB43962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60" y="1520328"/>
            <a:ext cx="2995728" cy="1908672"/>
          </a:xfrm>
        </p:spPr>
        <p:txBody>
          <a:bodyPr/>
          <a:lstStyle/>
          <a:p>
            <a:r>
              <a:rPr lang="en-US" sz="2800" dirty="0"/>
              <a:t>Our recommendations for real estate tycoons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E6B8FC3-C6AB-4C05-AB1A-6A425F437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5313" y="1106779"/>
            <a:ext cx="4294206" cy="755650"/>
          </a:xfrm>
        </p:spPr>
        <p:txBody>
          <a:bodyPr/>
          <a:lstStyle/>
          <a:p>
            <a:r>
              <a:rPr lang="en-US" dirty="0"/>
              <a:t>1. Firstly, we recommend purchasing houses with 4000-5000 </a:t>
            </a:r>
            <a:r>
              <a:rPr lang="en-US" dirty="0" err="1"/>
              <a:t>sqft</a:t>
            </a:r>
            <a:r>
              <a:rPr lang="en-US" dirty="0"/>
              <a:t> area above basement.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905B54-BC78-4D3A-98A7-8BF350FAE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5313" y="2333980"/>
            <a:ext cx="4294206" cy="755650"/>
          </a:xfrm>
        </p:spPr>
        <p:txBody>
          <a:bodyPr/>
          <a:lstStyle/>
          <a:p>
            <a:r>
              <a:rPr lang="en-US" dirty="0"/>
              <a:t>2. Secondly, purchasing houses with 4000-5000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5D841AC-77B9-46F0-877E-EDFD058BCB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55313" y="3548525"/>
            <a:ext cx="4294206" cy="9555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3. Lastly, Highly scored houses (according to KC grading system) but not the largest (in terms of </a:t>
            </a:r>
            <a:r>
              <a:rPr lang="en-US" dirty="0" err="1"/>
              <a:t>sqft</a:t>
            </a:r>
            <a:r>
              <a:rPr lang="en-US" dirty="0"/>
              <a:t> above ground) will be on the expensive side.</a:t>
            </a:r>
          </a:p>
          <a:p>
            <a:endParaRPr lang="en-US" dirty="0"/>
          </a:p>
        </p:txBody>
      </p:sp>
      <p:pic>
        <p:nvPicPr>
          <p:cNvPr id="29" name="Picture Placeholder 25" descr="Member Photo">
            <a:extLst>
              <a:ext uri="{FF2B5EF4-FFF2-40B4-BE49-F238E27FC236}">
                <a16:creationId xmlns:a16="http://schemas.microsoft.com/office/drawing/2014/main" id="{1507C138-F295-471C-A7C2-F827C437DE9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8938" y="730250"/>
            <a:ext cx="1643062" cy="1643063"/>
          </a:xfrm>
        </p:spPr>
      </p:pic>
      <p:pic>
        <p:nvPicPr>
          <p:cNvPr id="30" name="Picture Placeholder 27" descr="Member Photo">
            <a:extLst>
              <a:ext uri="{FF2B5EF4-FFF2-40B4-BE49-F238E27FC236}">
                <a16:creationId xmlns:a16="http://schemas.microsoft.com/office/drawing/2014/main" id="{10D7B446-4830-437D-90F2-78FF39F842A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8938" y="3646488"/>
            <a:ext cx="1643062" cy="1643062"/>
          </a:xfrm>
        </p:spPr>
      </p:pic>
      <p:pic>
        <p:nvPicPr>
          <p:cNvPr id="31" name="Picture Placeholder 29" descr="Member Photo">
            <a:extLst>
              <a:ext uri="{FF2B5EF4-FFF2-40B4-BE49-F238E27FC236}">
                <a16:creationId xmlns:a16="http://schemas.microsoft.com/office/drawing/2014/main" id="{7453335E-1D5E-4FDC-8418-75FFB424DE6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8938" y="3646488"/>
            <a:ext cx="1643062" cy="1643062"/>
          </a:xfrm>
        </p:spPr>
      </p:pic>
    </p:spTree>
    <p:extLst>
      <p:ext uri="{BB962C8B-B14F-4D97-AF65-F5344CB8AC3E}">
        <p14:creationId xmlns:p14="http://schemas.microsoft.com/office/powerpoint/2010/main" val="168469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ELT_Template01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5DAAB0"/>
      </a:accent1>
      <a:accent2>
        <a:srgbClr val="DFE3E9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_ELT_Template01">
      <a:majorFont>
        <a:latin typeface="Constant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F1EBDCD4-0DFE-4BFC-B527-76D7C1C6466B}" vid="{B36D0821-FAFD-4A44-B0A3-9261322768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clean sophisticated presentation</Template>
  <TotalTime>825</TotalTime>
  <Words>289</Words>
  <Application>Microsoft Office PowerPoint</Application>
  <PresentationFormat>Widescreen</PresentationFormat>
  <Paragraphs>32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Constantia</vt:lpstr>
      <vt:lpstr>Helvetica Light</vt:lpstr>
      <vt:lpstr>Office Theme</vt:lpstr>
      <vt:lpstr>King County Analysis</vt:lpstr>
      <vt:lpstr>Agenda</vt:lpstr>
      <vt:lpstr>Most important features to consider</vt:lpstr>
      <vt:lpstr>Features</vt:lpstr>
      <vt:lpstr>Square foot above ground:   - Linear relationship (Towards the positive side)   -  Key when purchasing houses. The main area to focus is on purchasing houses with large (not largest in the county) of area excluding the basement. </vt:lpstr>
      <vt:lpstr>Grade   - Positive relationship  -High grade means  High prices</vt:lpstr>
      <vt:lpstr>Grade + SQFT above basement - Higher grade+ larger area excl basement= higher price</vt:lpstr>
      <vt:lpstr>SQFT above ground + grade vs price - Higher grade and large area means higher value</vt:lpstr>
      <vt:lpstr>Our recommendations for real estate tycoons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County Analysis</dc:title>
  <dc:creator>Vinayak Modgil</dc:creator>
  <cp:lastModifiedBy>Vinayak Modgil</cp:lastModifiedBy>
  <cp:revision>9</cp:revision>
  <dcterms:created xsi:type="dcterms:W3CDTF">2021-04-23T17:58:06Z</dcterms:created>
  <dcterms:modified xsi:type="dcterms:W3CDTF">2021-07-21T19:10:31Z</dcterms:modified>
</cp:coreProperties>
</file>