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24" r:id="rId2"/>
    <p:sldId id="2542" r:id="rId3"/>
    <p:sldId id="2544" r:id="rId4"/>
    <p:sldId id="2583" r:id="rId5"/>
    <p:sldId id="2545" r:id="rId6"/>
    <p:sldId id="2582" r:id="rId7"/>
    <p:sldId id="2552" r:id="rId8"/>
    <p:sldId id="2554" r:id="rId9"/>
    <p:sldId id="2574" r:id="rId10"/>
    <p:sldId id="25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034" autoAdjust="0"/>
  </p:normalViewPr>
  <p:slideViewPr>
    <p:cSldViewPr snapToGrid="0" snapToObjects="1" showGuides="1">
      <p:cViewPr>
        <p:scale>
          <a:sx n="87" d="100"/>
          <a:sy n="87" d="100"/>
        </p:scale>
        <p:origin x="1512" y="5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3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anchor="b"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/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078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660" r:id="rId38"/>
    <p:sldLayoutId id="2147483719" r:id="rId39"/>
    <p:sldLayoutId id="2147483720" r:id="rId40"/>
    <p:sldLayoutId id="2147483718" r:id="rId41"/>
    <p:sldLayoutId id="2147483721" r:id="rId42"/>
    <p:sldLayoutId id="2147483716" r:id="rId43"/>
    <p:sldLayoutId id="2147483722" r:id="rId44"/>
    <p:sldLayoutId id="2147483723" r:id="rId45"/>
    <p:sldLayoutId id="2147483663" r:id="rId46"/>
    <p:sldLayoutId id="2147483725" r:id="rId47"/>
    <p:sldLayoutId id="2147483726" r:id="rId48"/>
    <p:sldLayoutId id="2147483675" r:id="rId49"/>
    <p:sldLayoutId id="2147483677" r:id="rId50"/>
    <p:sldLayoutId id="2147483729" r:id="rId51"/>
    <p:sldLayoutId id="2147483728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 guide for real estate tycoons purchasing houses</a:t>
            </a:r>
          </a:p>
          <a:p>
            <a:endParaRPr lang="en-US" dirty="0"/>
          </a:p>
        </p:txBody>
      </p:sp>
      <p:pic>
        <p:nvPicPr>
          <p:cNvPr id="13" name="Picture Placeholder 5" descr="Building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D4CC0-73ED-461C-9C4A-10AC7C08953E}"/>
              </a:ext>
            </a:extLst>
          </p:cNvPr>
          <p:cNvSpPr txBox="1"/>
          <p:nvPr/>
        </p:nvSpPr>
        <p:spPr>
          <a:xfrm>
            <a:off x="8472669" y="5871990"/>
            <a:ext cx="343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more information, contact at Vinayak.modgil@gmail.com</a:t>
            </a:r>
          </a:p>
        </p:txBody>
      </p:sp>
    </p:spTree>
    <p:extLst>
      <p:ext uri="{BB962C8B-B14F-4D97-AF65-F5344CB8AC3E}">
        <p14:creationId xmlns:p14="http://schemas.microsoft.com/office/powerpoint/2010/main" val="3894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50CE80-CA72-48E8-BA6A-98B4A0501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9432" y="1548559"/>
            <a:ext cx="4294206" cy="755650"/>
          </a:xfrm>
        </p:spPr>
        <p:txBody>
          <a:bodyPr>
            <a:noAutofit/>
          </a:bodyPr>
          <a:lstStyle/>
          <a:p>
            <a:r>
              <a:rPr lang="en-US" sz="2400" b="1" dirty="0"/>
              <a:t>Objective: Provide 3 recommendations for real estate tycoons purchasing homes in King County.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BAF650-FD43-47DB-AB10-61E4F4A72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9432" y="2949881"/>
            <a:ext cx="4294206" cy="755650"/>
          </a:xfrm>
        </p:spPr>
        <p:txBody>
          <a:bodyPr>
            <a:noAutofit/>
          </a:bodyPr>
          <a:lstStyle/>
          <a:p>
            <a:r>
              <a:rPr lang="en-US" sz="2400" b="1" dirty="0"/>
              <a:t>Goal: Maximum profit while selling houses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16BB79-5932-44CF-9C3A-407F48496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59432" y="5598098"/>
            <a:ext cx="4294206" cy="755650"/>
          </a:xfrm>
        </p:spPr>
        <p:txBody>
          <a:bodyPr>
            <a:normAutofit/>
          </a:bodyPr>
          <a:lstStyle/>
          <a:p>
            <a:r>
              <a:rPr lang="en-US" sz="2400" b="1" dirty="0"/>
              <a:t>Found about 15000 unique houses with quality data.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C7D62EB-2597-47CE-BB7C-6A6EAB5BC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9432" y="4246391"/>
            <a:ext cx="4294206" cy="755650"/>
          </a:xfrm>
        </p:spPr>
        <p:txBody>
          <a:bodyPr>
            <a:noAutofit/>
          </a:bodyPr>
          <a:lstStyle/>
          <a:p>
            <a:r>
              <a:rPr lang="en-US" sz="2400" b="1" dirty="0"/>
              <a:t>Almost 21000 houses to work with (Sample)</a:t>
            </a:r>
          </a:p>
        </p:txBody>
      </p:sp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49062A-D4B8-4980-B15D-2F0CF58B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491" y="2649834"/>
            <a:ext cx="5045593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DAAB0"/>
                </a:solidFill>
              </a:rPr>
              <a:t>Most important features to consider</a:t>
            </a:r>
          </a:p>
        </p:txBody>
      </p:sp>
    </p:spTree>
    <p:extLst>
      <p:ext uri="{BB962C8B-B14F-4D97-AF65-F5344CB8AC3E}">
        <p14:creationId xmlns:p14="http://schemas.microsoft.com/office/powerpoint/2010/main" val="60504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435E-2A62-4EE9-8855-16DE03B7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005FA-54B1-41EB-A5FD-6B9E9A1EE8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42508" y="1066200"/>
            <a:ext cx="3977648" cy="731694"/>
          </a:xfrm>
        </p:spPr>
        <p:txBody>
          <a:bodyPr>
            <a:noAutofit/>
          </a:bodyPr>
          <a:lstStyle/>
          <a:p>
            <a:r>
              <a:rPr lang="en-US" sz="2400" dirty="0"/>
              <a:t>1. </a:t>
            </a:r>
            <a:r>
              <a:rPr lang="en-US" sz="2400" b="1" dirty="0"/>
              <a:t>Overall grade given to the housing unit, based on King County grading system</a:t>
            </a:r>
            <a:endParaRPr lang="en-IN" sz="2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FA6B6-894C-45F0-A4DB-78D73BB936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4935" y="2967403"/>
            <a:ext cx="3977648" cy="731694"/>
          </a:xfrm>
        </p:spPr>
        <p:txBody>
          <a:bodyPr>
            <a:noAutofit/>
          </a:bodyPr>
          <a:lstStyle/>
          <a:p>
            <a:r>
              <a:rPr lang="en-IN" sz="2800" dirty="0"/>
              <a:t>2</a:t>
            </a:r>
            <a:r>
              <a:rPr lang="en-IN" sz="2800" b="1" dirty="0"/>
              <a:t>. S</a:t>
            </a:r>
            <a:r>
              <a:rPr lang="en-US" sz="2800" b="1" dirty="0" err="1"/>
              <a:t>quare</a:t>
            </a:r>
            <a:r>
              <a:rPr lang="en-US" sz="2800" b="1" dirty="0"/>
              <a:t> footage of house apart from basement</a:t>
            </a:r>
            <a:endParaRPr lang="en-IN" sz="2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7F868C-07CB-4326-A4F7-DDDCCFFBDE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75104" y="4502759"/>
            <a:ext cx="3977648" cy="731694"/>
          </a:xfrm>
        </p:spPr>
        <p:txBody>
          <a:bodyPr/>
          <a:lstStyle/>
          <a:p>
            <a:r>
              <a:rPr lang="en-IN" sz="2800" dirty="0"/>
              <a:t>3. </a:t>
            </a:r>
            <a:r>
              <a:rPr lang="en-IN" sz="2800" b="1" dirty="0"/>
              <a:t>Basement?</a:t>
            </a:r>
          </a:p>
        </p:txBody>
      </p:sp>
      <p:pic>
        <p:nvPicPr>
          <p:cNvPr id="14" name="Picture 13" descr="A picture containing grass, outdoor, nature, mountain&#10;&#10;Description automatically generated">
            <a:extLst>
              <a:ext uri="{FF2B5EF4-FFF2-40B4-BE49-F238E27FC236}">
                <a16:creationId xmlns:a16="http://schemas.microsoft.com/office/drawing/2014/main" id="{6DF84086-90D5-4973-9F15-4A24AAD4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8" y="2967403"/>
            <a:ext cx="4541963" cy="31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5DAAB0"/>
                </a:solidFill>
                <a:latin typeface="+mn-lt"/>
              </a:rPr>
              <a:t>Square foot above ground:</a:t>
            </a: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r>
              <a:rPr lang="en-US" sz="3100" dirty="0">
                <a:solidFill>
                  <a:srgbClr val="5DAAB0"/>
                </a:solidFill>
                <a:latin typeface="+mn-lt"/>
              </a:rPr>
              <a:t>- Linear relationship (Towards the positive side)</a:t>
            </a: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r>
              <a:rPr lang="en-US" sz="3100" dirty="0">
                <a:solidFill>
                  <a:srgbClr val="5DAAB0"/>
                </a:solidFill>
                <a:latin typeface="+mn-lt"/>
              </a:rPr>
              <a:t>-  Key when purchasing houses. The main area to focus is on purchasing houses with large (not largest in the county) of area excluding the basement.</a:t>
            </a:r>
            <a:br>
              <a:rPr lang="en-US" sz="1600" dirty="0">
                <a:solidFill>
                  <a:srgbClr val="5DAAB0"/>
                </a:solidFill>
                <a:latin typeface="+mn-lt"/>
              </a:rPr>
            </a:br>
            <a:endParaRPr lang="en-US" sz="1600" dirty="0">
              <a:solidFill>
                <a:srgbClr val="5DAAB0"/>
              </a:solidFill>
              <a:latin typeface="+mn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Click to add title here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6C73613-DE88-4D6B-82AB-C46D1ABB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47" y="3136118"/>
            <a:ext cx="5294427" cy="34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8CD555-AB49-4CAE-998F-97A85F59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Positive relationship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-High grade</a:t>
            </a:r>
            <a:br>
              <a:rPr lang="en-US" dirty="0"/>
            </a:br>
            <a:r>
              <a:rPr lang="en-US" dirty="0"/>
              <a:t>means </a:t>
            </a:r>
            <a:br>
              <a:rPr lang="en-US" dirty="0"/>
            </a:br>
            <a:r>
              <a:rPr lang="en-US" dirty="0"/>
              <a:t>High prices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71FAB6D-D1B2-4DB8-BB7F-1F1F9064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09" y="1997174"/>
            <a:ext cx="6733013" cy="45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73" y="530379"/>
            <a:ext cx="7634288" cy="1325563"/>
          </a:xfrm>
        </p:spPr>
        <p:txBody>
          <a:bodyPr>
            <a:noAutofit/>
          </a:bodyPr>
          <a:lstStyle/>
          <a:p>
            <a:r>
              <a:rPr lang="en-US" sz="3200" dirty="0"/>
              <a:t>Grade + SQFT above basement</a:t>
            </a:r>
            <a:br>
              <a:rPr lang="en-US" sz="3200" dirty="0"/>
            </a:br>
            <a:r>
              <a:rPr lang="en-US" sz="3200" dirty="0"/>
              <a:t>- Higher grade+ larger area excl basement= higher price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FBB8-2A87-4FDD-8742-D0C12871A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F1BAAB0-B8CC-4E85-9B09-17F08E68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154" y="2189299"/>
            <a:ext cx="6470207" cy="40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5DAAB0"/>
                </a:solidFill>
              </a:rPr>
              <a:t>SQFT above ground +</a:t>
            </a:r>
            <a:br>
              <a:rPr lang="en-US" sz="2800" dirty="0">
                <a:solidFill>
                  <a:srgbClr val="5DAAB0"/>
                </a:solidFill>
              </a:rPr>
            </a:br>
            <a:r>
              <a:rPr lang="en-US" sz="2800" dirty="0">
                <a:solidFill>
                  <a:srgbClr val="5DAAB0"/>
                </a:solidFill>
              </a:rPr>
              <a:t>grade vs price</a:t>
            </a:r>
            <a:br>
              <a:rPr lang="en-US" sz="2800" dirty="0">
                <a:solidFill>
                  <a:srgbClr val="5DAAB0"/>
                </a:solidFill>
              </a:rPr>
            </a:br>
            <a:r>
              <a:rPr lang="en-US" sz="2800" dirty="0">
                <a:solidFill>
                  <a:srgbClr val="5DAAB0"/>
                </a:solidFill>
              </a:rPr>
              <a:t>- Higher grade and large area means better value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6263CE43-D410-4BF8-8529-41197F40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9560" t="-29716" r="-29560" b="-29716"/>
          <a:stretch/>
        </p:blipFill>
        <p:spPr>
          <a:xfrm>
            <a:off x="11388725" y="1038225"/>
            <a:ext cx="803275" cy="804863"/>
          </a:xfrm>
        </p:spPr>
      </p:pic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44B7CF38-0B19-41D9-8D37-6D59A3F3E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2179" t="-22322" r="-22179" b="-22322"/>
          <a:stretch/>
        </p:blipFill>
        <p:spPr>
          <a:xfrm>
            <a:off x="11388725" y="2330450"/>
            <a:ext cx="803275" cy="804863"/>
          </a:xfrm>
        </p:spPr>
      </p:pic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26AA0551-AA74-4E7E-80AF-5D856020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27274" t="-27427" r="-27274" b="-27427"/>
          <a:stretch/>
        </p:blipFill>
        <p:spPr>
          <a:xfrm>
            <a:off x="11388725" y="3621088"/>
            <a:ext cx="803275" cy="804862"/>
          </a:xfrm>
        </p:spPr>
      </p:pic>
      <p:pic>
        <p:nvPicPr>
          <p:cNvPr id="54" name="Picture Placeholder 53">
            <a:extLst>
              <a:ext uri="{FF2B5EF4-FFF2-40B4-BE49-F238E27FC236}">
                <a16:creationId xmlns:a16="http://schemas.microsoft.com/office/drawing/2014/main" id="{21139392-74B8-43B3-BFDF-58CAC133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30855" t="-31015" r="-30855" b="-31015"/>
          <a:stretch/>
        </p:blipFill>
        <p:spPr>
          <a:xfrm>
            <a:off x="11388725" y="4913313"/>
            <a:ext cx="803275" cy="804862"/>
          </a:xfr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593D7FF-39BE-41D6-A19D-C06706C617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7989" y="1983036"/>
            <a:ext cx="5511111" cy="45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60" y="1520328"/>
            <a:ext cx="2995728" cy="1908672"/>
          </a:xfrm>
        </p:spPr>
        <p:txBody>
          <a:bodyPr/>
          <a:lstStyle/>
          <a:p>
            <a:r>
              <a:rPr lang="en-US" sz="2800" dirty="0"/>
              <a:t>Our recommendations for real estate tycoons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E6B8FC3-C6AB-4C05-AB1A-6A425F437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5313" y="1106779"/>
            <a:ext cx="4294206" cy="755650"/>
          </a:xfrm>
        </p:spPr>
        <p:txBody>
          <a:bodyPr/>
          <a:lstStyle/>
          <a:p>
            <a:r>
              <a:rPr lang="en-US" dirty="0"/>
              <a:t>1. Firstly, we recommend purchasing houses with 4000-5000 </a:t>
            </a:r>
            <a:r>
              <a:rPr lang="en-US" dirty="0" err="1"/>
              <a:t>sqft</a:t>
            </a:r>
            <a:r>
              <a:rPr lang="en-US" dirty="0"/>
              <a:t> area above basement, as they hold the most value.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905B54-BC78-4D3A-98A7-8BF350FAE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313" y="2333980"/>
            <a:ext cx="4294206" cy="755650"/>
          </a:xfrm>
        </p:spPr>
        <p:txBody>
          <a:bodyPr/>
          <a:lstStyle/>
          <a:p>
            <a:r>
              <a:rPr lang="en-US" dirty="0"/>
              <a:t>2. Secondly, purchasing houses with 4000-5000 </a:t>
            </a:r>
            <a:r>
              <a:rPr lang="en-US" dirty="0" err="1"/>
              <a:t>sqft</a:t>
            </a:r>
            <a:r>
              <a:rPr lang="en-US" dirty="0"/>
              <a:t> and having a basement will hold tremendous value in the future.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5D841AC-77B9-46F0-877E-EDFD058BCB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5313" y="3548525"/>
            <a:ext cx="4294206" cy="955506"/>
          </a:xfrm>
        </p:spPr>
        <p:txBody>
          <a:bodyPr>
            <a:normAutofit fontScale="92500"/>
          </a:bodyPr>
          <a:lstStyle/>
          <a:p>
            <a:r>
              <a:rPr lang="en-US" dirty="0"/>
              <a:t>3. Lastly, Highly scored houses (according to KC grading system) but not the largest (in terms of </a:t>
            </a:r>
            <a:r>
              <a:rPr lang="en-US" dirty="0" err="1"/>
              <a:t>sqft</a:t>
            </a:r>
            <a:r>
              <a:rPr lang="en-US" dirty="0"/>
              <a:t> above ground) will be profitable while selling the houses to future house owners.</a:t>
            </a:r>
          </a:p>
          <a:p>
            <a:endParaRPr lang="en-US" dirty="0"/>
          </a:p>
        </p:txBody>
      </p:sp>
      <p:pic>
        <p:nvPicPr>
          <p:cNvPr id="29" name="Picture Placeholder 25" descr="Member Photo">
            <a:extLst>
              <a:ext uri="{FF2B5EF4-FFF2-40B4-BE49-F238E27FC236}">
                <a16:creationId xmlns:a16="http://schemas.microsoft.com/office/drawing/2014/main" id="{1507C138-F295-471C-A7C2-F827C437DE9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8938" y="730250"/>
            <a:ext cx="1643062" cy="1643063"/>
          </a:xfrm>
        </p:spPr>
      </p:pic>
      <p:pic>
        <p:nvPicPr>
          <p:cNvPr id="30" name="Picture Placeholder 27" descr="Member Photo">
            <a:extLst>
              <a:ext uri="{FF2B5EF4-FFF2-40B4-BE49-F238E27FC236}">
                <a16:creationId xmlns:a16="http://schemas.microsoft.com/office/drawing/2014/main" id="{10D7B446-4830-437D-90F2-78FF39F842A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8938" y="3646488"/>
            <a:ext cx="1643062" cy="1643062"/>
          </a:xfrm>
        </p:spPr>
      </p:pic>
      <p:pic>
        <p:nvPicPr>
          <p:cNvPr id="31" name="Picture Placeholder 29" descr="Member Photo">
            <a:extLst>
              <a:ext uri="{FF2B5EF4-FFF2-40B4-BE49-F238E27FC236}">
                <a16:creationId xmlns:a16="http://schemas.microsoft.com/office/drawing/2014/main" id="{7453335E-1D5E-4FDC-8418-75FFB424DE6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8938" y="3646488"/>
            <a:ext cx="1643062" cy="1643062"/>
          </a:xfrm>
        </p:spPr>
      </p:pic>
    </p:spTree>
    <p:extLst>
      <p:ext uri="{BB962C8B-B14F-4D97-AF65-F5344CB8AC3E}">
        <p14:creationId xmlns:p14="http://schemas.microsoft.com/office/powerpoint/2010/main" val="168469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F1EBDCD4-0DFE-4BFC-B527-76D7C1C6466B}" vid="{B36D0821-FAFD-4A44-B0A3-9261322768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750</TotalTime>
  <Words>306</Words>
  <Application>Microsoft Office PowerPoint</Application>
  <PresentationFormat>Widescreen</PresentationFormat>
  <Paragraphs>32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Helvetica Light</vt:lpstr>
      <vt:lpstr>Office Theme</vt:lpstr>
      <vt:lpstr>King County Analysis</vt:lpstr>
      <vt:lpstr>Agenda</vt:lpstr>
      <vt:lpstr>Most important features to consider</vt:lpstr>
      <vt:lpstr>Features</vt:lpstr>
      <vt:lpstr>Square foot above ground:   - Linear relationship (Towards the positive side)   -  Key when purchasing houses. The main area to focus is on purchasing houses with large (not largest in the county) of area excluding the basement. </vt:lpstr>
      <vt:lpstr>Grade   - Positive relationship  -High grade means  High prices</vt:lpstr>
      <vt:lpstr>Grade + SQFT above basement - Higher grade+ larger area excl basement= higher price</vt:lpstr>
      <vt:lpstr>SQFT above ground + grade vs price - Higher grade and large area means better value</vt:lpstr>
      <vt:lpstr>Our recommendations for real estate tycoons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Analysis</dc:title>
  <dc:creator>Vinayak Modgil</dc:creator>
  <cp:lastModifiedBy>Vinayak Modgil</cp:lastModifiedBy>
  <cp:revision>6</cp:revision>
  <dcterms:created xsi:type="dcterms:W3CDTF">2021-04-23T17:58:06Z</dcterms:created>
  <dcterms:modified xsi:type="dcterms:W3CDTF">2021-04-24T06:28:51Z</dcterms:modified>
</cp:coreProperties>
</file>