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8" r:id="rId2"/>
    <p:sldId id="258" r:id="rId3"/>
    <p:sldId id="257" r:id="rId4"/>
    <p:sldId id="259" r:id="rId5"/>
    <p:sldId id="26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5" r:id="rId16"/>
    <p:sldId id="286" r:id="rId17"/>
    <p:sldId id="287" r:id="rId18"/>
    <p:sldId id="262" r:id="rId19"/>
    <p:sldId id="263" r:id="rId20"/>
    <p:sldId id="265" r:id="rId21"/>
    <p:sldId id="266" r:id="rId22"/>
    <p:sldId id="267" r:id="rId23"/>
    <p:sldId id="268" r:id="rId24"/>
    <p:sldId id="269" r:id="rId25"/>
    <p:sldId id="289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PUMP IT UP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694FA-8C13-47ED-818A-145BAB496648}" type="datetimeFigureOut">
              <a:rPr lang="en-US" smtClean="0"/>
              <a:pPr/>
              <a:t>12/4/2019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E3BBB-5AB9-4EE2-AD8F-BAF050C70A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480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PUMP IT UP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5192-3CB8-4178-9718-63031CDF4DEC}" type="datetimeFigureOut">
              <a:rPr lang="en-US" smtClean="0"/>
              <a:pPr/>
              <a:t>12/4/2019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69315-E438-4F7D-92B8-8713EF127C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068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204550" indent="-20041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605377" indent="-20041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006204" indent="-20041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407032" indent="-20041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163679D3-61F3-472C-AAE1-8EC7E84238F8}" type="slidenum">
              <a:rPr lang="en-IN" altLang="en-US" sz="1200"/>
              <a:pPr/>
              <a:t>1</a:t>
            </a:fld>
            <a:endParaRPr lang="en-IN" altLang="en-US" sz="1200"/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3881209" y="8686460"/>
            <a:ext cx="2975352" cy="45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SzPct val="100000"/>
            </a:pPr>
            <a:fld id="{26C8A424-48F1-4209-9D55-DC49ED93D4C3}" type="slidenum">
              <a:rPr lang="en-IN" altLang="en-US">
                <a:ea typeface="DejaVu Sans" charset="0"/>
                <a:cs typeface="DejaVu Sans" charset="0"/>
              </a:rPr>
              <a:pPr algn="r" eaLnBrk="1" hangingPunct="1">
                <a:buSzPct val="100000"/>
              </a:pPr>
              <a:t>1</a:t>
            </a:fld>
            <a:endParaRPr lang="en-IN" altLang="en-US">
              <a:ea typeface="DejaVu Sans" charset="0"/>
              <a:cs typeface="DejaVu Sans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IN" altLang="en-US" sz="16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02" name="Notes Placeholder 1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204550" indent="-20041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605377" indent="-20041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006204" indent="-20041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407032" indent="-20041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E33D7CF5-352A-4802-AE7F-422713453632}" type="slidenum">
              <a:rPr lang="en-IN" altLang="en-US" sz="1200"/>
              <a:pPr/>
              <a:t>6</a:t>
            </a:fld>
            <a:endParaRPr lang="en-IN" altLang="en-US" sz="1200"/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1209" y="8686460"/>
            <a:ext cx="2975352" cy="45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SzPct val="100000"/>
            </a:pPr>
            <a:fld id="{9C47A6E2-8236-4502-AF28-00727791755F}" type="slidenum">
              <a:rPr lang="en-IN" altLang="en-US">
                <a:ea typeface="DejaVu Sans" charset="0"/>
                <a:cs typeface="DejaVu Sans" charset="0"/>
              </a:rPr>
              <a:pPr algn="r" eaLnBrk="1" hangingPunct="1">
                <a:buSzPct val="100000"/>
              </a:pPr>
              <a:t>6</a:t>
            </a:fld>
            <a:endParaRPr lang="en-IN" altLang="en-US">
              <a:ea typeface="DejaVu Sans" charset="0"/>
              <a:cs typeface="DejaVu Sans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IN" altLang="en-US" sz="16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A2C4-EF9C-4100-9823-627FEF2DD2F4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F0B5-18B7-4542-8FE6-E30DE29C3441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97EF-891C-4EF4-84C8-EBD71617D737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1325-B4EF-49BA-BFA0-C137899510D6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168F-85C3-4D68-9585-4A44EADBBD46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1023-93B4-4FD7-AE25-9685E83A9109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0BC9-808B-4D0B-A43A-03F423979EB6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41A-73BB-4BF7-8D6F-F87BB19EF147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5F84-22F0-4D44-8002-72CA65B85BB0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344F-B3E5-4AFB-B2B6-EC83E81EB8A3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16D0-1267-4062-AAAE-7A3D36CCB20C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KLETECH/CSE/2016-20 BATCH/5th SEM/DMA COURSE PROJECT/CP05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6481" y="554459"/>
            <a:ext cx="8228160" cy="124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35595" rIns="82945" bIns="41473" anchor="ctr"/>
          <a:lstStyle>
            <a:lvl1pPr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ct val="100000"/>
            </a:pPr>
            <a:r>
              <a:rPr lang="en-IN" altLang="en-US" sz="3600" b="1" i="1">
                <a:solidFill>
                  <a:srgbClr val="000000"/>
                </a:solidFill>
                <a:latin typeface="Calibri Light" pitchFamily="34" charset="0"/>
                <a:ea typeface="Noto Sans CJK SC Regular" charset="0"/>
                <a:cs typeface="Noto Sans CJK SC Regular" charset="0"/>
              </a:rPr>
              <a:t>DATA MINING AND ANALYSIS</a:t>
            </a:r>
            <a:br>
              <a:rPr lang="en-IN" altLang="en-US" sz="3600" b="1" i="1">
                <a:solidFill>
                  <a:srgbClr val="000000"/>
                </a:solidFill>
                <a:latin typeface="Calibri Light" pitchFamily="34" charset="0"/>
                <a:ea typeface="Noto Sans CJK SC Regular" charset="0"/>
                <a:cs typeface="Noto Sans CJK SC Regular" charset="0"/>
              </a:rPr>
            </a:br>
            <a:r>
              <a:rPr lang="en-IN" altLang="en-US" sz="3600" b="1" i="1">
                <a:solidFill>
                  <a:srgbClr val="000000"/>
                </a:solidFill>
                <a:latin typeface="Calibri Light" pitchFamily="34" charset="0"/>
                <a:ea typeface="Noto Sans CJK SC Regular" charset="0"/>
                <a:cs typeface="Noto Sans CJK SC Regular" charset="0"/>
              </a:rPr>
              <a:t>(COURSE PROJECT)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11/23/2019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95A8DDB-A27B-4F04-B026-A1CA808A4390}" type="slidenum">
              <a:rPr lang="en-IN" altLang="en-US">
                <a:solidFill>
                  <a:srgbClr val="898989"/>
                </a:solidFill>
              </a:rPr>
              <a:pPr/>
              <a:t>1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4114800" y="4265728"/>
            <a:ext cx="4484880" cy="177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IN" altLang="en-US" sz="2200" dirty="0"/>
              <a:t>Team Members:</a:t>
            </a:r>
          </a:p>
          <a:p>
            <a:pPr algn="just" eaLnBrk="1" hangingPunct="1"/>
            <a:r>
              <a:rPr lang="en-IN" altLang="en-US" sz="2200" dirty="0" err="1" smtClean="0"/>
              <a:t>Vinayak</a:t>
            </a:r>
            <a:r>
              <a:rPr lang="en-IN" altLang="en-US" sz="2200" dirty="0" smtClean="0"/>
              <a:t> </a:t>
            </a:r>
            <a:r>
              <a:rPr lang="en-IN" altLang="en-US" sz="2200" dirty="0" err="1"/>
              <a:t>Dharmatti</a:t>
            </a:r>
            <a:r>
              <a:rPr lang="en-IN" altLang="en-US" sz="2200" dirty="0"/>
              <a:t> </a:t>
            </a:r>
            <a:r>
              <a:rPr lang="en-IN" altLang="en-US" sz="2200" dirty="0" smtClean="0"/>
              <a:t>-01FE17BCS242</a:t>
            </a:r>
            <a:endParaRPr lang="en-IN" altLang="en-US" sz="2200" dirty="0"/>
          </a:p>
          <a:p>
            <a:pPr algn="just" eaLnBrk="1" hangingPunct="1"/>
            <a:r>
              <a:rPr lang="en-IN" altLang="en-US" sz="2200" dirty="0" err="1" smtClean="0"/>
              <a:t>Veeresh</a:t>
            </a:r>
            <a:r>
              <a:rPr lang="en-IN" altLang="en-US" sz="2200" dirty="0" smtClean="0"/>
              <a:t> </a:t>
            </a:r>
            <a:r>
              <a:rPr lang="en-IN" altLang="en-US" sz="2200" dirty="0" err="1" smtClean="0"/>
              <a:t>Pattar</a:t>
            </a:r>
            <a:r>
              <a:rPr lang="en-IN" altLang="en-US" sz="2200" smtClean="0"/>
              <a:t>    -    01FE18BCS431</a:t>
            </a:r>
            <a:endParaRPr lang="en-IN" altLang="en-US" sz="2200" dirty="0"/>
          </a:p>
          <a:p>
            <a:pPr algn="just" eaLnBrk="1" hangingPunct="1"/>
            <a:r>
              <a:rPr lang="en-IN" altLang="en-US" sz="2200" dirty="0" err="1" smtClean="0"/>
              <a:t>Abhishek</a:t>
            </a:r>
            <a:r>
              <a:rPr lang="en-IN" altLang="en-US" sz="2200" dirty="0" smtClean="0"/>
              <a:t> H         -    01FE16BCS005</a:t>
            </a:r>
            <a:endParaRPr lang="en-IN" altLang="en-US" sz="2200" dirty="0"/>
          </a:p>
          <a:p>
            <a:pPr algn="just" eaLnBrk="1" hangingPunct="1"/>
            <a:r>
              <a:rPr lang="en-IN" altLang="en-US" sz="2200" dirty="0" err="1" smtClean="0"/>
              <a:t>Anusha</a:t>
            </a:r>
            <a:r>
              <a:rPr lang="en-IN" altLang="en-US" sz="2200" dirty="0" smtClean="0"/>
              <a:t>  </a:t>
            </a:r>
            <a:r>
              <a:rPr lang="en-IN" altLang="en-US" sz="2200" dirty="0"/>
              <a:t>H </a:t>
            </a:r>
            <a:r>
              <a:rPr lang="en-IN" altLang="en-US" sz="2200" dirty="0" smtClean="0"/>
              <a:t>          -     01FE16BCS036</a:t>
            </a:r>
            <a:endParaRPr lang="en-IN" altLang="en-US" sz="22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2351520" y="2592272"/>
            <a:ext cx="4312800" cy="142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pPr eaLnBrk="1" hangingPunct="1"/>
            <a:r>
              <a:rPr lang="en-IN" altLang="en-US" sz="2900" b="1">
                <a:latin typeface="Nunito"/>
              </a:rPr>
              <a:t>PUMP IT UP : DATA MINING THE WATER TABLE</a:t>
            </a:r>
            <a:endParaRPr lang="en-IN" altLang="en-US" sz="2900"/>
          </a:p>
        </p:txBody>
      </p:sp>
    </p:spTree>
    <p:extLst>
      <p:ext uri="{BB962C8B-B14F-4D97-AF65-F5344CB8AC3E}">
        <p14:creationId xmlns:p14="http://schemas.microsoft.com/office/powerpoint/2010/main" val="2227052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685791">
              <a:defRPr/>
            </a:pPr>
            <a:r>
              <a:rPr lang="en-IN" sz="4000" b="1" dirty="0"/>
              <a:t>Pre-Processing</a:t>
            </a:r>
            <a:r>
              <a:rPr lang="en-IN" sz="3300" b="1" dirty="0"/>
              <a:t>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71447" indent="-171447" defTabSz="685791">
              <a:spcBef>
                <a:spcPts val="750"/>
              </a:spcBef>
              <a:buFont typeface="Wingdings" panose="05000000000000000000" pitchFamily="2" charset="2"/>
              <a:buChar char="Ø"/>
              <a:defRPr/>
            </a:pPr>
            <a:r>
              <a:rPr lang="en-IN" sz="2100" dirty="0"/>
              <a:t>Removing redundant attributes</a:t>
            </a:r>
          </a:p>
          <a:p>
            <a:pPr marL="171447" indent="-171447" defTabSz="685791">
              <a:spcBef>
                <a:spcPts val="750"/>
              </a:spcBef>
              <a:buFont typeface="Wingdings" panose="05000000000000000000" pitchFamily="2" charset="2"/>
              <a:buChar char="Ø"/>
              <a:defRPr/>
            </a:pPr>
            <a:r>
              <a:rPr lang="en-IN" sz="2100" dirty="0"/>
              <a:t>Removing the attributes that have one category</a:t>
            </a:r>
          </a:p>
          <a:p>
            <a:pPr marL="171447" indent="-171447" defTabSz="685791">
              <a:spcBef>
                <a:spcPts val="750"/>
              </a:spcBef>
              <a:buFont typeface="Wingdings" panose="05000000000000000000" pitchFamily="2" charset="2"/>
              <a:buChar char="Ø"/>
              <a:defRPr/>
            </a:pPr>
            <a:r>
              <a:rPr lang="en-IN" sz="2100" dirty="0"/>
              <a:t>Combining of the attributes</a:t>
            </a:r>
          </a:p>
          <a:p>
            <a:pPr marL="171447" indent="-171447" defTabSz="685791">
              <a:spcBef>
                <a:spcPts val="750"/>
              </a:spcBef>
              <a:buFont typeface="Wingdings" panose="05000000000000000000" pitchFamily="2" charset="2"/>
              <a:buChar char="Ø"/>
              <a:defRPr/>
            </a:pPr>
            <a:r>
              <a:rPr lang="en-IN" sz="2100" dirty="0"/>
              <a:t>Removing rows containing missing or 0 data as required</a:t>
            </a:r>
          </a:p>
          <a:p>
            <a:pPr marL="171447" indent="-171447" defTabSz="685791">
              <a:spcBef>
                <a:spcPts val="750"/>
              </a:spcBef>
              <a:buFont typeface="Wingdings" panose="05000000000000000000" pitchFamily="2" charset="2"/>
              <a:buChar char="Ø"/>
              <a:defRPr/>
            </a:pPr>
            <a:r>
              <a:rPr lang="en-IN" sz="2100" dirty="0"/>
              <a:t>Analyse the few attributes with respect to class labels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5DB62C0-C4DB-42BF-9537-A4A51426EBED}" type="slidenum">
              <a:rPr lang="en-IN" altLang="en-US">
                <a:solidFill>
                  <a:srgbClr val="898989"/>
                </a:solidFill>
              </a:rPr>
              <a:pPr/>
              <a:t>10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4000" b="1"/>
              <a:t>Approach</a:t>
            </a:r>
            <a:r>
              <a:rPr lang="en-IN" altLang="en-US" b="1" smtClean="0"/>
              <a:t>/Method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71447" indent="-171447" defTabSz="685791">
              <a:spcBef>
                <a:spcPts val="750"/>
              </a:spcBef>
              <a:buFont typeface="Wingdings" panose="05000000000000000000" pitchFamily="2" charset="2"/>
              <a:buChar char="Ø"/>
              <a:defRPr/>
            </a:pPr>
            <a:r>
              <a:rPr lang="en-IN" sz="2100" dirty="0"/>
              <a:t>Our first approach was to find those features which would be important in predicting the result.</a:t>
            </a:r>
          </a:p>
          <a:p>
            <a:pPr marL="171447" indent="-171447" defTabSz="685791">
              <a:spcBef>
                <a:spcPts val="750"/>
              </a:spcBef>
              <a:buFont typeface="Wingdings" panose="05000000000000000000" pitchFamily="2" charset="2"/>
              <a:buChar char="Ø"/>
              <a:defRPr/>
            </a:pPr>
            <a:r>
              <a:rPr lang="en-IN" sz="2100" dirty="0"/>
              <a:t>That is:-    1) Location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100" dirty="0"/>
              <a:t>                      2) Population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100" dirty="0"/>
              <a:t>	           3) Point of water</a:t>
            </a:r>
          </a:p>
          <a:p>
            <a:pPr marL="171447" indent="-171447" defTabSz="685791">
              <a:spcBef>
                <a:spcPts val="750"/>
              </a:spcBef>
              <a:buFont typeface="Wingdings" panose="05000000000000000000" pitchFamily="2" charset="2"/>
              <a:buChar char="Ø"/>
              <a:defRPr/>
            </a:pPr>
            <a:r>
              <a:rPr lang="en-IN" sz="2100" dirty="0"/>
              <a:t>The mentioned features has missing values ,so they are filled </a:t>
            </a:r>
            <a:r>
              <a:rPr lang="en-IN" sz="2100"/>
              <a:t>with </a:t>
            </a:r>
            <a:r>
              <a:rPr lang="en-IN" sz="2100" smtClean="0"/>
              <a:t>NaN values using mean and median</a:t>
            </a:r>
            <a:endParaRPr lang="en-I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6BAC3E7-9274-42B7-839B-5050314AA871}" type="slidenum">
              <a:rPr lang="en-IN" altLang="en-US">
                <a:solidFill>
                  <a:srgbClr val="898989"/>
                </a:solidFill>
              </a:rPr>
              <a:pPr/>
              <a:t>11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>
          <a:xfrm>
            <a:off x="783361" y="2906226"/>
            <a:ext cx="7884000" cy="1323499"/>
          </a:xfrm>
        </p:spPr>
        <p:txBody>
          <a:bodyPr/>
          <a:lstStyle/>
          <a:p>
            <a:pPr eaLnBrk="1" hangingPunct="1"/>
            <a:r>
              <a:rPr lang="en-IN" altLang="en-US"/>
              <a:t>Data Visualization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3AFC34A-8D29-4B40-A69B-CC5D9B09A524}" type="slidenum">
              <a:rPr lang="en-IN" altLang="en-US">
                <a:solidFill>
                  <a:srgbClr val="898989"/>
                </a:solidFill>
              </a:rPr>
              <a:pPr/>
              <a:t>12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>
          <a:xfrm>
            <a:off x="260640" y="-228984"/>
            <a:ext cx="7884000" cy="1077234"/>
          </a:xfrm>
        </p:spPr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IN" altLang="en-US" sz="3600"/>
              <a:t/>
            </a:r>
            <a:br>
              <a:rPr lang="en-IN" altLang="en-US" sz="3600"/>
            </a:br>
            <a:r>
              <a:rPr lang="en-IN" altLang="en-US" b="1"/>
              <a:t>Water Quality vs Status Group</a:t>
            </a:r>
            <a:endParaRPr lang="en-IN" altLang="en-US" sz="3600" b="1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CD24505-2057-4C99-A396-1C1122D72DAC}" type="slidenum">
              <a:rPr lang="en-IN" altLang="en-US">
                <a:solidFill>
                  <a:srgbClr val="898989"/>
                </a:solidFill>
              </a:rPr>
              <a:pPr/>
              <a:t>13</a:t>
            </a:fld>
            <a:endParaRPr lang="en-IN" altLang="en-US">
              <a:solidFill>
                <a:srgbClr val="898989"/>
              </a:solidFill>
            </a:endParaRPr>
          </a:p>
        </p:txBody>
      </p:sp>
      <p:pic>
        <p:nvPicPr>
          <p:cNvPr id="24581" name="Content Placeholder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041" y="1054191"/>
            <a:ext cx="6955200" cy="5095255"/>
          </a:xfrm>
        </p:spPr>
      </p:pic>
      <p:sp>
        <p:nvSpPr>
          <p:cNvPr id="24582" name="TextBox 12"/>
          <p:cNvSpPr txBox="1">
            <a:spLocks noChangeArrowheads="1"/>
          </p:cNvSpPr>
          <p:nvPr/>
        </p:nvSpPr>
        <p:spPr bwMode="auto">
          <a:xfrm>
            <a:off x="7086241" y="1731062"/>
            <a:ext cx="2057760" cy="91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IN" altLang="en-US"/>
              <a:t>X axis: Water Quality</a:t>
            </a:r>
          </a:p>
          <a:p>
            <a:pPr eaLnBrk="1" hangingPunct="1"/>
            <a:r>
              <a:rPr lang="en-IN" altLang="en-US"/>
              <a:t>Y axis: Status Group</a:t>
            </a:r>
          </a:p>
        </p:txBody>
      </p:sp>
    </p:spTree>
    <p:extLst>
      <p:ext uri="{BB962C8B-B14F-4D97-AF65-F5344CB8AC3E}">
        <p14:creationId xmlns:p14="http://schemas.microsoft.com/office/powerpoint/2010/main" val="10315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4000" b="1"/>
              <a:t>Region vs Status Group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664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1463F35-8D88-483E-B7B1-CAF3BF2321DE}" type="slidenum">
              <a:rPr lang="en-IN" altLang="en-US">
                <a:solidFill>
                  <a:srgbClr val="898989"/>
                </a:solidFill>
              </a:rPr>
              <a:pPr/>
              <a:t>14</a:t>
            </a:fld>
            <a:endParaRPr lang="en-IN" altLang="en-US" dirty="0">
              <a:solidFill>
                <a:srgbClr val="898989"/>
              </a:solidFill>
            </a:endParaRP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6596640" y="2318644"/>
            <a:ext cx="1918080" cy="174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IN" altLang="en-US"/>
              <a:t>X-axis: Region</a:t>
            </a:r>
          </a:p>
          <a:p>
            <a:pPr eaLnBrk="1" hangingPunct="1"/>
            <a:r>
              <a:rPr lang="en-IN" altLang="en-US"/>
              <a:t>Y-axis: Status Group</a:t>
            </a:r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</p:txBody>
      </p:sp>
      <p:pic>
        <p:nvPicPr>
          <p:cNvPr id="25606" name="Content Placeholder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40" y="2909106"/>
            <a:ext cx="8490240" cy="3645023"/>
          </a:xfrm>
        </p:spPr>
      </p:pic>
    </p:spTree>
    <p:extLst>
      <p:ext uri="{BB962C8B-B14F-4D97-AF65-F5344CB8AC3E}">
        <p14:creationId xmlns:p14="http://schemas.microsoft.com/office/powerpoint/2010/main" val="14211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>
          <a:xfrm>
            <a:off x="302400" y="-293791"/>
            <a:ext cx="7886880" cy="1324939"/>
          </a:xfrm>
        </p:spPr>
        <p:txBody>
          <a:bodyPr/>
          <a:lstStyle/>
          <a:p>
            <a:pPr eaLnBrk="1" hangingPunct="1"/>
            <a:r>
              <a:rPr lang="en-IN" altLang="en-US" sz="4000" b="1"/>
              <a:t>Source type vs Status group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xfrm>
            <a:off x="533400" y="6492875"/>
            <a:ext cx="2133600" cy="365125"/>
          </a:xfrm>
        </p:spPr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C8562B3-F59D-413C-9F27-A6B78A8AB736}" type="slidenum">
              <a:rPr lang="en-IN" altLang="en-US">
                <a:solidFill>
                  <a:srgbClr val="898989"/>
                </a:solidFill>
              </a:rPr>
              <a:pPr/>
              <a:t>15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7110720" y="2477060"/>
            <a:ext cx="215568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IN" altLang="en-US"/>
              <a:t>X-axis: Source Type</a:t>
            </a:r>
          </a:p>
          <a:p>
            <a:pPr eaLnBrk="1" hangingPunct="1"/>
            <a:r>
              <a:rPr lang="en-IN" altLang="en-US"/>
              <a:t>Y-axis: Status Group</a:t>
            </a:r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</p:txBody>
      </p:sp>
      <p:pic>
        <p:nvPicPr>
          <p:cNvPr id="29702" name="Content Placeholder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81" y="1860675"/>
            <a:ext cx="6956640" cy="4677611"/>
          </a:xfrm>
        </p:spPr>
      </p:pic>
    </p:spTree>
    <p:extLst>
      <p:ext uri="{BB962C8B-B14F-4D97-AF65-F5344CB8AC3E}">
        <p14:creationId xmlns:p14="http://schemas.microsoft.com/office/powerpoint/2010/main" val="20107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4000" b="1"/>
              <a:t>Water point type vs Status group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3E1A887-3A99-4637-94B3-806342FFA0CC}" type="slidenum">
              <a:rPr lang="en-IN" altLang="en-US">
                <a:solidFill>
                  <a:srgbClr val="898989"/>
                </a:solidFill>
              </a:rPr>
              <a:pPr/>
              <a:t>16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6727680" y="2327284"/>
            <a:ext cx="205776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IN" altLang="en-US"/>
              <a:t>X-axis: Water Point</a:t>
            </a:r>
          </a:p>
          <a:p>
            <a:pPr eaLnBrk="1" hangingPunct="1"/>
            <a:r>
              <a:rPr lang="en-IN" altLang="en-US"/>
              <a:t>Y-axis: Status Group</a:t>
            </a:r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</p:txBody>
      </p:sp>
      <p:pic>
        <p:nvPicPr>
          <p:cNvPr id="30726" name="Content Placeholder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840" y="2706044"/>
            <a:ext cx="6531840" cy="3650783"/>
          </a:xfrm>
        </p:spPr>
      </p:pic>
    </p:spTree>
    <p:extLst>
      <p:ext uri="{BB962C8B-B14F-4D97-AF65-F5344CB8AC3E}">
        <p14:creationId xmlns:p14="http://schemas.microsoft.com/office/powerpoint/2010/main" val="33991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xfrm>
            <a:off x="131040" y="-97930"/>
            <a:ext cx="7885440" cy="1324939"/>
          </a:xfrm>
        </p:spPr>
        <p:txBody>
          <a:bodyPr/>
          <a:lstStyle/>
          <a:p>
            <a:pPr eaLnBrk="1" hangingPunct="1"/>
            <a:r>
              <a:rPr lang="en-IN" altLang="en-US" sz="4000" b="1"/>
              <a:t>Quantity vs Status group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A56A98F-3780-4F03-B471-243BE675AA1A}" type="slidenum">
              <a:rPr lang="en-IN" altLang="en-US">
                <a:solidFill>
                  <a:srgbClr val="898989"/>
                </a:solidFill>
              </a:rPr>
              <a:pPr/>
              <a:t>17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7090561" y="2253837"/>
            <a:ext cx="1853280" cy="174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IN" altLang="en-US"/>
              <a:t>X-axis: Quantity </a:t>
            </a:r>
          </a:p>
          <a:p>
            <a:pPr eaLnBrk="1" hangingPunct="1"/>
            <a:r>
              <a:rPr lang="en-IN" altLang="en-US"/>
              <a:t>Y-axis: Status Group</a:t>
            </a:r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</p:txBody>
      </p:sp>
      <p:pic>
        <p:nvPicPr>
          <p:cNvPr id="31750" name="Content Placeholder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161" y="2579311"/>
            <a:ext cx="6890400" cy="3777516"/>
          </a:xfrm>
        </p:spPr>
      </p:pic>
    </p:spTree>
    <p:extLst>
      <p:ext uri="{BB962C8B-B14F-4D97-AF65-F5344CB8AC3E}">
        <p14:creationId xmlns:p14="http://schemas.microsoft.com/office/powerpoint/2010/main" val="28879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DATA PREPROCESSING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+mj-lt"/>
              </a:rPr>
              <a:t>Filling the missing values with ‘unknown’</a:t>
            </a:r>
          </a:p>
          <a:p>
            <a:pPr lvl="3"/>
            <a:r>
              <a:rPr lang="en-IN" sz="2200" dirty="0" err="1" smtClean="0">
                <a:latin typeface="+mj-lt"/>
                <a:cs typeface="Times New Roman" pitchFamily="18" charset="0"/>
              </a:rPr>
              <a:t>public_meeting</a:t>
            </a:r>
            <a:endParaRPr lang="en-IN" sz="2200" dirty="0" smtClean="0">
              <a:latin typeface="+mj-lt"/>
              <a:cs typeface="Times New Roman" pitchFamily="18" charset="0"/>
            </a:endParaRPr>
          </a:p>
          <a:p>
            <a:pPr lvl="3"/>
            <a:r>
              <a:rPr lang="en-IN" sz="2200" dirty="0" smtClean="0">
                <a:latin typeface="+mj-lt"/>
                <a:cs typeface="Times New Roman" pitchFamily="18" charset="0"/>
              </a:rPr>
              <a:t>permit.</a:t>
            </a:r>
          </a:p>
          <a:p>
            <a:r>
              <a:rPr lang="en-IN" sz="2400" dirty="0" smtClean="0"/>
              <a:t>Columns dropped</a:t>
            </a:r>
          </a:p>
          <a:p>
            <a:pPr lvl="3"/>
            <a:r>
              <a:rPr lang="en-US" sz="2200" dirty="0" err="1" smtClean="0">
                <a:cs typeface="Times New Roman" pitchFamily="18" charset="0"/>
              </a:rPr>
              <a:t>subvillage</a:t>
            </a:r>
            <a:r>
              <a:rPr lang="en-US" sz="2200" dirty="0" smtClean="0">
                <a:cs typeface="Times New Roman" pitchFamily="18" charset="0"/>
              </a:rPr>
              <a:t> </a:t>
            </a:r>
          </a:p>
          <a:p>
            <a:pPr lvl="3"/>
            <a:r>
              <a:rPr lang="en-US" sz="2200" dirty="0" err="1" smtClean="0">
                <a:cs typeface="Times New Roman" pitchFamily="18" charset="0"/>
              </a:rPr>
              <a:t>scheme_name</a:t>
            </a:r>
            <a:endParaRPr lang="en-US" sz="2200" dirty="0" smtClean="0">
              <a:cs typeface="Times New Roman" pitchFamily="18" charset="0"/>
            </a:endParaRPr>
          </a:p>
          <a:p>
            <a:pPr lvl="3"/>
            <a:r>
              <a:rPr lang="en-US" sz="2200" dirty="0" smtClean="0">
                <a:cs typeface="Times New Roman" pitchFamily="18" charset="0"/>
              </a:rPr>
              <a:t>Recorded by</a:t>
            </a:r>
          </a:p>
          <a:p>
            <a:pPr lvl="3"/>
            <a:r>
              <a:rPr lang="en-US" sz="2200" dirty="0" err="1" smtClean="0">
                <a:cs typeface="Times New Roman" pitchFamily="18" charset="0"/>
              </a:rPr>
              <a:t>num_private</a:t>
            </a:r>
            <a:r>
              <a:rPr lang="en-US" sz="2200" dirty="0" smtClean="0">
                <a:cs typeface="Times New Roman" pitchFamily="18" charset="0"/>
              </a:rPr>
              <a:t> </a:t>
            </a:r>
          </a:p>
          <a:p>
            <a:pPr lvl="3"/>
            <a:r>
              <a:rPr lang="en-US" sz="2200" dirty="0" smtClean="0">
                <a:cs typeface="Times New Roman" pitchFamily="18" charset="0"/>
              </a:rPr>
              <a:t>Id</a:t>
            </a:r>
          </a:p>
          <a:p>
            <a:pPr lvl="3"/>
            <a:r>
              <a:rPr lang="en-US" sz="2200" dirty="0" err="1" smtClean="0">
                <a:cs typeface="Times New Roman" pitchFamily="18" charset="0"/>
              </a:rPr>
              <a:t>wpt_name</a:t>
            </a:r>
            <a:endParaRPr lang="en-US" sz="2200" dirty="0" smtClean="0">
              <a:cs typeface="Times New Roman" pitchFamily="18" charset="0"/>
            </a:endParaRPr>
          </a:p>
          <a:p>
            <a:pPr lvl="3"/>
            <a:r>
              <a:rPr lang="en-US" sz="2200" dirty="0" smtClean="0">
                <a:cs typeface="Times New Roman" pitchFamily="18" charset="0"/>
              </a:rPr>
              <a:t>Region</a:t>
            </a:r>
          </a:p>
          <a:p>
            <a:pPr lvl="3"/>
            <a:r>
              <a:rPr lang="en-US" sz="2200" dirty="0" smtClean="0">
                <a:cs typeface="Times New Roman" pitchFamily="18" charset="0"/>
              </a:rPr>
              <a:t>ward</a:t>
            </a:r>
          </a:p>
          <a:p>
            <a:pPr lvl="3">
              <a:buNone/>
            </a:pPr>
            <a:endParaRPr lang="en-IN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DATA PREPROCESSING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Duplicate attributes which are dropped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590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Dropped 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Similar</a:t>
                      </a:r>
                      <a:r>
                        <a:rPr lang="en-IN" baseline="0" dirty="0" smtClean="0"/>
                        <a:t> attribute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waterpoint_type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waterpoint_type_group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Source_type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Quantity_group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quality_group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Water_quality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Payment_type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Management_type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extraction_type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extraction_type_class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extraction_type_group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extraction_type_class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INTRO TO CHALLENGE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The data set is from the Tanzanian Ministry of Water which is hosted by the website </a:t>
            </a:r>
            <a:r>
              <a:rPr lang="en-IN" sz="2400" dirty="0" err="1" smtClean="0"/>
              <a:t>Drivendata</a:t>
            </a:r>
            <a:endParaRPr lang="en-IN" sz="2400" dirty="0" smtClean="0"/>
          </a:p>
          <a:p>
            <a:pPr algn="just"/>
            <a:r>
              <a:rPr lang="en-IN" sz="2400" dirty="0" smtClean="0"/>
              <a:t>Increasing population growth and urbanization pose serious pressure on the quantity and quality of available water.</a:t>
            </a:r>
          </a:p>
          <a:p>
            <a:pPr algn="just"/>
            <a:r>
              <a:rPr lang="en-IN" sz="2400" dirty="0" smtClean="0"/>
              <a:t>The sustainability of the present and future human life and environment depends mainly on proper water resources management.</a:t>
            </a:r>
          </a:p>
          <a:p>
            <a:pPr algn="just"/>
            <a:r>
              <a:rPr lang="en-IN" sz="2400" dirty="0" smtClean="0"/>
              <a:t>In Tanzania major fresh water sources are not well distributed, some areas lack both surface and ground water source</a:t>
            </a:r>
          </a:p>
          <a:p>
            <a:pPr algn="just"/>
            <a:r>
              <a:rPr lang="en-IN" sz="2400" dirty="0" smtClean="0"/>
              <a:t>By predicting the functionalities of the water pump, decreases the overall cost for the Tanzanian Ministry of Water.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MODEL BUILDING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itchFamily="34" charset="0"/>
                <a:hlinkClick r:id="rId2" action="ppaction://hlinksldjump"/>
              </a:rPr>
              <a:t>LINEAR SVC:</a:t>
            </a:r>
            <a:endParaRPr lang="en-IN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                                                                  </a:t>
            </a:r>
            <a:endParaRPr lang="en-IN" dirty="0" smtClean="0"/>
          </a:p>
          <a:p>
            <a:pPr>
              <a:buNone/>
            </a:pPr>
            <a:r>
              <a:rPr lang="en-IN" sz="2400" b="1" dirty="0" smtClean="0">
                <a:latin typeface="+mj-lt"/>
              </a:rPr>
              <a:t>5-fold validation result:</a:t>
            </a:r>
          </a:p>
          <a:p>
            <a:pPr>
              <a:buNone/>
            </a:pPr>
            <a:endParaRPr lang="en-IN" b="1" dirty="0" smtClean="0">
              <a:latin typeface="Arial Rounded MT Bold" pitchFamily="34" charset="0"/>
            </a:endParaRPr>
          </a:p>
          <a:p>
            <a:pPr>
              <a:buNone/>
            </a:pPr>
            <a:endParaRPr lang="en-IN" sz="2000" b="1" dirty="0" smtClean="0">
              <a:latin typeface="Arial Rounded MT Bold" pitchFamily="34" charset="0"/>
            </a:endParaRPr>
          </a:p>
          <a:p>
            <a:pPr>
              <a:buNone/>
            </a:pPr>
            <a:endParaRPr lang="en-IN" sz="2000" dirty="0" smtClean="0">
              <a:latin typeface="+mj-lt"/>
            </a:endParaRPr>
          </a:p>
          <a:p>
            <a:pPr>
              <a:buNone/>
            </a:pPr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In the above 5-fold validation result the accuracy is fluctuating from one fold to another, hence we can infer that the model is not good.</a:t>
            </a:r>
            <a:endParaRPr lang="en-IN" sz="20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3505200"/>
          <a:ext cx="6553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812800"/>
                <a:gridCol w="1092200"/>
                <a:gridCol w="1092200"/>
                <a:gridCol w="1092200"/>
                <a:gridCol w="1092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69.6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9342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ACCURACY:71.01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MODEL BUILDING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72000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itchFamily="34" charset="0"/>
                <a:hlinkClick r:id="rId2" action="ppaction://hlinksldjump"/>
              </a:rPr>
              <a:t>XGB CLASSIFIER:</a:t>
            </a:r>
            <a:endParaRPr lang="en-IN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+mj-lt"/>
              </a:rPr>
              <a:t>5-fold validation result:</a:t>
            </a:r>
          </a:p>
          <a:p>
            <a:pPr>
              <a:buNone/>
            </a:pPr>
            <a:endParaRPr lang="en-IN" sz="2400" dirty="0" smtClean="0">
              <a:latin typeface="+mj-lt"/>
            </a:endParaRPr>
          </a:p>
          <a:p>
            <a:pPr>
              <a:buNone/>
            </a:pPr>
            <a:endParaRPr lang="en-IN" sz="2400" dirty="0" smtClean="0">
              <a:latin typeface="+mj-lt"/>
            </a:endParaRPr>
          </a:p>
          <a:p>
            <a:pPr>
              <a:buNone/>
            </a:pPr>
            <a:endParaRPr lang="en-IN" sz="2400" dirty="0" smtClean="0">
              <a:latin typeface="+mj-lt"/>
            </a:endParaRPr>
          </a:p>
          <a:p>
            <a:pPr>
              <a:buNone/>
            </a:pPr>
            <a:endParaRPr lang="en-IN" sz="24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In the above table accuracy for all the </a:t>
            </a:r>
            <a:r>
              <a:rPr lang="en-IN" sz="2000" dirty="0" smtClean="0">
                <a:latin typeface="+mj-lt"/>
              </a:rPr>
              <a:t>fold  </a:t>
            </a:r>
            <a:r>
              <a:rPr lang="en-IN" sz="2000" dirty="0" smtClean="0">
                <a:latin typeface="+mj-lt"/>
              </a:rPr>
              <a:t>is nearly constant.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56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ACCURACY:80.1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59302"/>
              </p:ext>
            </p:extLst>
          </p:nvPr>
        </p:nvGraphicFramePr>
        <p:xfrm>
          <a:off x="914399" y="2971800"/>
          <a:ext cx="60198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38"/>
                <a:gridCol w="787791"/>
                <a:gridCol w="886265"/>
                <a:gridCol w="886265"/>
                <a:gridCol w="886265"/>
                <a:gridCol w="158847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Acc</a:t>
                      </a:r>
                    </a:p>
                    <a:p>
                      <a:r>
                        <a:rPr lang="en-IN" dirty="0" smtClean="0"/>
                        <a:t>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MODEL BUILDING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itchFamily="34" charset="0"/>
                <a:hlinkClick r:id="rId2" action="ppaction://hlinksldjump"/>
              </a:rPr>
              <a:t>RANDOM FOREST CLASSIFIER</a:t>
            </a:r>
            <a:endParaRPr lang="en-IN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IN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IN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IN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sz="2000" dirty="0" smtClean="0">
                <a:latin typeface="+mj-lt"/>
              </a:rPr>
              <a:t>5-fold validation result is almost </a:t>
            </a:r>
            <a:r>
              <a:rPr lang="en-IN" sz="2000" dirty="0" smtClean="0">
                <a:latin typeface="+mj-lt"/>
              </a:rPr>
              <a:t> constant </a:t>
            </a:r>
            <a:r>
              <a:rPr lang="en-IN" sz="2000" dirty="0" smtClean="0">
                <a:latin typeface="+mj-lt"/>
              </a:rPr>
              <a:t>for all the folds</a:t>
            </a:r>
            <a:r>
              <a:rPr lang="en-IN" sz="2000" dirty="0" smtClean="0">
                <a:latin typeface="+mj-lt"/>
              </a:rPr>
              <a:t>.</a:t>
            </a:r>
            <a:endParaRPr lang="en-IN" sz="2000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ACCURACY:81.46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42857"/>
              </p:ext>
            </p:extLst>
          </p:nvPr>
        </p:nvGraphicFramePr>
        <p:xfrm>
          <a:off x="304800" y="2667000"/>
          <a:ext cx="7620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89"/>
                <a:gridCol w="1128889"/>
                <a:gridCol w="1552222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Acc</a:t>
                      </a:r>
                    </a:p>
                    <a:p>
                      <a:r>
                        <a:rPr lang="en-IN" dirty="0" smtClean="0"/>
                        <a:t>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PERFOMANCE EVALUATION</a:t>
            </a:r>
            <a:endParaRPr lang="en-IN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For train data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400" dirty="0" smtClean="0"/>
              <a:t>For test data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Random Forest has high accuracy for both test and train data</a:t>
            </a:r>
            <a:endParaRPr lang="en-IN" sz="1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83868"/>
              </p:ext>
            </p:extLst>
          </p:nvPr>
        </p:nvGraphicFramePr>
        <p:xfrm>
          <a:off x="2743200" y="1600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ACCURACY(%)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XGB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81.46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43200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ACCURACY(%)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XGB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75.8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r>
                        <a:rPr lang="en-IN" baseline="0" dirty="0" smtClean="0"/>
                        <a:t>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82.05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CONCLUSION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+mj-lt"/>
                <a:cs typeface="Times New Roman" pitchFamily="18" charset="0"/>
              </a:rPr>
              <a:t>We addressed the following problem “Pump it </a:t>
            </a:r>
            <a:r>
              <a:rPr lang="en-IN" sz="2400" dirty="0" err="1" smtClean="0">
                <a:latin typeface="+mj-lt"/>
                <a:cs typeface="Times New Roman" pitchFamily="18" charset="0"/>
              </a:rPr>
              <a:t>up:Data</a:t>
            </a:r>
            <a:r>
              <a:rPr lang="en-IN" sz="2400" dirty="0" smtClean="0">
                <a:latin typeface="+mj-lt"/>
                <a:cs typeface="Times New Roman" pitchFamily="18" charset="0"/>
              </a:rPr>
              <a:t> mining the water table” proposed by data driven website.</a:t>
            </a:r>
          </a:p>
          <a:p>
            <a:r>
              <a:rPr lang="en-IN" sz="2400" dirty="0" smtClean="0">
                <a:latin typeface="+mj-lt"/>
                <a:cs typeface="Times New Roman" pitchFamily="18" charset="0"/>
              </a:rPr>
              <a:t>Removing of duplicate attributes, replacing the low frequency values, replacing mean values are the main pre-processing techniques.</a:t>
            </a:r>
          </a:p>
          <a:p>
            <a:r>
              <a:rPr lang="en-IN" sz="2400" dirty="0" smtClean="0">
                <a:latin typeface="+mj-lt"/>
                <a:cs typeface="Times New Roman" pitchFamily="18" charset="0"/>
              </a:rPr>
              <a:t>Random Forest was the model that we selected as it has high accuracy</a:t>
            </a:r>
            <a:r>
              <a:rPr lang="en-IN" sz="2400" dirty="0" smtClean="0">
                <a:latin typeface="+mj-lt"/>
              </a:rPr>
              <a:t>.</a:t>
            </a:r>
            <a:endParaRPr lang="en-I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  <a:p>
            <a:endParaRPr lang="en-IN" sz="24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LEADER BOARD TREND</a:t>
            </a:r>
            <a:endParaRPr lang="en-IN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17526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  <a:latin typeface="+mj-lt"/>
              </a:rPr>
              <a:t>Currently in rank 495 among  7963 participants</a:t>
            </a:r>
            <a:endParaRPr lang="en-IN" sz="2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44090"/>
            <a:ext cx="6096000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6600" dirty="0" smtClean="0"/>
              <a:t>THANK YOU</a:t>
            </a:r>
            <a:endParaRPr lang="en-IN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PROBLEM STATEMENT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pPr algn="just"/>
            <a:r>
              <a:rPr lang="en-IN" sz="2400" dirty="0" smtClean="0">
                <a:latin typeface="+mj-lt"/>
                <a:cs typeface="Times New Roman" pitchFamily="18" charset="0"/>
              </a:rPr>
              <a:t>To predict the operating condition of a water point for each record in the given dataset.</a:t>
            </a:r>
          </a:p>
          <a:p>
            <a:pPr lvl="1" algn="just"/>
            <a:r>
              <a:rPr lang="en-IN" sz="2400" dirty="0" smtClean="0">
                <a:latin typeface="+mj-lt"/>
                <a:cs typeface="Times New Roman" pitchFamily="18" charset="0"/>
              </a:rPr>
              <a:t>Functional</a:t>
            </a:r>
          </a:p>
          <a:p>
            <a:pPr lvl="1" algn="just"/>
            <a:r>
              <a:rPr lang="en-IN" sz="2400" dirty="0" smtClean="0">
                <a:latin typeface="+mj-lt"/>
                <a:cs typeface="Times New Roman" pitchFamily="18" charset="0"/>
              </a:rPr>
              <a:t>Non functional</a:t>
            </a:r>
          </a:p>
          <a:p>
            <a:pPr lvl="1" algn="just"/>
            <a:r>
              <a:rPr lang="en-IN" sz="2400" dirty="0" smtClean="0">
                <a:latin typeface="+mj-lt"/>
                <a:cs typeface="Times New Roman" pitchFamily="18" charset="0"/>
              </a:rPr>
              <a:t>Functional needs to repair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387" name="Picture 3" descr="F:\5th sem\DMA\course_project\pump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743200"/>
            <a:ext cx="4064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OBJECTIVES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+mj-lt"/>
                <a:cs typeface="Times New Roman" pitchFamily="18" charset="0"/>
              </a:rPr>
              <a:t>To obtain the pre-processed data with the best suited methodology</a:t>
            </a:r>
          </a:p>
          <a:p>
            <a:r>
              <a:rPr lang="en-IN" sz="2400" dirty="0" smtClean="0">
                <a:latin typeface="+mj-lt"/>
                <a:cs typeface="Times New Roman" pitchFamily="18" charset="0"/>
              </a:rPr>
              <a:t>To perform a feature engineering to develop important attributes</a:t>
            </a:r>
          </a:p>
          <a:p>
            <a:r>
              <a:rPr lang="en-IN" sz="2400" dirty="0" smtClean="0">
                <a:latin typeface="+mj-lt"/>
                <a:cs typeface="Times New Roman" pitchFamily="18" charset="0"/>
              </a:rPr>
              <a:t>To select a best suitable model for </a:t>
            </a:r>
            <a:r>
              <a:rPr lang="en-IN" sz="2400" smtClean="0">
                <a:latin typeface="+mj-lt"/>
                <a:cs typeface="Times New Roman" pitchFamily="18" charset="0"/>
              </a:rPr>
              <a:t>the dataset</a:t>
            </a:r>
            <a:endParaRPr lang="en-IN" sz="2400" dirty="0" smtClean="0">
              <a:latin typeface="+mj-lt"/>
              <a:cs typeface="Times New Roman" pitchFamily="18" charset="0"/>
            </a:endParaRPr>
          </a:p>
          <a:p>
            <a:r>
              <a:rPr lang="en-IN" sz="2400" dirty="0" smtClean="0">
                <a:latin typeface="+mj-lt"/>
                <a:cs typeface="Times New Roman" pitchFamily="18" charset="0"/>
              </a:rPr>
              <a:t>To validate the final model on a validation data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</a:t>
            </a:r>
            <a:r>
              <a:rPr lang="en-IN" dirty="0" smtClean="0"/>
              <a:t>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 smtClean="0"/>
              <a:t>UNDERSTANDING OF THE DATA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600" dirty="0" smtClean="0">
                <a:latin typeface="+mj-lt"/>
                <a:cs typeface="Times New Roman" pitchFamily="18" charset="0"/>
              </a:rPr>
              <a:t>The data set is from </a:t>
            </a:r>
            <a:r>
              <a:rPr lang="en-IN" sz="2600" b="1" dirty="0" err="1" smtClean="0">
                <a:latin typeface="+mj-lt"/>
                <a:cs typeface="Times New Roman" pitchFamily="18" charset="0"/>
              </a:rPr>
              <a:t>Taarifa</a:t>
            </a:r>
            <a:r>
              <a:rPr lang="en-IN" sz="2600" dirty="0" smtClean="0">
                <a:latin typeface="+mj-lt"/>
                <a:cs typeface="Times New Roman" pitchFamily="18" charset="0"/>
              </a:rPr>
              <a:t> and the </a:t>
            </a:r>
            <a:r>
              <a:rPr lang="en-IN" sz="2600" b="1" dirty="0" smtClean="0">
                <a:latin typeface="+mj-lt"/>
                <a:cs typeface="Times New Roman" pitchFamily="18" charset="0"/>
              </a:rPr>
              <a:t>Tanzanian Ministry Of Water</a:t>
            </a:r>
          </a:p>
          <a:p>
            <a:pPr algn="just"/>
            <a:r>
              <a:rPr lang="en-IN" sz="2600" dirty="0" smtClean="0">
                <a:latin typeface="+mj-lt"/>
                <a:cs typeface="Times New Roman" pitchFamily="18" charset="0"/>
              </a:rPr>
              <a:t>25Mb of data</a:t>
            </a:r>
          </a:p>
          <a:p>
            <a:pPr algn="just"/>
            <a:r>
              <a:rPr lang="en-IN" sz="2600" dirty="0" smtClean="0">
                <a:latin typeface="+mj-lt"/>
                <a:cs typeface="Times New Roman" pitchFamily="18" charset="0"/>
              </a:rPr>
              <a:t>Training Dataset</a:t>
            </a:r>
          </a:p>
          <a:p>
            <a:pPr lvl="3" algn="just"/>
            <a:r>
              <a:rPr lang="en-IN" sz="2200" dirty="0" smtClean="0">
                <a:latin typeface="+mj-lt"/>
                <a:cs typeface="Times New Roman" pitchFamily="18" charset="0"/>
              </a:rPr>
              <a:t>59401 </a:t>
            </a:r>
            <a:r>
              <a:rPr lang="en-IN" sz="2200" dirty="0" err="1" smtClean="0">
                <a:latin typeface="+mj-lt"/>
                <a:cs typeface="Times New Roman" pitchFamily="18" charset="0"/>
              </a:rPr>
              <a:t>tuples</a:t>
            </a:r>
            <a:endParaRPr lang="en-IN" sz="2200" dirty="0" smtClean="0">
              <a:latin typeface="+mj-lt"/>
              <a:cs typeface="Times New Roman" pitchFamily="18" charset="0"/>
            </a:endParaRPr>
          </a:p>
          <a:p>
            <a:pPr lvl="3" algn="just"/>
            <a:r>
              <a:rPr lang="en-IN" sz="2200" dirty="0" smtClean="0">
                <a:latin typeface="+mj-lt"/>
                <a:cs typeface="Times New Roman" pitchFamily="18" charset="0"/>
              </a:rPr>
              <a:t>41 columns</a:t>
            </a:r>
          </a:p>
          <a:p>
            <a:pPr algn="just"/>
            <a:r>
              <a:rPr lang="en-IN" sz="2600" dirty="0" smtClean="0">
                <a:latin typeface="+mj-lt"/>
                <a:cs typeface="Times New Roman" pitchFamily="18" charset="0"/>
              </a:rPr>
              <a:t>Test Dataset</a:t>
            </a:r>
          </a:p>
          <a:p>
            <a:pPr lvl="3" algn="just"/>
            <a:r>
              <a:rPr lang="en-IN" sz="2200" dirty="0" smtClean="0">
                <a:latin typeface="+mj-lt"/>
                <a:cs typeface="Times New Roman" pitchFamily="18" charset="0"/>
              </a:rPr>
              <a:t>14851 </a:t>
            </a:r>
            <a:r>
              <a:rPr lang="en-IN" sz="2200" dirty="0" err="1" smtClean="0">
                <a:latin typeface="+mj-lt"/>
                <a:cs typeface="Times New Roman" pitchFamily="18" charset="0"/>
              </a:rPr>
              <a:t>tuples</a:t>
            </a:r>
            <a:endParaRPr lang="en-IN" sz="2200" dirty="0" smtClean="0">
              <a:latin typeface="+mj-lt"/>
              <a:cs typeface="Times New Roman" pitchFamily="18" charset="0"/>
            </a:endParaRPr>
          </a:p>
          <a:p>
            <a:pPr lvl="3" algn="just"/>
            <a:r>
              <a:rPr lang="en-IN" sz="2200" dirty="0" smtClean="0">
                <a:latin typeface="+mj-lt"/>
                <a:cs typeface="Times New Roman" pitchFamily="18" charset="0"/>
              </a:rPr>
              <a:t>40 columns</a:t>
            </a:r>
          </a:p>
          <a:p>
            <a:pPr algn="just"/>
            <a:r>
              <a:rPr lang="en-IN" sz="2600" dirty="0" smtClean="0">
                <a:latin typeface="+mj-lt"/>
                <a:cs typeface="Times New Roman" pitchFamily="18" charset="0"/>
              </a:rPr>
              <a:t>Training Set Label – </a:t>
            </a:r>
            <a:r>
              <a:rPr lang="en-IN" sz="2600" dirty="0" err="1" smtClean="0">
                <a:latin typeface="+mj-lt"/>
                <a:cs typeface="Times New Roman" pitchFamily="18" charset="0"/>
              </a:rPr>
              <a:t>status_group</a:t>
            </a:r>
            <a:endParaRPr lang="en-IN" sz="2600" dirty="0" smtClean="0">
              <a:latin typeface="+mj-lt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FFA2-B092-486E-A87F-F836D7EEE1CE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KLETECH/CSE/2017-21 BATCH/5th SEM/DMA COURSE </a:t>
            </a:r>
            <a:r>
              <a:rPr lang="en-IN" dirty="0" smtClean="0"/>
              <a:t>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35595" rIns="82945" bIns="41473" anchor="ctr"/>
          <a:lstStyle>
            <a:lvl1pPr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54063" algn="l"/>
                <a:tab pos="1509713" algn="l"/>
                <a:tab pos="2265363" algn="l"/>
                <a:tab pos="3021013" algn="l"/>
                <a:tab pos="3776663" algn="l"/>
                <a:tab pos="4532313" algn="l"/>
                <a:tab pos="5287963" algn="l"/>
                <a:tab pos="6043613" algn="l"/>
                <a:tab pos="6799263" algn="l"/>
                <a:tab pos="7554913" algn="l"/>
                <a:tab pos="8310563" algn="l"/>
                <a:tab pos="9066213" algn="l"/>
                <a:tab pos="9821863" algn="l"/>
                <a:tab pos="105775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</a:pPr>
            <a:r>
              <a:rPr lang="en-IN" altLang="en-US" sz="4000" b="1">
                <a:solidFill>
                  <a:srgbClr val="000000"/>
                </a:solidFill>
                <a:latin typeface="Calibri Light" pitchFamily="34" charset="0"/>
                <a:ea typeface="Noto Sans CJK SC Regular" charset="0"/>
                <a:cs typeface="Noto Sans CJK SC Regular" charset="0"/>
              </a:rPr>
              <a:t>Understanding Of Data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6481" y="1604329"/>
            <a:ext cx="8228160" cy="4980043"/>
          </a:xfrm>
          <a:prstGeom prst="rect">
            <a:avLst/>
          </a:prstGeom>
          <a:noFill/>
          <a:ln>
            <a:noFill/>
          </a:ln>
          <a:effectLst/>
        </p:spPr>
        <p:txBody>
          <a:bodyPr lIns="82945" tIns="41473" rIns="82945" bIns="41473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5150" algn="l"/>
                <a:tab pos="1320800" algn="l"/>
                <a:tab pos="2076450" algn="l"/>
                <a:tab pos="2832100" algn="l"/>
                <a:tab pos="3587750" algn="l"/>
                <a:tab pos="4343400" algn="l"/>
                <a:tab pos="5099050" algn="l"/>
                <a:tab pos="5854700" algn="l"/>
                <a:tab pos="6610350" algn="l"/>
                <a:tab pos="7366000" algn="l"/>
                <a:tab pos="8121650" algn="l"/>
                <a:tab pos="8877300" algn="l"/>
                <a:tab pos="9632950" algn="l"/>
                <a:tab pos="10388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5150" algn="l"/>
                <a:tab pos="1320800" algn="l"/>
                <a:tab pos="2076450" algn="l"/>
                <a:tab pos="2832100" algn="l"/>
                <a:tab pos="3587750" algn="l"/>
                <a:tab pos="4343400" algn="l"/>
                <a:tab pos="5099050" algn="l"/>
                <a:tab pos="5854700" algn="l"/>
                <a:tab pos="6610350" algn="l"/>
                <a:tab pos="7366000" algn="l"/>
                <a:tab pos="8121650" algn="l"/>
                <a:tab pos="8877300" algn="l"/>
                <a:tab pos="9632950" algn="l"/>
                <a:tab pos="10388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5150" algn="l"/>
                <a:tab pos="1320800" algn="l"/>
                <a:tab pos="2076450" algn="l"/>
                <a:tab pos="2832100" algn="l"/>
                <a:tab pos="3587750" algn="l"/>
                <a:tab pos="4343400" algn="l"/>
                <a:tab pos="5099050" algn="l"/>
                <a:tab pos="5854700" algn="l"/>
                <a:tab pos="6610350" algn="l"/>
                <a:tab pos="7366000" algn="l"/>
                <a:tab pos="8121650" algn="l"/>
                <a:tab pos="8877300" algn="l"/>
                <a:tab pos="9632950" algn="l"/>
                <a:tab pos="10388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5150" algn="l"/>
                <a:tab pos="1320800" algn="l"/>
                <a:tab pos="2076450" algn="l"/>
                <a:tab pos="2832100" algn="l"/>
                <a:tab pos="3587750" algn="l"/>
                <a:tab pos="4343400" algn="l"/>
                <a:tab pos="5099050" algn="l"/>
                <a:tab pos="5854700" algn="l"/>
                <a:tab pos="6610350" algn="l"/>
                <a:tab pos="7366000" algn="l"/>
                <a:tab pos="8121650" algn="l"/>
                <a:tab pos="8877300" algn="l"/>
                <a:tab pos="9632950" algn="l"/>
                <a:tab pos="10388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5150" algn="l"/>
                <a:tab pos="1320800" algn="l"/>
                <a:tab pos="2076450" algn="l"/>
                <a:tab pos="2832100" algn="l"/>
                <a:tab pos="3587750" algn="l"/>
                <a:tab pos="4343400" algn="l"/>
                <a:tab pos="5099050" algn="l"/>
                <a:tab pos="5854700" algn="l"/>
                <a:tab pos="6610350" algn="l"/>
                <a:tab pos="7366000" algn="l"/>
                <a:tab pos="8121650" algn="l"/>
                <a:tab pos="8877300" algn="l"/>
                <a:tab pos="9632950" algn="l"/>
                <a:tab pos="10388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5150" algn="l"/>
                <a:tab pos="1320800" algn="l"/>
                <a:tab pos="2076450" algn="l"/>
                <a:tab pos="2832100" algn="l"/>
                <a:tab pos="3587750" algn="l"/>
                <a:tab pos="4343400" algn="l"/>
                <a:tab pos="5099050" algn="l"/>
                <a:tab pos="5854700" algn="l"/>
                <a:tab pos="6610350" algn="l"/>
                <a:tab pos="7366000" algn="l"/>
                <a:tab pos="8121650" algn="l"/>
                <a:tab pos="8877300" algn="l"/>
                <a:tab pos="9632950" algn="l"/>
                <a:tab pos="10388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5150" algn="l"/>
                <a:tab pos="1320800" algn="l"/>
                <a:tab pos="2076450" algn="l"/>
                <a:tab pos="2832100" algn="l"/>
                <a:tab pos="3587750" algn="l"/>
                <a:tab pos="4343400" algn="l"/>
                <a:tab pos="5099050" algn="l"/>
                <a:tab pos="5854700" algn="l"/>
                <a:tab pos="6610350" algn="l"/>
                <a:tab pos="7366000" algn="l"/>
                <a:tab pos="8121650" algn="l"/>
                <a:tab pos="8877300" algn="l"/>
                <a:tab pos="9632950" algn="l"/>
                <a:tab pos="10388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5150" algn="l"/>
                <a:tab pos="1320800" algn="l"/>
                <a:tab pos="2076450" algn="l"/>
                <a:tab pos="2832100" algn="l"/>
                <a:tab pos="3587750" algn="l"/>
                <a:tab pos="4343400" algn="l"/>
                <a:tab pos="5099050" algn="l"/>
                <a:tab pos="5854700" algn="l"/>
                <a:tab pos="6610350" algn="l"/>
                <a:tab pos="7366000" algn="l"/>
                <a:tab pos="8121650" algn="l"/>
                <a:tab pos="8877300" algn="l"/>
                <a:tab pos="9632950" algn="l"/>
                <a:tab pos="10388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5150" algn="l"/>
                <a:tab pos="1320800" algn="l"/>
                <a:tab pos="2076450" algn="l"/>
                <a:tab pos="2832100" algn="l"/>
                <a:tab pos="3587750" algn="l"/>
                <a:tab pos="4343400" algn="l"/>
                <a:tab pos="5099050" algn="l"/>
                <a:tab pos="5854700" algn="l"/>
                <a:tab pos="6610350" algn="l"/>
                <a:tab pos="7366000" algn="l"/>
                <a:tab pos="8121650" algn="l"/>
                <a:tab pos="8877300" algn="l"/>
                <a:tab pos="9632950" algn="l"/>
                <a:tab pos="10388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748"/>
              </a:spcBef>
              <a:buClrTx/>
              <a:defRPr/>
            </a:pPr>
            <a:r>
              <a:rPr lang="en-IN" altLang="en-US" sz="2200" dirty="0">
                <a:solidFill>
                  <a:srgbClr val="000000"/>
                </a:solidFill>
              </a:rPr>
              <a:t>The file consists of 39 attributes which are mentioned below :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 err="1">
                <a:solidFill>
                  <a:srgbClr val="000000"/>
                </a:solidFill>
              </a:rPr>
              <a:t>Amount_tsh</a:t>
            </a:r>
            <a:r>
              <a:rPr lang="en-IN" altLang="en-US" sz="2200" b="1" dirty="0">
                <a:solidFill>
                  <a:srgbClr val="000000"/>
                </a:solidFill>
              </a:rPr>
              <a:t> : </a:t>
            </a:r>
            <a:r>
              <a:rPr lang="en-IN" altLang="en-US" sz="2200" dirty="0">
                <a:solidFill>
                  <a:srgbClr val="000000"/>
                </a:solidFill>
              </a:rPr>
              <a:t>Total static head (</a:t>
            </a:r>
            <a:r>
              <a:rPr lang="en-IN" altLang="en-US" sz="2200" dirty="0">
                <a:solidFill>
                  <a:schemeClr val="tx1"/>
                </a:solidFill>
              </a:rPr>
              <a:t>amount water available to water 			    point)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 err="1">
                <a:solidFill>
                  <a:schemeClr val="tx1"/>
                </a:solidFill>
              </a:rPr>
              <a:t>Date_recorded</a:t>
            </a:r>
            <a:r>
              <a:rPr lang="en-IN" altLang="en-US" sz="2200" b="1" dirty="0">
                <a:solidFill>
                  <a:schemeClr val="tx1"/>
                </a:solidFill>
              </a:rPr>
              <a:t> : </a:t>
            </a:r>
            <a:r>
              <a:rPr lang="en-IN" altLang="en-US" sz="2200" dirty="0">
                <a:solidFill>
                  <a:schemeClr val="tx1"/>
                </a:solidFill>
              </a:rPr>
              <a:t>The date row was entered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>
                <a:solidFill>
                  <a:schemeClr val="tx1"/>
                </a:solidFill>
              </a:rPr>
              <a:t>Funder : </a:t>
            </a:r>
            <a:r>
              <a:rPr lang="en-IN" altLang="en-US" sz="2200" dirty="0">
                <a:solidFill>
                  <a:schemeClr val="tx1"/>
                </a:solidFill>
              </a:rPr>
              <a:t>Who funded the well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 err="1">
                <a:solidFill>
                  <a:schemeClr val="tx1"/>
                </a:solidFill>
              </a:rPr>
              <a:t>Gps_height</a:t>
            </a:r>
            <a:r>
              <a:rPr lang="en-IN" altLang="en-US" sz="2200" b="1" dirty="0">
                <a:solidFill>
                  <a:schemeClr val="tx1"/>
                </a:solidFill>
              </a:rPr>
              <a:t> : </a:t>
            </a:r>
            <a:r>
              <a:rPr lang="en-IN" altLang="en-US" sz="2200" dirty="0">
                <a:solidFill>
                  <a:schemeClr val="tx1"/>
                </a:solidFill>
              </a:rPr>
              <a:t>Altitude of the well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>
                <a:solidFill>
                  <a:schemeClr val="tx1"/>
                </a:solidFill>
              </a:rPr>
              <a:t>Installer : </a:t>
            </a:r>
            <a:r>
              <a:rPr lang="en-IN" altLang="en-US" sz="2200" dirty="0">
                <a:solidFill>
                  <a:schemeClr val="tx1"/>
                </a:solidFill>
              </a:rPr>
              <a:t>Organization that installed the well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>
                <a:solidFill>
                  <a:schemeClr val="tx1"/>
                </a:solidFill>
              </a:rPr>
              <a:t>Longitude : </a:t>
            </a:r>
            <a:r>
              <a:rPr lang="en-IN" altLang="en-US" sz="2200" dirty="0">
                <a:solidFill>
                  <a:schemeClr val="tx1"/>
                </a:solidFill>
              </a:rPr>
              <a:t>GPS coordinate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>
                <a:solidFill>
                  <a:schemeClr val="tx1"/>
                </a:solidFill>
              </a:rPr>
              <a:t>Latitude : </a:t>
            </a:r>
            <a:r>
              <a:rPr lang="en-IN" altLang="en-US" sz="2200" dirty="0">
                <a:solidFill>
                  <a:schemeClr val="tx1"/>
                </a:solidFill>
              </a:rPr>
              <a:t>GPS coordinate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 err="1">
                <a:solidFill>
                  <a:schemeClr val="tx1"/>
                </a:solidFill>
              </a:rPr>
              <a:t>Wpt_name</a:t>
            </a:r>
            <a:r>
              <a:rPr lang="en-IN" altLang="en-US" sz="2200" b="1" dirty="0">
                <a:solidFill>
                  <a:schemeClr val="tx1"/>
                </a:solidFill>
              </a:rPr>
              <a:t> : </a:t>
            </a:r>
            <a:r>
              <a:rPr lang="en-IN" altLang="en-US" sz="2200" dirty="0">
                <a:solidFill>
                  <a:schemeClr val="tx1"/>
                </a:solidFill>
              </a:rPr>
              <a:t>Name of the water point if there is one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>
                <a:solidFill>
                  <a:schemeClr val="tx1"/>
                </a:solidFill>
              </a:rPr>
              <a:t>Basin : </a:t>
            </a:r>
            <a:r>
              <a:rPr lang="en-IN" altLang="en-US" sz="2200" dirty="0">
                <a:solidFill>
                  <a:schemeClr val="tx1"/>
                </a:solidFill>
              </a:rPr>
              <a:t>Geographic water basin</a:t>
            </a: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r>
              <a:rPr lang="en-IN" altLang="en-US" sz="2200" b="1" dirty="0" err="1">
                <a:solidFill>
                  <a:schemeClr val="tx1"/>
                </a:solidFill>
              </a:rPr>
              <a:t>Subvillage</a:t>
            </a:r>
            <a:r>
              <a:rPr lang="en-IN" altLang="en-US" sz="2200" b="1" dirty="0">
                <a:solidFill>
                  <a:schemeClr val="tx1"/>
                </a:solidFill>
              </a:rPr>
              <a:t> : </a:t>
            </a:r>
            <a:r>
              <a:rPr lang="en-IN" altLang="en-US" sz="2200" dirty="0">
                <a:solidFill>
                  <a:schemeClr val="tx1"/>
                </a:solidFill>
              </a:rPr>
              <a:t>Geographic Location</a:t>
            </a:r>
          </a:p>
          <a:p>
            <a:pPr algn="just">
              <a:lnSpc>
                <a:spcPct val="90000"/>
              </a:lnSpc>
              <a:spcBef>
                <a:spcPts val="748"/>
              </a:spcBef>
              <a:buClrTx/>
              <a:defRPr/>
            </a:pPr>
            <a:endParaRPr lang="en-IN" altLang="en-US" sz="2200" b="1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748"/>
              </a:spcBef>
              <a:buClrTx/>
              <a:defRPr/>
            </a:pPr>
            <a:endParaRPr lang="en-IN" altLang="en-US" sz="2200" b="1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748"/>
              </a:spcBef>
              <a:buClrTx/>
              <a:defRPr/>
            </a:pPr>
            <a:endParaRPr lang="en-IN" altLang="en-US" sz="2200" b="1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748"/>
              </a:spcBef>
              <a:buClrTx/>
              <a:defRPr/>
            </a:pPr>
            <a:endParaRPr lang="en-IN" altLang="en-US" sz="2200" b="1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748"/>
              </a:spcBef>
              <a:buClrTx/>
              <a:defRPr/>
            </a:pPr>
            <a:endParaRPr lang="en-IN" altLang="en-US" sz="2200" b="1" dirty="0">
              <a:solidFill>
                <a:schemeClr val="tx1"/>
              </a:solidFill>
            </a:endParaRPr>
          </a:p>
          <a:p>
            <a:pPr marL="414726" indent="-414726" algn="just">
              <a:lnSpc>
                <a:spcPct val="90000"/>
              </a:lnSpc>
              <a:spcBef>
                <a:spcPts val="748"/>
              </a:spcBef>
              <a:buClrTx/>
              <a:buFont typeface="+mj-lt"/>
              <a:buAutoNum type="arabicPeriod"/>
              <a:defRPr/>
            </a:pPr>
            <a:endParaRPr lang="en-IN" altLang="en-US" sz="2200" dirty="0">
              <a:solidFill>
                <a:schemeClr val="tx1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-611655"/>
            <a:ext cx="167575" cy="122331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0" rIns="82945" bIns="937159" anchor="ctr">
            <a:spAutoFit/>
          </a:bodyPr>
          <a:lstStyle/>
          <a:p>
            <a:pPr defTabSz="407526"/>
            <a:endParaRPr lang="en-GB" altLang="en-US">
              <a:solidFill>
                <a:schemeClr val="bg1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549AC10-B58B-416D-965F-1F4FA5F56AD0}" type="slidenum">
              <a:rPr lang="en-IN" altLang="en-US">
                <a:solidFill>
                  <a:srgbClr val="898989"/>
                </a:solidFill>
              </a:rPr>
              <a:pPr/>
              <a:t>6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9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685791">
              <a:defRPr/>
            </a:pPr>
            <a:r>
              <a:rPr lang="en-IN" sz="3600" b="1" dirty="0"/>
              <a:t>Contd..</a:t>
            </a:r>
            <a:endParaRPr lang="en-IN" sz="3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77CD817-E238-40B8-94FE-D6C43B79F944}" type="slidenum">
              <a:rPr lang="en-IN" altLang="en-US">
                <a:solidFill>
                  <a:srgbClr val="898989"/>
                </a:solidFill>
              </a:rPr>
              <a:pPr/>
              <a:t>7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100" b="1" dirty="0"/>
              <a:t>11.  </a:t>
            </a:r>
            <a:r>
              <a:rPr lang="en-IN" sz="2200" b="1" dirty="0"/>
              <a:t>Region : </a:t>
            </a:r>
            <a:r>
              <a:rPr lang="en-IN" altLang="en-US" sz="2200" dirty="0"/>
              <a:t>Geographic Location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12. </a:t>
            </a:r>
            <a:r>
              <a:rPr lang="en-IN" sz="2200" b="1" dirty="0" err="1"/>
              <a:t>Region_code</a:t>
            </a:r>
            <a:r>
              <a:rPr lang="en-IN" sz="2200" b="1" dirty="0"/>
              <a:t> : </a:t>
            </a:r>
            <a:r>
              <a:rPr lang="en-IN" altLang="en-US" sz="2200" dirty="0"/>
              <a:t>Geographic Location (coded)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13. District-code : </a:t>
            </a:r>
            <a:r>
              <a:rPr lang="en-IN" altLang="en-US" sz="2200" dirty="0"/>
              <a:t>Geographic Location (coded)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14. </a:t>
            </a:r>
            <a:r>
              <a:rPr lang="en-IN" sz="2200" b="1" dirty="0" err="1"/>
              <a:t>Lga</a:t>
            </a:r>
            <a:r>
              <a:rPr lang="en-IN" sz="2200" b="1" dirty="0"/>
              <a:t> : </a:t>
            </a:r>
            <a:r>
              <a:rPr lang="en-IN" altLang="en-US" sz="2200" dirty="0"/>
              <a:t>Geographic Location 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15. Ward : </a:t>
            </a:r>
            <a:r>
              <a:rPr lang="en-IN" altLang="en-US" sz="2200" dirty="0"/>
              <a:t>Geographic Location 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16. Population : </a:t>
            </a:r>
            <a:r>
              <a:rPr lang="en-IN" sz="2200" dirty="0"/>
              <a:t>Population around the well 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17. </a:t>
            </a:r>
            <a:r>
              <a:rPr lang="en-IN" sz="2200" b="1" dirty="0" err="1"/>
              <a:t>Public_meeting</a:t>
            </a:r>
            <a:r>
              <a:rPr lang="en-IN" sz="2200" b="1" dirty="0"/>
              <a:t> : </a:t>
            </a:r>
            <a:r>
              <a:rPr lang="en-IN" sz="2200" dirty="0"/>
              <a:t>True/False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18. </a:t>
            </a:r>
            <a:r>
              <a:rPr lang="en-IN" sz="2200" b="1" dirty="0" err="1"/>
              <a:t>Recorded_by</a:t>
            </a:r>
            <a:r>
              <a:rPr lang="en-IN" sz="2200" b="1" dirty="0"/>
              <a:t> : </a:t>
            </a:r>
            <a:r>
              <a:rPr lang="en-IN" sz="2200" dirty="0"/>
              <a:t>Group entering this row of data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19. </a:t>
            </a:r>
            <a:r>
              <a:rPr lang="en-IN" sz="2200" b="1" dirty="0" err="1"/>
              <a:t>Scheme_management</a:t>
            </a:r>
            <a:r>
              <a:rPr lang="en-IN" sz="2200" b="1" dirty="0"/>
              <a:t> : </a:t>
            </a:r>
            <a:r>
              <a:rPr lang="en-IN" sz="2200" dirty="0"/>
              <a:t>Who operates the water point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20. </a:t>
            </a:r>
            <a:r>
              <a:rPr lang="en-IN" sz="2200" b="1" dirty="0" err="1"/>
              <a:t>Scheme_name</a:t>
            </a:r>
            <a:r>
              <a:rPr lang="en-IN" sz="2200" b="1" dirty="0"/>
              <a:t> : </a:t>
            </a:r>
            <a:r>
              <a:rPr lang="en-IN" sz="2200" dirty="0"/>
              <a:t>Who operates the water point</a:t>
            </a:r>
          </a:p>
          <a:p>
            <a:pPr marL="0" indent="0" defTabSz="685791">
              <a:spcBef>
                <a:spcPts val="750"/>
              </a:spcBef>
              <a:buNone/>
              <a:defRPr/>
            </a:pPr>
            <a:r>
              <a:rPr lang="en-IN" sz="2200" b="1" dirty="0"/>
              <a:t>21. </a:t>
            </a:r>
            <a:r>
              <a:rPr lang="en-IN" sz="2200" b="1" dirty="0" err="1"/>
              <a:t>Construction_year</a:t>
            </a:r>
            <a:r>
              <a:rPr lang="en-IN" sz="2200" b="1" dirty="0"/>
              <a:t> : </a:t>
            </a:r>
            <a:r>
              <a:rPr lang="en-IN" sz="2200" dirty="0"/>
              <a:t>Year the water point was constructed</a:t>
            </a:r>
          </a:p>
        </p:txBody>
      </p:sp>
    </p:spTree>
    <p:extLst>
      <p:ext uri="{BB962C8B-B14F-4D97-AF65-F5344CB8AC3E}">
        <p14:creationId xmlns:p14="http://schemas.microsoft.com/office/powerpoint/2010/main" val="9745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685791">
              <a:defRPr/>
            </a:pPr>
            <a:r>
              <a:rPr lang="en-IN" sz="3600" b="1" dirty="0"/>
              <a:t>Contd..</a:t>
            </a:r>
            <a:endParaRPr lang="en-IN" sz="3300" dirty="0"/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29280" y="1826112"/>
            <a:ext cx="8058240" cy="45307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altLang="en-US" sz="2200" b="1"/>
              <a:t>22. Extraction_type : </a:t>
            </a:r>
            <a:r>
              <a:rPr lang="en-IN" altLang="en-US" sz="2200"/>
              <a:t>The kind of extraction the water point uses</a:t>
            </a:r>
          </a:p>
          <a:p>
            <a:pPr marL="0" indent="0">
              <a:buNone/>
            </a:pPr>
            <a:r>
              <a:rPr lang="en-IN" altLang="en-US" sz="2200" b="1"/>
              <a:t>23. Extraction _type_group : </a:t>
            </a:r>
            <a:r>
              <a:rPr lang="en-IN" altLang="en-US" sz="2200"/>
              <a:t>The kind of extraction the water point 				         uses</a:t>
            </a:r>
          </a:p>
          <a:p>
            <a:pPr marL="0" indent="0">
              <a:buNone/>
            </a:pPr>
            <a:r>
              <a:rPr lang="en-IN" altLang="en-US" sz="2200" b="1"/>
              <a:t>24. Extraction _type_class : </a:t>
            </a:r>
            <a:r>
              <a:rPr lang="en-IN" altLang="en-US" sz="2200"/>
              <a:t>The kind of extraction the water point 				         uses</a:t>
            </a:r>
          </a:p>
          <a:p>
            <a:pPr marL="0" indent="0">
              <a:buNone/>
            </a:pPr>
            <a:r>
              <a:rPr lang="en-IN" altLang="en-US" sz="2200" b="1"/>
              <a:t>25. Management : </a:t>
            </a:r>
            <a:r>
              <a:rPr lang="en-IN" altLang="en-US" sz="2200"/>
              <a:t>How the waterpoint is managed</a:t>
            </a:r>
          </a:p>
          <a:p>
            <a:pPr marL="0" indent="0">
              <a:buNone/>
            </a:pPr>
            <a:r>
              <a:rPr lang="en-IN" altLang="en-US" sz="2200" b="1"/>
              <a:t>26. Management_group </a:t>
            </a:r>
            <a:r>
              <a:rPr lang="en-IN" altLang="en-US" sz="2200"/>
              <a:t>: How the waterpoint is managed</a:t>
            </a:r>
          </a:p>
          <a:p>
            <a:pPr marL="0" indent="0">
              <a:buNone/>
            </a:pPr>
            <a:r>
              <a:rPr lang="en-IN" altLang="en-US" sz="2200" b="1"/>
              <a:t>27. Payment : </a:t>
            </a:r>
            <a:r>
              <a:rPr lang="en-IN" altLang="en-US" sz="2200"/>
              <a:t>The cost of water</a:t>
            </a:r>
          </a:p>
          <a:p>
            <a:pPr marL="0" indent="0">
              <a:buNone/>
            </a:pPr>
            <a:r>
              <a:rPr lang="en-IN" altLang="en-US" sz="2200" b="1"/>
              <a:t>28. Payment_type : </a:t>
            </a:r>
            <a:r>
              <a:rPr lang="en-IN" altLang="en-US" sz="2200"/>
              <a:t>The cost of water</a:t>
            </a:r>
            <a:endParaRPr lang="en-IN" altLang="en-US" sz="2200" b="1"/>
          </a:p>
          <a:p>
            <a:pPr marL="0" indent="0">
              <a:buNone/>
            </a:pPr>
            <a:r>
              <a:rPr lang="en-IN" altLang="en-US" sz="2200" b="1"/>
              <a:t>29. Water_quality : </a:t>
            </a:r>
            <a:r>
              <a:rPr lang="en-IN" altLang="en-US" sz="2200"/>
              <a:t>The quality of water</a:t>
            </a:r>
            <a:endParaRPr lang="en-IN" altLang="en-US" sz="2200" b="1"/>
          </a:p>
          <a:p>
            <a:pPr marL="0" indent="0">
              <a:buNone/>
            </a:pPr>
            <a:r>
              <a:rPr lang="en-IN" altLang="en-US" sz="2200" b="1"/>
              <a:t>30. Quality_group : </a:t>
            </a:r>
            <a:r>
              <a:rPr lang="en-IN" altLang="en-US" sz="2200"/>
              <a:t>The quality of water</a:t>
            </a:r>
          </a:p>
          <a:p>
            <a:pPr marL="0" indent="0">
              <a:buNone/>
            </a:pPr>
            <a:r>
              <a:rPr lang="en-IN" altLang="en-US" sz="2200" b="1"/>
              <a:t>31. Quantity_group : </a:t>
            </a:r>
            <a:r>
              <a:rPr lang="en-IN" altLang="en-US" sz="2200"/>
              <a:t>The quantity of water </a:t>
            </a:r>
          </a:p>
          <a:p>
            <a:pPr marL="0" indent="0">
              <a:buNone/>
            </a:pPr>
            <a:endParaRPr lang="en-IN" altLang="en-US" sz="2200" b="1"/>
          </a:p>
          <a:p>
            <a:pPr marL="0" indent="0">
              <a:buNone/>
            </a:pPr>
            <a:endParaRPr lang="en-IN" altLang="en-US" sz="22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4A77F23-2D24-4F6C-9FA9-5F338ADC3D57}" type="slidenum">
              <a:rPr lang="en-IN" altLang="en-US">
                <a:solidFill>
                  <a:srgbClr val="898989"/>
                </a:solidFill>
              </a:rPr>
              <a:pPr/>
              <a:t>8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685791">
              <a:defRPr/>
            </a:pPr>
            <a:r>
              <a:rPr lang="en-IN" b="1" dirty="0"/>
              <a:t>Contd..</a:t>
            </a:r>
            <a:endParaRPr lang="en-IN" sz="3300" dirty="0"/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200" b="1">
                <a:ea typeface="Noto Sans CJK SC Regular" charset="0"/>
                <a:cs typeface="Noto Sans CJK SC Regular" charset="0"/>
              </a:rPr>
              <a:t>32. Quantity :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 The quantity of water</a:t>
            </a:r>
          </a:p>
          <a:p>
            <a:pPr marL="0" indent="0">
              <a:buNone/>
            </a:pPr>
            <a:r>
              <a:rPr lang="en-GB" altLang="en-US" sz="2200" b="1">
                <a:ea typeface="Noto Sans CJK SC Regular" charset="0"/>
                <a:cs typeface="Noto Sans CJK SC Regular" charset="0"/>
              </a:rPr>
              <a:t>33. Source_type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  </a:t>
            </a:r>
            <a:r>
              <a:rPr lang="en-GB" altLang="en-US" sz="2200" b="1">
                <a:ea typeface="Noto Sans CJK SC Regular" charset="0"/>
                <a:cs typeface="Noto Sans CJK SC Regular" charset="0"/>
              </a:rPr>
              <a:t>: 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 The source of the water</a:t>
            </a:r>
          </a:p>
          <a:p>
            <a:pPr marL="0" indent="0">
              <a:buNone/>
            </a:pPr>
            <a:r>
              <a:rPr lang="en-GB" altLang="en-US" sz="2200" b="1">
                <a:ea typeface="Noto Sans CJK SC Regular" charset="0"/>
                <a:cs typeface="Noto Sans CJK SC Regular" charset="0"/>
              </a:rPr>
              <a:t>34. Source_class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  </a:t>
            </a:r>
            <a:r>
              <a:rPr lang="en-GB" altLang="en-US" sz="2200" b="1">
                <a:ea typeface="Noto Sans CJK SC Regular" charset="0"/>
                <a:cs typeface="Noto Sans CJK SC Regular" charset="0"/>
              </a:rPr>
              <a:t>: 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The source of the water</a:t>
            </a:r>
          </a:p>
          <a:p>
            <a:pPr marL="0" indent="0">
              <a:buNone/>
            </a:pPr>
            <a:r>
              <a:rPr lang="en-GB" altLang="en-US" sz="2200" b="1">
                <a:ea typeface="Noto Sans CJK SC Regular" charset="0"/>
                <a:cs typeface="Noto Sans CJK SC Regular" charset="0"/>
              </a:rPr>
              <a:t>35. Waterpoint_type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  </a:t>
            </a:r>
            <a:r>
              <a:rPr lang="en-GB" altLang="en-US" sz="2200" b="1">
                <a:ea typeface="Noto Sans CJK SC Regular" charset="0"/>
                <a:cs typeface="Noto Sans CJK SC Regular" charset="0"/>
              </a:rPr>
              <a:t>:  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The kind of waterpoint</a:t>
            </a:r>
          </a:p>
          <a:p>
            <a:pPr marL="0" indent="0">
              <a:buNone/>
            </a:pPr>
            <a:r>
              <a:rPr lang="en-GB" altLang="en-US" sz="2200" b="1">
                <a:ea typeface="Noto Sans CJK SC Regular" charset="0"/>
                <a:cs typeface="Noto Sans CJK SC Regular" charset="0"/>
              </a:rPr>
              <a:t>36. Waterpoint_type_group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 </a:t>
            </a:r>
            <a:r>
              <a:rPr lang="en-GB" altLang="en-US" sz="2200" b="1">
                <a:ea typeface="Noto Sans CJK SC Regular" charset="0"/>
                <a:cs typeface="Noto Sans CJK SC Regular" charset="0"/>
              </a:rPr>
              <a:t>: 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The kind of waterpoint</a:t>
            </a:r>
          </a:p>
          <a:p>
            <a:pPr marL="0" indent="0">
              <a:buNone/>
            </a:pPr>
            <a:r>
              <a:rPr lang="en-GB" altLang="en-US" sz="2200" b="1">
                <a:ea typeface="Noto Sans CJK SC Regular" charset="0"/>
                <a:cs typeface="Noto Sans CJK SC Regular" charset="0"/>
              </a:rPr>
              <a:t>37. Source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  </a:t>
            </a:r>
            <a:r>
              <a:rPr lang="en-GB" altLang="en-US" sz="2200" b="1">
                <a:ea typeface="Noto Sans CJK SC Regular" charset="0"/>
                <a:cs typeface="Noto Sans CJK SC Regular" charset="0"/>
              </a:rPr>
              <a:t>:</a:t>
            </a:r>
            <a:r>
              <a:rPr lang="en-GB" altLang="en-US" sz="2200">
                <a:ea typeface="Noto Sans CJK SC Regular" charset="0"/>
                <a:cs typeface="Noto Sans CJK SC Regular" charset="0"/>
              </a:rPr>
              <a:t> The source of the water</a:t>
            </a:r>
          </a:p>
          <a:p>
            <a:pPr marL="0" indent="0">
              <a:buNone/>
            </a:pPr>
            <a:r>
              <a:rPr lang="en-GB" altLang="en-US" sz="2200" b="1"/>
              <a:t>38. Permit :</a:t>
            </a:r>
            <a:r>
              <a:rPr lang="en-GB" altLang="en-US" sz="2200"/>
              <a:t> If the water point is permitted</a:t>
            </a:r>
          </a:p>
          <a:p>
            <a:pPr marL="0" indent="0">
              <a:buNone/>
            </a:pPr>
            <a:endParaRPr lang="en-IN" alt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2FFA2-B092-486E-A87F-F836D7EEE1CE}" type="datetime1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73930" indent="-2592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36815" indent="-20736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51541" indent="-20736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66268" indent="-20736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24E11C2-E850-4DB1-A95B-CA5B9DF2DEB2}" type="slidenum">
              <a:rPr lang="en-IN" altLang="en-US">
                <a:solidFill>
                  <a:srgbClr val="898989"/>
                </a:solidFill>
              </a:rPr>
              <a:pPr/>
              <a:t>9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894</Words>
  <Application>Microsoft Office PowerPoint</Application>
  <PresentationFormat>On-screen Show (4:3)</PresentationFormat>
  <Paragraphs>307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INTRO TO CHALLENGE</vt:lpstr>
      <vt:lpstr>PROBLEM STATEMENT</vt:lpstr>
      <vt:lpstr>OBJECTIVES</vt:lpstr>
      <vt:lpstr>UNDERSTANDING OF THE DATA</vt:lpstr>
      <vt:lpstr>PowerPoint Presentation</vt:lpstr>
      <vt:lpstr>Contd..</vt:lpstr>
      <vt:lpstr>Contd..</vt:lpstr>
      <vt:lpstr>Contd..</vt:lpstr>
      <vt:lpstr>Pre-Processing Techniques</vt:lpstr>
      <vt:lpstr>Approach/Method </vt:lpstr>
      <vt:lpstr>Data Visualization</vt:lpstr>
      <vt:lpstr> Water Quality vs Status Group</vt:lpstr>
      <vt:lpstr>Region vs Status Group</vt:lpstr>
      <vt:lpstr>Source type vs Status group</vt:lpstr>
      <vt:lpstr>Water point type vs Status group</vt:lpstr>
      <vt:lpstr>Quantity vs Status group</vt:lpstr>
      <vt:lpstr>DATA PREPROCESSING</vt:lpstr>
      <vt:lpstr>DATA PREPROCESSING</vt:lpstr>
      <vt:lpstr>MODEL BUILDING</vt:lpstr>
      <vt:lpstr>MODEL BUILDING</vt:lpstr>
      <vt:lpstr>MODEL BUILDING</vt:lpstr>
      <vt:lpstr>PERFOMANCE EVALUATION</vt:lpstr>
      <vt:lpstr>CONCLUSION</vt:lpstr>
      <vt:lpstr>LEADER BOARD TREND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PRAjna....YAji..</dc:creator>
  <cp:lastModifiedBy>Windows User</cp:lastModifiedBy>
  <cp:revision>26</cp:revision>
  <dcterms:created xsi:type="dcterms:W3CDTF">2006-08-16T00:00:00Z</dcterms:created>
  <dcterms:modified xsi:type="dcterms:W3CDTF">2019-12-04T13:04:08Z</dcterms:modified>
</cp:coreProperties>
</file>