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9" r:id="rId3"/>
    <p:sldId id="257"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21-10-2022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67E8D3C-9ECB-43C4-B4B3-020B2F795D65}"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6691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0062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8539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5008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50053E-8840-4F53-A353-BE063428817C}" type="datetimeFigureOut">
              <a:rPr lang="en-IN" smtClean="0"/>
              <a:pPr/>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0786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50053E-8840-4F53-A353-BE063428817C}" type="datetimeFigureOut">
              <a:rPr lang="en-IN" smtClean="0"/>
              <a:pPr/>
              <a:t>21-10-2022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E8D3C-9ECB-43C4-B4B3-020B2F795D65}" type="slidenum">
              <a:rPr lang="en-IN" smtClean="0"/>
              <a:pPr/>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9732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50053E-8840-4F53-A353-BE063428817C}" type="datetimeFigureOut">
              <a:rPr lang="en-IN" smtClean="0"/>
              <a:pPr/>
              <a:t>21-10-2022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7E8D3C-9ECB-43C4-B4B3-020B2F795D65}" type="slidenum">
              <a:rPr lang="en-IN" smtClean="0"/>
              <a:pPr/>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7456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50053E-8840-4F53-A353-BE063428817C}" type="datetimeFigureOut">
              <a:rPr lang="en-IN" smtClean="0"/>
              <a:pPr/>
              <a:t>21-10-2022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7E8D3C-9ECB-43C4-B4B3-020B2F795D65}" type="slidenum">
              <a:rPr lang="en-IN" smtClean="0"/>
              <a:pPr/>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690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50053E-8840-4F53-A353-BE063428817C}" type="datetimeFigureOut">
              <a:rPr lang="en-IN" smtClean="0"/>
              <a:pPr/>
              <a:t>21-10-2022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3812409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50053E-8840-4F53-A353-BE063428817C}" type="datetimeFigureOut">
              <a:rPr lang="en-IN" smtClean="0"/>
              <a:pPr/>
              <a:t>21-10-2022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E8D3C-9ECB-43C4-B4B3-020B2F795D65}" type="slidenum">
              <a:rPr lang="en-IN" smtClean="0"/>
              <a:pPr/>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3245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550053E-8840-4F53-A353-BE063428817C}" type="datetimeFigureOut">
              <a:rPr lang="en-IN" smtClean="0"/>
              <a:pPr/>
              <a:t>21-10-2022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67E8D3C-9ECB-43C4-B4B3-020B2F795D65}" type="slidenum">
              <a:rPr lang="en-IN" smtClean="0"/>
              <a:pPr/>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6109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550053E-8840-4F53-A353-BE063428817C}" type="datetimeFigureOut">
              <a:rPr lang="en-IN" smtClean="0"/>
              <a:pPr/>
              <a:t>21-10-2022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67E8D3C-9ECB-43C4-B4B3-020B2F795D65}" type="slidenum">
              <a:rPr lang="en-IN" smtClean="0"/>
              <a:pPr/>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07474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2272" y="1331844"/>
            <a:ext cx="7061330" cy="1083810"/>
          </a:xfrm>
        </p:spPr>
        <p:txBody>
          <a:bodyPr>
            <a:normAutofit/>
          </a:bodyPr>
          <a:lstStyle/>
          <a:p>
            <a:pPr algn="ctr"/>
            <a:r>
              <a:rPr lang="en-IN" sz="3200" b="1" dirty="0">
                <a:latin typeface="+mn-lt"/>
              </a:rPr>
              <a:t>Micro Credit Loan Defaulters</a:t>
            </a:r>
          </a:p>
        </p:txBody>
      </p:sp>
      <p:sp>
        <p:nvSpPr>
          <p:cNvPr id="3" name="Subtitle 2"/>
          <p:cNvSpPr>
            <a:spLocks noGrp="1"/>
          </p:cNvSpPr>
          <p:nvPr>
            <p:ph type="subTitle" idx="1"/>
          </p:nvPr>
        </p:nvSpPr>
        <p:spPr>
          <a:xfrm>
            <a:off x="2787933" y="4286124"/>
            <a:ext cx="6815669" cy="1083810"/>
          </a:xfrm>
        </p:spPr>
        <p:txBody>
          <a:bodyPr>
            <a:noAutofit/>
          </a:bodyPr>
          <a:lstStyle/>
          <a:p>
            <a:pPr algn="ctr"/>
            <a:r>
              <a:rPr lang="en-IN" sz="2000" b="1" dirty="0"/>
              <a:t>By</a:t>
            </a:r>
            <a:r>
              <a:rPr lang="en-IN" sz="2000" b="1" cap="none" dirty="0"/>
              <a:t>:</a:t>
            </a:r>
            <a:endParaRPr lang="en-IN" sz="2000" b="1" dirty="0"/>
          </a:p>
          <a:p>
            <a:pPr algn="ctr"/>
            <a:r>
              <a:rPr lang="en-IN" sz="2000" dirty="0"/>
              <a:t>Vinayak Ratan</a:t>
            </a:r>
          </a:p>
        </p:txBody>
      </p:sp>
      <p:pic>
        <p:nvPicPr>
          <p:cNvPr id="4" name="Picture 3"/>
          <p:cNvPicPr/>
          <p:nvPr/>
        </p:nvPicPr>
        <p:blipFill rotWithShape="1">
          <a:blip r:embed="rId2">
            <a:extLst>
              <a:ext uri="{28A0092B-C50C-407E-A947-70E740481C1C}">
                <a14:useLocalDpi xmlns:a14="http://schemas.microsoft.com/office/drawing/2010/main" val="0"/>
              </a:ext>
            </a:extLst>
          </a:blip>
          <a:srcRect l="9038" t="33600" r="20214" b="35178"/>
          <a:stretch/>
        </p:blipFill>
        <p:spPr bwMode="auto">
          <a:xfrm>
            <a:off x="4621696" y="2490716"/>
            <a:ext cx="2584174" cy="896991"/>
          </a:xfrm>
          <a:prstGeom prst="rect">
            <a:avLst/>
          </a:prstGeom>
          <a:noFill/>
          <a:ln>
            <a:noFill/>
          </a:ln>
        </p:spPr>
      </p:pic>
    </p:spTree>
    <p:extLst>
      <p:ext uri="{BB962C8B-B14F-4D97-AF65-F5344CB8AC3E}">
        <p14:creationId xmlns:p14="http://schemas.microsoft.com/office/powerpoint/2010/main" val="491671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742950" marR="0" indent="-285750" algn="just">
              <a:lnSpc>
                <a:spcPct val="107000"/>
              </a:lnSpc>
              <a:spcBef>
                <a:spcPts val="0"/>
              </a:spcBef>
              <a:spcAft>
                <a:spcPts val="0"/>
              </a:spcAft>
              <a:buFont typeface="Wingdings" panose="05000000000000000000" pitchFamily="2" charset="2"/>
              <a:buChar char="q"/>
            </a:pPr>
            <a:r>
              <a:rPr lang="en-IN" sz="1600" dirty="0">
                <a:effectLst/>
                <a:latin typeface="Comic Sans MS" panose="030F0702030302020204" pitchFamily="66" charset="0"/>
                <a:ea typeface="Calibri" panose="020F0502020204030204" pitchFamily="34" charset="0"/>
                <a:cs typeface="Times New Roman" panose="02020603050405020304" pitchFamily="18" charset="0"/>
              </a:rPr>
              <a:t>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endParaRPr lang="en-US" sz="1600" dirty="0">
              <a:effectLst/>
              <a:latin typeface="Comic Sans MS" panose="030F0702030302020204" pitchFamily="66" charset="0"/>
              <a:ea typeface="Calibri" panose="020F0502020204030204" pitchFamily="34" charset="0"/>
              <a:cs typeface="Times New Roman" panose="02020603050405020304" pitchFamily="18" charset="0"/>
            </a:endParaRPr>
          </a:p>
          <a:p>
            <a:pPr marL="742950" marR="0" indent="-285750" algn="just">
              <a:lnSpc>
                <a:spcPct val="107000"/>
              </a:lnSpc>
              <a:spcBef>
                <a:spcPts val="0"/>
              </a:spcBef>
              <a:spcAft>
                <a:spcPts val="0"/>
              </a:spcAft>
              <a:buFont typeface="Wingdings" panose="05000000000000000000" pitchFamily="2" charset="2"/>
              <a:buChar char="q"/>
            </a:pPr>
            <a:r>
              <a:rPr lang="en-IN" sz="1600" dirty="0">
                <a:effectLst/>
                <a:latin typeface="Comic Sans MS" panose="030F0702030302020204" pitchFamily="66" charset="0"/>
                <a:ea typeface="Calibri" panose="020F0502020204030204" pitchFamily="34" charset="0"/>
                <a:cs typeface="Times New Roman" panose="02020603050405020304" pitchFamily="18" charset="0"/>
              </a:rPr>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endParaRPr lang="en-US" sz="1600" dirty="0">
              <a:effectLst/>
              <a:latin typeface="Comic Sans MS" panose="030F0702030302020204" pitchFamily="66" charset="0"/>
              <a:ea typeface="Calibri" panose="020F0502020204030204" pitchFamily="34" charset="0"/>
              <a:cs typeface="Times New Roman" panose="02020603050405020304" pitchFamily="18" charset="0"/>
            </a:endParaRPr>
          </a:p>
          <a:p>
            <a:pPr marL="742950" marR="0" indent="-285750" algn="just">
              <a:lnSpc>
                <a:spcPct val="107000"/>
              </a:lnSpc>
              <a:spcBef>
                <a:spcPts val="0"/>
              </a:spcBef>
              <a:spcAft>
                <a:spcPts val="800"/>
              </a:spcAft>
              <a:buFont typeface="Wingdings" panose="05000000000000000000" pitchFamily="2" charset="2"/>
              <a:buChar char="q"/>
            </a:pPr>
            <a:r>
              <a:rPr lang="en-IN" sz="1600" dirty="0">
                <a:effectLst/>
                <a:latin typeface="Comic Sans MS" panose="030F0702030302020204" pitchFamily="66" charset="0"/>
                <a:ea typeface="Calibri" panose="020F0502020204030204" pitchFamily="34" charset="0"/>
                <a:cs typeface="Times New Roman" panose="02020603050405020304" pitchFamily="18" charset="0"/>
              </a:rPr>
              <a:t>Build a model which can be used to predict in terms of a probability for each loan transaction, whether the customer will be paying back the loaned amount within 5 days of insurance of loan. In this case, Label ‘1’ indicates that the loan has been </a:t>
            </a:r>
            <a:r>
              <a:rPr lang="en-IN" sz="1600" dirty="0" err="1">
                <a:effectLst/>
                <a:latin typeface="Comic Sans MS" panose="030F0702030302020204" pitchFamily="66" charset="0"/>
                <a:ea typeface="Calibri" panose="020F0502020204030204" pitchFamily="34" charset="0"/>
                <a:cs typeface="Times New Roman" panose="02020603050405020304" pitchFamily="18" charset="0"/>
              </a:rPr>
              <a:t>payed</a:t>
            </a:r>
            <a:r>
              <a:rPr lang="en-IN" sz="1600" dirty="0">
                <a:effectLst/>
                <a:latin typeface="Comic Sans MS" panose="030F0702030302020204" pitchFamily="66" charset="0"/>
                <a:ea typeface="Calibri" panose="020F0502020204030204" pitchFamily="34" charset="0"/>
                <a:cs typeface="Times New Roman" panose="02020603050405020304" pitchFamily="18" charset="0"/>
              </a:rPr>
              <a:t> i.e. Non- defaulter, while, Label ‘0’ indicates that the loan has not been </a:t>
            </a:r>
            <a:r>
              <a:rPr lang="en-IN" sz="1600" dirty="0" err="1">
                <a:effectLst/>
                <a:latin typeface="Comic Sans MS" panose="030F0702030302020204" pitchFamily="66" charset="0"/>
                <a:ea typeface="Calibri" panose="020F0502020204030204" pitchFamily="34" charset="0"/>
                <a:cs typeface="Times New Roman" panose="02020603050405020304" pitchFamily="18" charset="0"/>
              </a:rPr>
              <a:t>payed</a:t>
            </a:r>
            <a:r>
              <a:rPr lang="en-IN" sz="1600" dirty="0">
                <a:effectLst/>
                <a:latin typeface="Comic Sans MS" panose="030F0702030302020204" pitchFamily="66" charset="0"/>
                <a:ea typeface="Calibri" panose="020F0502020204030204" pitchFamily="34" charset="0"/>
                <a:cs typeface="Times New Roman" panose="02020603050405020304" pitchFamily="18" charset="0"/>
              </a:rPr>
              <a:t> i.e. defaulter.</a:t>
            </a:r>
            <a:endParaRPr lang="en-IN" sz="1600" dirty="0">
              <a:latin typeface="Comic Sans MS" panose="030F0702030302020204" pitchFamily="66" charset="0"/>
            </a:endParaRPr>
          </a:p>
          <a:p>
            <a:pPr>
              <a:buFont typeface="Wingdings" panose="05000000000000000000" pitchFamily="2" charset="2"/>
              <a:buChar char="q"/>
            </a:pPr>
            <a:endParaRPr lang="en-IN" sz="1600" dirty="0">
              <a:latin typeface="Comic Sans MS" panose="030F0702030302020204" pitchFamily="66" charset="0"/>
            </a:endParaRPr>
          </a:p>
        </p:txBody>
      </p:sp>
      <p:sp>
        <p:nvSpPr>
          <p:cNvPr id="5" name="Title 4">
            <a:extLst>
              <a:ext uri="{FF2B5EF4-FFF2-40B4-BE49-F238E27FC236}">
                <a16:creationId xmlns:a16="http://schemas.microsoft.com/office/drawing/2014/main" id="{26A4A754-F8B2-9E59-7182-67F55F118D80}"/>
              </a:ext>
            </a:extLst>
          </p:cNvPr>
          <p:cNvSpPr>
            <a:spLocks noGrp="1"/>
          </p:cNvSpPr>
          <p:nvPr>
            <p:ph type="title"/>
          </p:nvPr>
        </p:nvSpPr>
        <p:spPr>
          <a:xfrm>
            <a:off x="4244474" y="1301476"/>
            <a:ext cx="3945369" cy="517385"/>
          </a:xfrm>
        </p:spPr>
        <p:txBody>
          <a:bodyPr>
            <a:noAutofit/>
          </a:bodyPr>
          <a:lstStyle/>
          <a:p>
            <a:r>
              <a:rPr lang="en-IN" sz="2400" b="1" dirty="0">
                <a:effectLst/>
                <a:latin typeface="Comic Sans MS" panose="030F0702030302020204" pitchFamily="66" charset="0"/>
                <a:ea typeface="Calibri" panose="020F0502020204030204" pitchFamily="34" charset="0"/>
                <a:cs typeface="Times New Roman" panose="02020603050405020304" pitchFamily="18" charset="0"/>
              </a:rPr>
              <a:t>Business Problem </a:t>
            </a:r>
            <a:endParaRPr lang="en-US" sz="4000" b="1" dirty="0">
              <a:latin typeface="Comic Sans MS" panose="030F0702030302020204" pitchFamily="66" charset="0"/>
            </a:endParaRPr>
          </a:p>
        </p:txBody>
      </p:sp>
    </p:spTree>
    <p:extLst>
      <p:ext uri="{BB962C8B-B14F-4D97-AF65-F5344CB8AC3E}">
        <p14:creationId xmlns:p14="http://schemas.microsoft.com/office/powerpoint/2010/main" val="2317217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A4A754-F8B2-9E59-7182-67F55F118D80}"/>
              </a:ext>
            </a:extLst>
          </p:cNvPr>
          <p:cNvSpPr>
            <a:spLocks noGrp="1"/>
          </p:cNvSpPr>
          <p:nvPr>
            <p:ph type="title"/>
          </p:nvPr>
        </p:nvSpPr>
        <p:spPr>
          <a:xfrm>
            <a:off x="4194778" y="98842"/>
            <a:ext cx="3945369" cy="517385"/>
          </a:xfrm>
        </p:spPr>
        <p:txBody>
          <a:bodyPr>
            <a:noAutofit/>
          </a:bodyPr>
          <a:lstStyle/>
          <a:p>
            <a:r>
              <a:rPr lang="en-IN" sz="2400" b="1" dirty="0">
                <a:latin typeface="Comic Sans MS" panose="030F0702030302020204" pitchFamily="66" charset="0"/>
                <a:cs typeface="Times New Roman" panose="02020603050405020304" pitchFamily="18" charset="0"/>
              </a:rPr>
              <a:t>Data Description</a:t>
            </a:r>
            <a:endParaRPr lang="en-US" sz="4000" b="1" dirty="0">
              <a:latin typeface="Comic Sans MS" panose="030F0702030302020204" pitchFamily="66" charset="0"/>
            </a:endParaRPr>
          </a:p>
        </p:txBody>
      </p:sp>
      <p:graphicFrame>
        <p:nvGraphicFramePr>
          <p:cNvPr id="8" name="Table 7">
            <a:extLst>
              <a:ext uri="{FF2B5EF4-FFF2-40B4-BE49-F238E27FC236}">
                <a16:creationId xmlns:a16="http://schemas.microsoft.com/office/drawing/2014/main" id="{B4E1E993-8C67-CB19-2083-8E5B64615CCC}"/>
              </a:ext>
            </a:extLst>
          </p:cNvPr>
          <p:cNvGraphicFramePr>
            <a:graphicFrameLocks noGrp="1"/>
          </p:cNvGraphicFramePr>
          <p:nvPr>
            <p:extLst>
              <p:ext uri="{D42A27DB-BD31-4B8C-83A1-F6EECF244321}">
                <p14:modId xmlns:p14="http://schemas.microsoft.com/office/powerpoint/2010/main" val="1499102245"/>
              </p:ext>
            </p:extLst>
          </p:nvPr>
        </p:nvGraphicFramePr>
        <p:xfrm>
          <a:off x="1703725" y="502022"/>
          <a:ext cx="8553458" cy="6257136"/>
        </p:xfrm>
        <a:graphic>
          <a:graphicData uri="http://schemas.openxmlformats.org/drawingml/2006/table">
            <a:tbl>
              <a:tblPr firstRow="1" firstCol="1" bandRow="1">
                <a:tableStyleId>{5C22544A-7EE6-4342-B048-85BDC9FD1C3A}</a:tableStyleId>
              </a:tblPr>
              <a:tblGrid>
                <a:gridCol w="2054831">
                  <a:extLst>
                    <a:ext uri="{9D8B030D-6E8A-4147-A177-3AD203B41FA5}">
                      <a16:colId xmlns:a16="http://schemas.microsoft.com/office/drawing/2014/main" val="805029890"/>
                    </a:ext>
                  </a:extLst>
                </a:gridCol>
                <a:gridCol w="6498627">
                  <a:extLst>
                    <a:ext uri="{9D8B030D-6E8A-4147-A177-3AD203B41FA5}">
                      <a16:colId xmlns:a16="http://schemas.microsoft.com/office/drawing/2014/main" val="3611869696"/>
                    </a:ext>
                  </a:extLst>
                </a:gridCol>
              </a:tblGrid>
              <a:tr h="181069">
                <a:tc>
                  <a:txBody>
                    <a:bodyPr/>
                    <a:lstStyle/>
                    <a:p>
                      <a:pPr marL="228600" marR="0" algn="ctr">
                        <a:lnSpc>
                          <a:spcPct val="107000"/>
                        </a:lnSpc>
                        <a:spcBef>
                          <a:spcPts val="0"/>
                        </a:spcBef>
                        <a:spcAft>
                          <a:spcPts val="0"/>
                        </a:spcAft>
                      </a:pPr>
                      <a:r>
                        <a:rPr lang="en-IN" sz="1200">
                          <a:effectLst/>
                        </a:rPr>
                        <a:t>Variable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tc>
                  <a:txBody>
                    <a:bodyPr/>
                    <a:lstStyle/>
                    <a:p>
                      <a:pPr marL="228600" marR="0" algn="ctr">
                        <a:lnSpc>
                          <a:spcPct val="107000"/>
                        </a:lnSpc>
                        <a:spcBef>
                          <a:spcPts val="0"/>
                        </a:spcBef>
                        <a:spcAft>
                          <a:spcPts val="0"/>
                        </a:spcAft>
                      </a:pPr>
                      <a:r>
                        <a:rPr lang="en-IN" sz="1200">
                          <a:effectLst/>
                        </a:rPr>
                        <a:t>Definition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extLst>
                  <a:ext uri="{0D108BD9-81ED-4DB2-BD59-A6C34878D82A}">
                    <a16:rowId xmlns:a16="http://schemas.microsoft.com/office/drawing/2014/main" val="57211174"/>
                  </a:ext>
                </a:extLst>
              </a:tr>
              <a:tr h="303803">
                <a:tc>
                  <a:txBody>
                    <a:bodyPr/>
                    <a:lstStyle/>
                    <a:p>
                      <a:pPr marL="228600" marR="0" algn="just">
                        <a:lnSpc>
                          <a:spcPct val="107000"/>
                        </a:lnSpc>
                        <a:spcBef>
                          <a:spcPts val="0"/>
                        </a:spcBef>
                        <a:spcAft>
                          <a:spcPts val="0"/>
                        </a:spcAft>
                      </a:pPr>
                      <a:r>
                        <a:rPr lang="en-IN" sz="1000">
                          <a:effectLst/>
                        </a:rPr>
                        <a:t>label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tc>
                  <a:txBody>
                    <a:bodyPr/>
                    <a:lstStyle/>
                    <a:p>
                      <a:pPr marL="228600" marR="0" algn="just">
                        <a:lnSpc>
                          <a:spcPct val="107000"/>
                        </a:lnSpc>
                        <a:spcBef>
                          <a:spcPts val="0"/>
                        </a:spcBef>
                        <a:spcAft>
                          <a:spcPts val="0"/>
                        </a:spcAft>
                      </a:pPr>
                      <a:r>
                        <a:rPr lang="en-IN" sz="1000" dirty="0">
                          <a:effectLst/>
                        </a:rPr>
                        <a:t>Flag indicating whether the user paid back the credit amount within 5 days of issuing the loan{1:success, 0:failure}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extLst>
                  <a:ext uri="{0D108BD9-81ED-4DB2-BD59-A6C34878D82A}">
                    <a16:rowId xmlns:a16="http://schemas.microsoft.com/office/drawing/2014/main" val="107661443"/>
                  </a:ext>
                </a:extLst>
              </a:tr>
              <a:tr h="148130">
                <a:tc>
                  <a:txBody>
                    <a:bodyPr/>
                    <a:lstStyle/>
                    <a:p>
                      <a:pPr marL="228600" marR="0" algn="just">
                        <a:lnSpc>
                          <a:spcPct val="107000"/>
                        </a:lnSpc>
                        <a:spcBef>
                          <a:spcPts val="0"/>
                        </a:spcBef>
                        <a:spcAft>
                          <a:spcPts val="0"/>
                        </a:spcAft>
                      </a:pPr>
                      <a:r>
                        <a:rPr lang="en-IN" sz="1000">
                          <a:effectLst/>
                        </a:rPr>
                        <a:t>msisdn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tc>
                  <a:txBody>
                    <a:bodyPr/>
                    <a:lstStyle/>
                    <a:p>
                      <a:pPr marL="228600" marR="0" algn="just">
                        <a:lnSpc>
                          <a:spcPct val="107000"/>
                        </a:lnSpc>
                        <a:spcBef>
                          <a:spcPts val="0"/>
                        </a:spcBef>
                        <a:spcAft>
                          <a:spcPts val="0"/>
                        </a:spcAft>
                      </a:pPr>
                      <a:r>
                        <a:rPr lang="en-IN" sz="1000">
                          <a:effectLst/>
                        </a:rPr>
                        <a:t>mobile number of user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extLst>
                  <a:ext uri="{0D108BD9-81ED-4DB2-BD59-A6C34878D82A}">
                    <a16:rowId xmlns:a16="http://schemas.microsoft.com/office/drawing/2014/main" val="2056798613"/>
                  </a:ext>
                </a:extLst>
              </a:tr>
              <a:tr h="148130">
                <a:tc>
                  <a:txBody>
                    <a:bodyPr/>
                    <a:lstStyle/>
                    <a:p>
                      <a:pPr marL="228600" marR="0" algn="just">
                        <a:lnSpc>
                          <a:spcPct val="107000"/>
                        </a:lnSpc>
                        <a:spcBef>
                          <a:spcPts val="0"/>
                        </a:spcBef>
                        <a:spcAft>
                          <a:spcPts val="0"/>
                        </a:spcAft>
                      </a:pPr>
                      <a:r>
                        <a:rPr lang="en-IN" sz="1000">
                          <a:effectLst/>
                        </a:rPr>
                        <a:t>aon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tc>
                  <a:txBody>
                    <a:bodyPr/>
                    <a:lstStyle/>
                    <a:p>
                      <a:pPr marL="228600" marR="0" algn="just">
                        <a:lnSpc>
                          <a:spcPct val="107000"/>
                        </a:lnSpc>
                        <a:spcBef>
                          <a:spcPts val="0"/>
                        </a:spcBef>
                        <a:spcAft>
                          <a:spcPts val="0"/>
                        </a:spcAft>
                      </a:pPr>
                      <a:r>
                        <a:rPr lang="en-IN" sz="1000">
                          <a:effectLst/>
                        </a:rPr>
                        <a:t>age on cellular network in days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extLst>
                  <a:ext uri="{0D108BD9-81ED-4DB2-BD59-A6C34878D82A}">
                    <a16:rowId xmlns:a16="http://schemas.microsoft.com/office/drawing/2014/main" val="1556585079"/>
                  </a:ext>
                </a:extLst>
              </a:tr>
              <a:tr h="148130">
                <a:tc>
                  <a:txBody>
                    <a:bodyPr/>
                    <a:lstStyle/>
                    <a:p>
                      <a:pPr marL="228600" marR="0" algn="just">
                        <a:lnSpc>
                          <a:spcPct val="107000"/>
                        </a:lnSpc>
                        <a:spcBef>
                          <a:spcPts val="0"/>
                        </a:spcBef>
                        <a:spcAft>
                          <a:spcPts val="0"/>
                        </a:spcAft>
                      </a:pPr>
                      <a:r>
                        <a:rPr lang="en-IN" sz="1000">
                          <a:effectLst/>
                        </a:rPr>
                        <a:t>daily_decr30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tc>
                  <a:txBody>
                    <a:bodyPr/>
                    <a:lstStyle/>
                    <a:p>
                      <a:pPr marL="228600" marR="0" algn="just">
                        <a:lnSpc>
                          <a:spcPct val="107000"/>
                        </a:lnSpc>
                        <a:spcBef>
                          <a:spcPts val="0"/>
                        </a:spcBef>
                        <a:spcAft>
                          <a:spcPts val="0"/>
                        </a:spcAft>
                      </a:pPr>
                      <a:r>
                        <a:rPr lang="en-IN" sz="1000">
                          <a:effectLst/>
                        </a:rPr>
                        <a:t>Daily amount spent from main account, averaged over last 30 days (in Indonesian Rupiah)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extLst>
                  <a:ext uri="{0D108BD9-81ED-4DB2-BD59-A6C34878D82A}">
                    <a16:rowId xmlns:a16="http://schemas.microsoft.com/office/drawing/2014/main" val="123062287"/>
                  </a:ext>
                </a:extLst>
              </a:tr>
              <a:tr h="148130">
                <a:tc>
                  <a:txBody>
                    <a:bodyPr/>
                    <a:lstStyle/>
                    <a:p>
                      <a:pPr marL="228600" marR="0" algn="just">
                        <a:lnSpc>
                          <a:spcPct val="107000"/>
                        </a:lnSpc>
                        <a:spcBef>
                          <a:spcPts val="0"/>
                        </a:spcBef>
                        <a:spcAft>
                          <a:spcPts val="0"/>
                        </a:spcAft>
                      </a:pPr>
                      <a:r>
                        <a:rPr lang="en-IN" sz="1000">
                          <a:effectLst/>
                        </a:rPr>
                        <a:t>daily_decr90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tc>
                  <a:txBody>
                    <a:bodyPr/>
                    <a:lstStyle/>
                    <a:p>
                      <a:pPr marL="228600" marR="0" algn="just">
                        <a:lnSpc>
                          <a:spcPct val="107000"/>
                        </a:lnSpc>
                        <a:spcBef>
                          <a:spcPts val="0"/>
                        </a:spcBef>
                        <a:spcAft>
                          <a:spcPts val="0"/>
                        </a:spcAft>
                      </a:pPr>
                      <a:r>
                        <a:rPr lang="en-IN" sz="1000">
                          <a:effectLst/>
                        </a:rPr>
                        <a:t>Daily amount spent from main account, averaged over last 90 days (in Indonesian Rupiah)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extLst>
                  <a:ext uri="{0D108BD9-81ED-4DB2-BD59-A6C34878D82A}">
                    <a16:rowId xmlns:a16="http://schemas.microsoft.com/office/drawing/2014/main" val="641982040"/>
                  </a:ext>
                </a:extLst>
              </a:tr>
              <a:tr h="148130">
                <a:tc>
                  <a:txBody>
                    <a:bodyPr/>
                    <a:lstStyle/>
                    <a:p>
                      <a:pPr marL="228600" marR="0" algn="just">
                        <a:lnSpc>
                          <a:spcPct val="107000"/>
                        </a:lnSpc>
                        <a:spcBef>
                          <a:spcPts val="0"/>
                        </a:spcBef>
                        <a:spcAft>
                          <a:spcPts val="0"/>
                        </a:spcAft>
                      </a:pPr>
                      <a:r>
                        <a:rPr lang="en-IN" sz="1000">
                          <a:effectLst/>
                        </a:rPr>
                        <a:t>rental30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tc>
                  <a:txBody>
                    <a:bodyPr/>
                    <a:lstStyle/>
                    <a:p>
                      <a:pPr marL="228600" marR="0" algn="just">
                        <a:lnSpc>
                          <a:spcPct val="107000"/>
                        </a:lnSpc>
                        <a:spcBef>
                          <a:spcPts val="0"/>
                        </a:spcBef>
                        <a:spcAft>
                          <a:spcPts val="0"/>
                        </a:spcAft>
                      </a:pPr>
                      <a:r>
                        <a:rPr lang="en-IN" sz="1000">
                          <a:effectLst/>
                        </a:rPr>
                        <a:t>Average main account balance over last 30 days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extLst>
                  <a:ext uri="{0D108BD9-81ED-4DB2-BD59-A6C34878D82A}">
                    <a16:rowId xmlns:a16="http://schemas.microsoft.com/office/drawing/2014/main" val="3985341541"/>
                  </a:ext>
                </a:extLst>
              </a:tr>
              <a:tr h="148130">
                <a:tc>
                  <a:txBody>
                    <a:bodyPr/>
                    <a:lstStyle/>
                    <a:p>
                      <a:pPr marL="228600" marR="0" algn="just">
                        <a:lnSpc>
                          <a:spcPct val="107000"/>
                        </a:lnSpc>
                        <a:spcBef>
                          <a:spcPts val="0"/>
                        </a:spcBef>
                        <a:spcAft>
                          <a:spcPts val="0"/>
                        </a:spcAft>
                      </a:pPr>
                      <a:r>
                        <a:rPr lang="en-IN" sz="1000">
                          <a:effectLst/>
                        </a:rPr>
                        <a:t>rental90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tc>
                  <a:txBody>
                    <a:bodyPr/>
                    <a:lstStyle/>
                    <a:p>
                      <a:pPr marL="228600" marR="0" algn="just">
                        <a:lnSpc>
                          <a:spcPct val="107000"/>
                        </a:lnSpc>
                        <a:spcBef>
                          <a:spcPts val="0"/>
                        </a:spcBef>
                        <a:spcAft>
                          <a:spcPts val="0"/>
                        </a:spcAft>
                      </a:pPr>
                      <a:r>
                        <a:rPr lang="en-IN" sz="1000">
                          <a:effectLst/>
                        </a:rPr>
                        <a:t>Average main account balance over last 90 days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extLst>
                  <a:ext uri="{0D108BD9-81ED-4DB2-BD59-A6C34878D82A}">
                    <a16:rowId xmlns:a16="http://schemas.microsoft.com/office/drawing/2014/main" val="1899834330"/>
                  </a:ext>
                </a:extLst>
              </a:tr>
              <a:tr h="148130">
                <a:tc>
                  <a:txBody>
                    <a:bodyPr/>
                    <a:lstStyle/>
                    <a:p>
                      <a:pPr marL="228600" marR="0" algn="just">
                        <a:lnSpc>
                          <a:spcPct val="107000"/>
                        </a:lnSpc>
                        <a:spcBef>
                          <a:spcPts val="0"/>
                        </a:spcBef>
                        <a:spcAft>
                          <a:spcPts val="0"/>
                        </a:spcAft>
                      </a:pPr>
                      <a:r>
                        <a:rPr lang="en-IN" sz="1000">
                          <a:effectLst/>
                        </a:rPr>
                        <a:t>last_rech_date_ma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tc>
                  <a:txBody>
                    <a:bodyPr/>
                    <a:lstStyle/>
                    <a:p>
                      <a:pPr marL="228600" marR="0" algn="just">
                        <a:lnSpc>
                          <a:spcPct val="107000"/>
                        </a:lnSpc>
                        <a:spcBef>
                          <a:spcPts val="0"/>
                        </a:spcBef>
                        <a:spcAft>
                          <a:spcPts val="0"/>
                        </a:spcAft>
                      </a:pPr>
                      <a:r>
                        <a:rPr lang="en-IN" sz="1000">
                          <a:effectLst/>
                        </a:rPr>
                        <a:t>Number of days till last recharge of main account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extLst>
                  <a:ext uri="{0D108BD9-81ED-4DB2-BD59-A6C34878D82A}">
                    <a16:rowId xmlns:a16="http://schemas.microsoft.com/office/drawing/2014/main" val="1662783356"/>
                  </a:ext>
                </a:extLst>
              </a:tr>
              <a:tr h="148130">
                <a:tc>
                  <a:txBody>
                    <a:bodyPr/>
                    <a:lstStyle/>
                    <a:p>
                      <a:pPr marL="228600" marR="0" algn="just">
                        <a:lnSpc>
                          <a:spcPct val="107000"/>
                        </a:lnSpc>
                        <a:spcBef>
                          <a:spcPts val="0"/>
                        </a:spcBef>
                        <a:spcAft>
                          <a:spcPts val="0"/>
                        </a:spcAft>
                      </a:pPr>
                      <a:r>
                        <a:rPr lang="en-IN" sz="1000">
                          <a:effectLst/>
                        </a:rPr>
                        <a:t>last_rech_date_da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tc>
                  <a:txBody>
                    <a:bodyPr/>
                    <a:lstStyle/>
                    <a:p>
                      <a:pPr marL="228600" marR="0" algn="just">
                        <a:lnSpc>
                          <a:spcPct val="107000"/>
                        </a:lnSpc>
                        <a:spcBef>
                          <a:spcPts val="0"/>
                        </a:spcBef>
                        <a:spcAft>
                          <a:spcPts val="0"/>
                        </a:spcAft>
                      </a:pPr>
                      <a:r>
                        <a:rPr lang="en-IN" sz="1000">
                          <a:effectLst/>
                        </a:rPr>
                        <a:t>Number of days till last recharge of data account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extLst>
                  <a:ext uri="{0D108BD9-81ED-4DB2-BD59-A6C34878D82A}">
                    <a16:rowId xmlns:a16="http://schemas.microsoft.com/office/drawing/2014/main" val="851647644"/>
                  </a:ext>
                </a:extLst>
              </a:tr>
              <a:tr h="148130">
                <a:tc>
                  <a:txBody>
                    <a:bodyPr/>
                    <a:lstStyle/>
                    <a:p>
                      <a:pPr marL="228600" marR="0" algn="just">
                        <a:lnSpc>
                          <a:spcPct val="107000"/>
                        </a:lnSpc>
                        <a:spcBef>
                          <a:spcPts val="0"/>
                        </a:spcBef>
                        <a:spcAft>
                          <a:spcPts val="0"/>
                        </a:spcAft>
                      </a:pPr>
                      <a:r>
                        <a:rPr lang="en-IN" sz="1000">
                          <a:effectLst/>
                        </a:rPr>
                        <a:t>last_rech_amt_ma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tc>
                  <a:txBody>
                    <a:bodyPr/>
                    <a:lstStyle/>
                    <a:p>
                      <a:pPr marL="228600" marR="0" algn="just">
                        <a:lnSpc>
                          <a:spcPct val="107000"/>
                        </a:lnSpc>
                        <a:spcBef>
                          <a:spcPts val="0"/>
                        </a:spcBef>
                        <a:spcAft>
                          <a:spcPts val="0"/>
                        </a:spcAft>
                      </a:pPr>
                      <a:r>
                        <a:rPr lang="en-IN" sz="1000">
                          <a:effectLst/>
                        </a:rPr>
                        <a:t>Amount of last recharge of main account (in Indonesian Rupiah)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extLst>
                  <a:ext uri="{0D108BD9-81ED-4DB2-BD59-A6C34878D82A}">
                    <a16:rowId xmlns:a16="http://schemas.microsoft.com/office/drawing/2014/main" val="2010289524"/>
                  </a:ext>
                </a:extLst>
              </a:tr>
              <a:tr h="148130">
                <a:tc>
                  <a:txBody>
                    <a:bodyPr/>
                    <a:lstStyle/>
                    <a:p>
                      <a:pPr marL="228600" marR="0" algn="just">
                        <a:lnSpc>
                          <a:spcPct val="107000"/>
                        </a:lnSpc>
                        <a:spcBef>
                          <a:spcPts val="0"/>
                        </a:spcBef>
                        <a:spcAft>
                          <a:spcPts val="0"/>
                        </a:spcAft>
                      </a:pPr>
                      <a:r>
                        <a:rPr lang="en-IN" sz="1000">
                          <a:effectLst/>
                        </a:rPr>
                        <a:t>cnt_ma_rech30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tc>
                  <a:txBody>
                    <a:bodyPr/>
                    <a:lstStyle/>
                    <a:p>
                      <a:pPr marL="228600" marR="0" algn="just">
                        <a:lnSpc>
                          <a:spcPct val="107000"/>
                        </a:lnSpc>
                        <a:spcBef>
                          <a:spcPts val="0"/>
                        </a:spcBef>
                        <a:spcAft>
                          <a:spcPts val="0"/>
                        </a:spcAft>
                      </a:pPr>
                      <a:r>
                        <a:rPr lang="en-IN" sz="1000">
                          <a:effectLst/>
                        </a:rPr>
                        <a:t>Number of times main account got recharged in last 30 days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extLst>
                  <a:ext uri="{0D108BD9-81ED-4DB2-BD59-A6C34878D82A}">
                    <a16:rowId xmlns:a16="http://schemas.microsoft.com/office/drawing/2014/main" val="2746063042"/>
                  </a:ext>
                </a:extLst>
              </a:tr>
              <a:tr h="148130">
                <a:tc>
                  <a:txBody>
                    <a:bodyPr/>
                    <a:lstStyle/>
                    <a:p>
                      <a:pPr marL="228600" marR="0" algn="just">
                        <a:lnSpc>
                          <a:spcPct val="107000"/>
                        </a:lnSpc>
                        <a:spcBef>
                          <a:spcPts val="0"/>
                        </a:spcBef>
                        <a:spcAft>
                          <a:spcPts val="0"/>
                        </a:spcAft>
                      </a:pPr>
                      <a:r>
                        <a:rPr lang="en-IN" sz="1000">
                          <a:effectLst/>
                        </a:rPr>
                        <a:t>fr_ma_rech30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tc>
                  <a:txBody>
                    <a:bodyPr/>
                    <a:lstStyle/>
                    <a:p>
                      <a:pPr marL="228600" marR="0" algn="just">
                        <a:lnSpc>
                          <a:spcPct val="107000"/>
                        </a:lnSpc>
                        <a:spcBef>
                          <a:spcPts val="0"/>
                        </a:spcBef>
                        <a:spcAft>
                          <a:spcPts val="0"/>
                        </a:spcAft>
                      </a:pPr>
                      <a:r>
                        <a:rPr lang="en-IN" sz="1000">
                          <a:effectLst/>
                        </a:rPr>
                        <a:t>Frequency of main account recharged in last 30 days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extLst>
                  <a:ext uri="{0D108BD9-81ED-4DB2-BD59-A6C34878D82A}">
                    <a16:rowId xmlns:a16="http://schemas.microsoft.com/office/drawing/2014/main" val="2371312432"/>
                  </a:ext>
                </a:extLst>
              </a:tr>
              <a:tr h="148130">
                <a:tc>
                  <a:txBody>
                    <a:bodyPr/>
                    <a:lstStyle/>
                    <a:p>
                      <a:pPr marL="228600" marR="0" algn="just">
                        <a:lnSpc>
                          <a:spcPct val="107000"/>
                        </a:lnSpc>
                        <a:spcBef>
                          <a:spcPts val="0"/>
                        </a:spcBef>
                        <a:spcAft>
                          <a:spcPts val="0"/>
                        </a:spcAft>
                      </a:pPr>
                      <a:r>
                        <a:rPr lang="en-IN" sz="1000">
                          <a:effectLst/>
                        </a:rPr>
                        <a:t>sumamnt_ma_rech30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tc>
                  <a:txBody>
                    <a:bodyPr/>
                    <a:lstStyle/>
                    <a:p>
                      <a:pPr marL="228600" marR="0" algn="just">
                        <a:lnSpc>
                          <a:spcPct val="107000"/>
                        </a:lnSpc>
                        <a:spcBef>
                          <a:spcPts val="0"/>
                        </a:spcBef>
                        <a:spcAft>
                          <a:spcPts val="0"/>
                        </a:spcAft>
                      </a:pPr>
                      <a:r>
                        <a:rPr lang="en-IN" sz="1000">
                          <a:effectLst/>
                        </a:rPr>
                        <a:t>Total amount of recharge in main account over last 30 days (in Indonesian Rupiah)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extLst>
                  <a:ext uri="{0D108BD9-81ED-4DB2-BD59-A6C34878D82A}">
                    <a16:rowId xmlns:a16="http://schemas.microsoft.com/office/drawing/2014/main" val="307156924"/>
                  </a:ext>
                </a:extLst>
              </a:tr>
              <a:tr h="303803">
                <a:tc>
                  <a:txBody>
                    <a:bodyPr/>
                    <a:lstStyle/>
                    <a:p>
                      <a:pPr marL="228600" marR="0" algn="just">
                        <a:lnSpc>
                          <a:spcPct val="107000"/>
                        </a:lnSpc>
                        <a:spcBef>
                          <a:spcPts val="0"/>
                        </a:spcBef>
                        <a:spcAft>
                          <a:spcPts val="0"/>
                        </a:spcAft>
                      </a:pPr>
                      <a:r>
                        <a:rPr lang="en-IN" sz="1000">
                          <a:effectLst/>
                        </a:rPr>
                        <a:t>medianamnt_ma_rech30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tc>
                  <a:txBody>
                    <a:bodyPr/>
                    <a:lstStyle/>
                    <a:p>
                      <a:pPr marL="228600" marR="0" algn="just">
                        <a:lnSpc>
                          <a:spcPct val="107000"/>
                        </a:lnSpc>
                        <a:spcBef>
                          <a:spcPts val="0"/>
                        </a:spcBef>
                        <a:spcAft>
                          <a:spcPts val="0"/>
                        </a:spcAft>
                      </a:pPr>
                      <a:r>
                        <a:rPr lang="en-IN" sz="1000">
                          <a:effectLst/>
                        </a:rPr>
                        <a:t>Median of amount of recharges done in main account over last 30 days at user level (in Indonesian Rupiah)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extLst>
                  <a:ext uri="{0D108BD9-81ED-4DB2-BD59-A6C34878D82A}">
                    <a16:rowId xmlns:a16="http://schemas.microsoft.com/office/drawing/2014/main" val="841568959"/>
                  </a:ext>
                </a:extLst>
              </a:tr>
              <a:tr h="175210">
                <a:tc>
                  <a:txBody>
                    <a:bodyPr/>
                    <a:lstStyle/>
                    <a:p>
                      <a:pPr marL="228600" marR="0" algn="just">
                        <a:lnSpc>
                          <a:spcPct val="107000"/>
                        </a:lnSpc>
                        <a:spcBef>
                          <a:spcPts val="0"/>
                        </a:spcBef>
                        <a:spcAft>
                          <a:spcPts val="0"/>
                        </a:spcAft>
                      </a:pPr>
                      <a:r>
                        <a:rPr lang="en-IN" sz="1000">
                          <a:effectLst/>
                        </a:rPr>
                        <a:t>medianmarechprebal30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tc>
                  <a:txBody>
                    <a:bodyPr/>
                    <a:lstStyle/>
                    <a:p>
                      <a:pPr marL="228600" marR="0" algn="just">
                        <a:lnSpc>
                          <a:spcPct val="107000"/>
                        </a:lnSpc>
                        <a:spcBef>
                          <a:spcPts val="0"/>
                        </a:spcBef>
                        <a:spcAft>
                          <a:spcPts val="0"/>
                        </a:spcAft>
                      </a:pPr>
                      <a:r>
                        <a:rPr lang="en-IN" sz="1000">
                          <a:effectLst/>
                        </a:rPr>
                        <a:t>Median of main account balance just before recharge in last 30 days at user level (in Indonesian Rupiah)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extLst>
                  <a:ext uri="{0D108BD9-81ED-4DB2-BD59-A6C34878D82A}">
                    <a16:rowId xmlns:a16="http://schemas.microsoft.com/office/drawing/2014/main" val="676579308"/>
                  </a:ext>
                </a:extLst>
              </a:tr>
              <a:tr h="148130">
                <a:tc>
                  <a:txBody>
                    <a:bodyPr/>
                    <a:lstStyle/>
                    <a:p>
                      <a:pPr marL="228600" marR="0" algn="just">
                        <a:lnSpc>
                          <a:spcPct val="107000"/>
                        </a:lnSpc>
                        <a:spcBef>
                          <a:spcPts val="0"/>
                        </a:spcBef>
                        <a:spcAft>
                          <a:spcPts val="0"/>
                        </a:spcAft>
                      </a:pPr>
                      <a:r>
                        <a:rPr lang="en-IN" sz="1000">
                          <a:effectLst/>
                        </a:rPr>
                        <a:t>cnt_ma_rech90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tc>
                  <a:txBody>
                    <a:bodyPr/>
                    <a:lstStyle/>
                    <a:p>
                      <a:pPr marL="228600" marR="0" algn="just">
                        <a:lnSpc>
                          <a:spcPct val="107000"/>
                        </a:lnSpc>
                        <a:spcBef>
                          <a:spcPts val="0"/>
                        </a:spcBef>
                        <a:spcAft>
                          <a:spcPts val="0"/>
                        </a:spcAft>
                      </a:pPr>
                      <a:r>
                        <a:rPr lang="en-IN" sz="1000">
                          <a:effectLst/>
                        </a:rPr>
                        <a:t>Number of times main account got recharged in last 90 days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extLst>
                  <a:ext uri="{0D108BD9-81ED-4DB2-BD59-A6C34878D82A}">
                    <a16:rowId xmlns:a16="http://schemas.microsoft.com/office/drawing/2014/main" val="2881367186"/>
                  </a:ext>
                </a:extLst>
              </a:tr>
              <a:tr h="148130">
                <a:tc>
                  <a:txBody>
                    <a:bodyPr/>
                    <a:lstStyle/>
                    <a:p>
                      <a:pPr marL="228600" marR="0" algn="just">
                        <a:lnSpc>
                          <a:spcPct val="107000"/>
                        </a:lnSpc>
                        <a:spcBef>
                          <a:spcPts val="0"/>
                        </a:spcBef>
                        <a:spcAft>
                          <a:spcPts val="0"/>
                        </a:spcAft>
                      </a:pPr>
                      <a:r>
                        <a:rPr lang="en-IN" sz="1000">
                          <a:effectLst/>
                        </a:rPr>
                        <a:t>fr_ma_rech90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tc>
                  <a:txBody>
                    <a:bodyPr/>
                    <a:lstStyle/>
                    <a:p>
                      <a:pPr marL="228600" marR="0" algn="just">
                        <a:lnSpc>
                          <a:spcPct val="107000"/>
                        </a:lnSpc>
                        <a:spcBef>
                          <a:spcPts val="0"/>
                        </a:spcBef>
                        <a:spcAft>
                          <a:spcPts val="0"/>
                        </a:spcAft>
                      </a:pPr>
                      <a:r>
                        <a:rPr lang="en-IN" sz="1000">
                          <a:effectLst/>
                        </a:rPr>
                        <a:t>Frequency of main account recharged in last 90 days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extLst>
                  <a:ext uri="{0D108BD9-81ED-4DB2-BD59-A6C34878D82A}">
                    <a16:rowId xmlns:a16="http://schemas.microsoft.com/office/drawing/2014/main" val="57490289"/>
                  </a:ext>
                </a:extLst>
              </a:tr>
              <a:tr h="148130">
                <a:tc>
                  <a:txBody>
                    <a:bodyPr/>
                    <a:lstStyle/>
                    <a:p>
                      <a:pPr marL="228600" marR="0" algn="just">
                        <a:lnSpc>
                          <a:spcPct val="107000"/>
                        </a:lnSpc>
                        <a:spcBef>
                          <a:spcPts val="0"/>
                        </a:spcBef>
                        <a:spcAft>
                          <a:spcPts val="0"/>
                        </a:spcAft>
                      </a:pPr>
                      <a:r>
                        <a:rPr lang="en-IN" sz="1000">
                          <a:effectLst/>
                        </a:rPr>
                        <a:t>sumamnt_ma_rech90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tc>
                  <a:txBody>
                    <a:bodyPr/>
                    <a:lstStyle/>
                    <a:p>
                      <a:pPr marL="228600" marR="0" algn="just">
                        <a:lnSpc>
                          <a:spcPct val="107000"/>
                        </a:lnSpc>
                        <a:spcBef>
                          <a:spcPts val="0"/>
                        </a:spcBef>
                        <a:spcAft>
                          <a:spcPts val="0"/>
                        </a:spcAft>
                      </a:pPr>
                      <a:r>
                        <a:rPr lang="en-IN" sz="1000">
                          <a:effectLst/>
                        </a:rPr>
                        <a:t>Total amount of recharge in main account over last 90 days (in Indonasian Rupiah)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extLst>
                  <a:ext uri="{0D108BD9-81ED-4DB2-BD59-A6C34878D82A}">
                    <a16:rowId xmlns:a16="http://schemas.microsoft.com/office/drawing/2014/main" val="2088995637"/>
                  </a:ext>
                </a:extLst>
              </a:tr>
              <a:tr h="303803">
                <a:tc>
                  <a:txBody>
                    <a:bodyPr/>
                    <a:lstStyle/>
                    <a:p>
                      <a:pPr marL="228600" marR="0" algn="just">
                        <a:lnSpc>
                          <a:spcPct val="107000"/>
                        </a:lnSpc>
                        <a:spcBef>
                          <a:spcPts val="0"/>
                        </a:spcBef>
                        <a:spcAft>
                          <a:spcPts val="0"/>
                        </a:spcAft>
                      </a:pPr>
                      <a:r>
                        <a:rPr lang="en-IN" sz="1000">
                          <a:effectLst/>
                        </a:rPr>
                        <a:t>medianamnt_ma_rech90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tc>
                  <a:txBody>
                    <a:bodyPr/>
                    <a:lstStyle/>
                    <a:p>
                      <a:pPr marL="228600" marR="0" algn="just">
                        <a:lnSpc>
                          <a:spcPct val="107000"/>
                        </a:lnSpc>
                        <a:spcBef>
                          <a:spcPts val="0"/>
                        </a:spcBef>
                        <a:spcAft>
                          <a:spcPts val="0"/>
                        </a:spcAft>
                      </a:pPr>
                      <a:r>
                        <a:rPr lang="en-IN" sz="1000">
                          <a:effectLst/>
                        </a:rPr>
                        <a:t>Median of amount of recharges done in main account over last 90 days at user level (in Indonasian Rupiah)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extLst>
                  <a:ext uri="{0D108BD9-81ED-4DB2-BD59-A6C34878D82A}">
                    <a16:rowId xmlns:a16="http://schemas.microsoft.com/office/drawing/2014/main" val="2254973092"/>
                  </a:ext>
                </a:extLst>
              </a:tr>
              <a:tr h="175210">
                <a:tc>
                  <a:txBody>
                    <a:bodyPr/>
                    <a:lstStyle/>
                    <a:p>
                      <a:pPr marL="228600" marR="0" algn="just">
                        <a:lnSpc>
                          <a:spcPct val="107000"/>
                        </a:lnSpc>
                        <a:spcBef>
                          <a:spcPts val="0"/>
                        </a:spcBef>
                        <a:spcAft>
                          <a:spcPts val="0"/>
                        </a:spcAft>
                      </a:pPr>
                      <a:r>
                        <a:rPr lang="en-IN" sz="1000">
                          <a:effectLst/>
                        </a:rPr>
                        <a:t>medianmarechprebal90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tc>
                  <a:txBody>
                    <a:bodyPr/>
                    <a:lstStyle/>
                    <a:p>
                      <a:pPr marL="228600" marR="0" algn="just">
                        <a:lnSpc>
                          <a:spcPct val="107000"/>
                        </a:lnSpc>
                        <a:spcBef>
                          <a:spcPts val="0"/>
                        </a:spcBef>
                        <a:spcAft>
                          <a:spcPts val="0"/>
                        </a:spcAft>
                      </a:pPr>
                      <a:r>
                        <a:rPr lang="en-IN" sz="1000">
                          <a:effectLst/>
                        </a:rPr>
                        <a:t>Median of main account balance just before recharge in last 90 days at user level (in Indonasian Rupiah)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extLst>
                  <a:ext uri="{0D108BD9-81ED-4DB2-BD59-A6C34878D82A}">
                    <a16:rowId xmlns:a16="http://schemas.microsoft.com/office/drawing/2014/main" val="3689529720"/>
                  </a:ext>
                </a:extLst>
              </a:tr>
              <a:tr h="148130">
                <a:tc>
                  <a:txBody>
                    <a:bodyPr/>
                    <a:lstStyle/>
                    <a:p>
                      <a:pPr marL="228600" marR="0" algn="just">
                        <a:lnSpc>
                          <a:spcPct val="107000"/>
                        </a:lnSpc>
                        <a:spcBef>
                          <a:spcPts val="0"/>
                        </a:spcBef>
                        <a:spcAft>
                          <a:spcPts val="0"/>
                        </a:spcAft>
                      </a:pPr>
                      <a:r>
                        <a:rPr lang="en-IN" sz="1000">
                          <a:effectLst/>
                        </a:rPr>
                        <a:t>cnt_da_rech30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tc>
                  <a:txBody>
                    <a:bodyPr/>
                    <a:lstStyle/>
                    <a:p>
                      <a:pPr marL="228600" marR="0" algn="just">
                        <a:lnSpc>
                          <a:spcPct val="107000"/>
                        </a:lnSpc>
                        <a:spcBef>
                          <a:spcPts val="0"/>
                        </a:spcBef>
                        <a:spcAft>
                          <a:spcPts val="0"/>
                        </a:spcAft>
                      </a:pPr>
                      <a:r>
                        <a:rPr lang="en-IN" sz="1000">
                          <a:effectLst/>
                        </a:rPr>
                        <a:t>Number of times data account got recharged in last 30 days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extLst>
                  <a:ext uri="{0D108BD9-81ED-4DB2-BD59-A6C34878D82A}">
                    <a16:rowId xmlns:a16="http://schemas.microsoft.com/office/drawing/2014/main" val="1641629259"/>
                  </a:ext>
                </a:extLst>
              </a:tr>
              <a:tr h="148130">
                <a:tc>
                  <a:txBody>
                    <a:bodyPr/>
                    <a:lstStyle/>
                    <a:p>
                      <a:pPr marL="228600" marR="0" algn="just">
                        <a:lnSpc>
                          <a:spcPct val="107000"/>
                        </a:lnSpc>
                        <a:spcBef>
                          <a:spcPts val="0"/>
                        </a:spcBef>
                        <a:spcAft>
                          <a:spcPts val="0"/>
                        </a:spcAft>
                      </a:pPr>
                      <a:r>
                        <a:rPr lang="en-IN" sz="1000">
                          <a:effectLst/>
                        </a:rPr>
                        <a:t>fr_da_rech30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tc>
                  <a:txBody>
                    <a:bodyPr/>
                    <a:lstStyle/>
                    <a:p>
                      <a:pPr marL="228600" marR="0" algn="just">
                        <a:lnSpc>
                          <a:spcPct val="107000"/>
                        </a:lnSpc>
                        <a:spcBef>
                          <a:spcPts val="0"/>
                        </a:spcBef>
                        <a:spcAft>
                          <a:spcPts val="0"/>
                        </a:spcAft>
                      </a:pPr>
                      <a:r>
                        <a:rPr lang="en-IN" sz="1000">
                          <a:effectLst/>
                        </a:rPr>
                        <a:t>Frequency of data account recharged in last 30 days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extLst>
                  <a:ext uri="{0D108BD9-81ED-4DB2-BD59-A6C34878D82A}">
                    <a16:rowId xmlns:a16="http://schemas.microsoft.com/office/drawing/2014/main" val="2452823217"/>
                  </a:ext>
                </a:extLst>
              </a:tr>
              <a:tr h="148130">
                <a:tc>
                  <a:txBody>
                    <a:bodyPr/>
                    <a:lstStyle/>
                    <a:p>
                      <a:pPr marL="228600" marR="0" algn="just">
                        <a:lnSpc>
                          <a:spcPct val="107000"/>
                        </a:lnSpc>
                        <a:spcBef>
                          <a:spcPts val="0"/>
                        </a:spcBef>
                        <a:spcAft>
                          <a:spcPts val="0"/>
                        </a:spcAft>
                      </a:pPr>
                      <a:r>
                        <a:rPr lang="en-IN" sz="1000">
                          <a:effectLst/>
                        </a:rPr>
                        <a:t>cnt_da_rech90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tc>
                  <a:txBody>
                    <a:bodyPr/>
                    <a:lstStyle/>
                    <a:p>
                      <a:pPr marL="228600" marR="0" algn="just">
                        <a:lnSpc>
                          <a:spcPct val="107000"/>
                        </a:lnSpc>
                        <a:spcBef>
                          <a:spcPts val="0"/>
                        </a:spcBef>
                        <a:spcAft>
                          <a:spcPts val="0"/>
                        </a:spcAft>
                      </a:pPr>
                      <a:r>
                        <a:rPr lang="en-IN" sz="1000">
                          <a:effectLst/>
                        </a:rPr>
                        <a:t>Number of times data account got recharged in last 90 days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extLst>
                  <a:ext uri="{0D108BD9-81ED-4DB2-BD59-A6C34878D82A}">
                    <a16:rowId xmlns:a16="http://schemas.microsoft.com/office/drawing/2014/main" val="3966860904"/>
                  </a:ext>
                </a:extLst>
              </a:tr>
              <a:tr h="148130">
                <a:tc>
                  <a:txBody>
                    <a:bodyPr/>
                    <a:lstStyle/>
                    <a:p>
                      <a:pPr marL="228600" marR="0" algn="just">
                        <a:lnSpc>
                          <a:spcPct val="107000"/>
                        </a:lnSpc>
                        <a:spcBef>
                          <a:spcPts val="0"/>
                        </a:spcBef>
                        <a:spcAft>
                          <a:spcPts val="0"/>
                        </a:spcAft>
                      </a:pPr>
                      <a:r>
                        <a:rPr lang="en-IN" sz="1000">
                          <a:effectLst/>
                        </a:rPr>
                        <a:t>fr_da_rech90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tc>
                  <a:txBody>
                    <a:bodyPr/>
                    <a:lstStyle/>
                    <a:p>
                      <a:pPr marL="228600" marR="0" algn="just">
                        <a:lnSpc>
                          <a:spcPct val="107000"/>
                        </a:lnSpc>
                        <a:spcBef>
                          <a:spcPts val="0"/>
                        </a:spcBef>
                        <a:spcAft>
                          <a:spcPts val="0"/>
                        </a:spcAft>
                      </a:pPr>
                      <a:r>
                        <a:rPr lang="en-IN" sz="1000">
                          <a:effectLst/>
                        </a:rPr>
                        <a:t>Frequency of data account recharged in last 90 days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extLst>
                  <a:ext uri="{0D108BD9-81ED-4DB2-BD59-A6C34878D82A}">
                    <a16:rowId xmlns:a16="http://schemas.microsoft.com/office/drawing/2014/main" val="2257511162"/>
                  </a:ext>
                </a:extLst>
              </a:tr>
              <a:tr h="148130">
                <a:tc>
                  <a:txBody>
                    <a:bodyPr/>
                    <a:lstStyle/>
                    <a:p>
                      <a:pPr marL="228600" marR="0" algn="just">
                        <a:lnSpc>
                          <a:spcPct val="107000"/>
                        </a:lnSpc>
                        <a:spcBef>
                          <a:spcPts val="0"/>
                        </a:spcBef>
                        <a:spcAft>
                          <a:spcPts val="0"/>
                        </a:spcAft>
                      </a:pPr>
                      <a:r>
                        <a:rPr lang="en-IN" sz="1000">
                          <a:effectLst/>
                        </a:rPr>
                        <a:t>cnt_loans30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tc>
                  <a:txBody>
                    <a:bodyPr/>
                    <a:lstStyle/>
                    <a:p>
                      <a:pPr marL="228600" marR="0" algn="just">
                        <a:lnSpc>
                          <a:spcPct val="107000"/>
                        </a:lnSpc>
                        <a:spcBef>
                          <a:spcPts val="0"/>
                        </a:spcBef>
                        <a:spcAft>
                          <a:spcPts val="0"/>
                        </a:spcAft>
                      </a:pPr>
                      <a:r>
                        <a:rPr lang="en-IN" sz="1000">
                          <a:effectLst/>
                        </a:rPr>
                        <a:t>Number of loans taken by user in last 30 days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extLst>
                  <a:ext uri="{0D108BD9-81ED-4DB2-BD59-A6C34878D82A}">
                    <a16:rowId xmlns:a16="http://schemas.microsoft.com/office/drawing/2014/main" val="2946908381"/>
                  </a:ext>
                </a:extLst>
              </a:tr>
              <a:tr h="148130">
                <a:tc>
                  <a:txBody>
                    <a:bodyPr/>
                    <a:lstStyle/>
                    <a:p>
                      <a:pPr marL="228600" marR="0" algn="just">
                        <a:lnSpc>
                          <a:spcPct val="107000"/>
                        </a:lnSpc>
                        <a:spcBef>
                          <a:spcPts val="0"/>
                        </a:spcBef>
                        <a:spcAft>
                          <a:spcPts val="0"/>
                        </a:spcAft>
                      </a:pPr>
                      <a:r>
                        <a:rPr lang="en-IN" sz="1000">
                          <a:effectLst/>
                        </a:rPr>
                        <a:t>amnt_loans30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tc>
                  <a:txBody>
                    <a:bodyPr/>
                    <a:lstStyle/>
                    <a:p>
                      <a:pPr marL="228600" marR="0" algn="just">
                        <a:lnSpc>
                          <a:spcPct val="107000"/>
                        </a:lnSpc>
                        <a:spcBef>
                          <a:spcPts val="0"/>
                        </a:spcBef>
                        <a:spcAft>
                          <a:spcPts val="0"/>
                        </a:spcAft>
                      </a:pPr>
                      <a:r>
                        <a:rPr lang="en-IN" sz="1000">
                          <a:effectLst/>
                        </a:rPr>
                        <a:t>Total amount of loans taken by user in last 30 days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extLst>
                  <a:ext uri="{0D108BD9-81ED-4DB2-BD59-A6C34878D82A}">
                    <a16:rowId xmlns:a16="http://schemas.microsoft.com/office/drawing/2014/main" val="3186866495"/>
                  </a:ext>
                </a:extLst>
              </a:tr>
              <a:tr h="148130">
                <a:tc>
                  <a:txBody>
                    <a:bodyPr/>
                    <a:lstStyle/>
                    <a:p>
                      <a:pPr marL="228600" marR="0" algn="just">
                        <a:lnSpc>
                          <a:spcPct val="107000"/>
                        </a:lnSpc>
                        <a:spcBef>
                          <a:spcPts val="0"/>
                        </a:spcBef>
                        <a:spcAft>
                          <a:spcPts val="0"/>
                        </a:spcAft>
                      </a:pPr>
                      <a:r>
                        <a:rPr lang="en-IN" sz="1000">
                          <a:effectLst/>
                        </a:rPr>
                        <a:t>maxamnt_loans30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tc>
                  <a:txBody>
                    <a:bodyPr/>
                    <a:lstStyle/>
                    <a:p>
                      <a:pPr marL="228600" marR="0" algn="just">
                        <a:lnSpc>
                          <a:spcPct val="107000"/>
                        </a:lnSpc>
                        <a:spcBef>
                          <a:spcPts val="0"/>
                        </a:spcBef>
                        <a:spcAft>
                          <a:spcPts val="0"/>
                        </a:spcAft>
                      </a:pPr>
                      <a:r>
                        <a:rPr lang="en-IN" sz="1000">
                          <a:effectLst/>
                        </a:rPr>
                        <a:t>maximum amount of loan taken by the user in last 30 days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extLst>
                  <a:ext uri="{0D108BD9-81ED-4DB2-BD59-A6C34878D82A}">
                    <a16:rowId xmlns:a16="http://schemas.microsoft.com/office/drawing/2014/main" val="1089544894"/>
                  </a:ext>
                </a:extLst>
              </a:tr>
              <a:tr h="148130">
                <a:tc>
                  <a:txBody>
                    <a:bodyPr/>
                    <a:lstStyle/>
                    <a:p>
                      <a:pPr marL="228600" marR="0" algn="just">
                        <a:lnSpc>
                          <a:spcPct val="107000"/>
                        </a:lnSpc>
                        <a:spcBef>
                          <a:spcPts val="0"/>
                        </a:spcBef>
                        <a:spcAft>
                          <a:spcPts val="0"/>
                        </a:spcAft>
                      </a:pPr>
                      <a:r>
                        <a:rPr lang="en-IN" sz="1000">
                          <a:effectLst/>
                        </a:rPr>
                        <a:t>medianamnt_loans30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tc>
                  <a:txBody>
                    <a:bodyPr/>
                    <a:lstStyle/>
                    <a:p>
                      <a:pPr marL="228600" marR="0" algn="just">
                        <a:lnSpc>
                          <a:spcPct val="107000"/>
                        </a:lnSpc>
                        <a:spcBef>
                          <a:spcPts val="0"/>
                        </a:spcBef>
                        <a:spcAft>
                          <a:spcPts val="0"/>
                        </a:spcAft>
                      </a:pPr>
                      <a:r>
                        <a:rPr lang="en-IN" sz="1000">
                          <a:effectLst/>
                        </a:rPr>
                        <a:t>Median of amounts of loan taken by the user in last 30 days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extLst>
                  <a:ext uri="{0D108BD9-81ED-4DB2-BD59-A6C34878D82A}">
                    <a16:rowId xmlns:a16="http://schemas.microsoft.com/office/drawing/2014/main" val="3597779156"/>
                  </a:ext>
                </a:extLst>
              </a:tr>
              <a:tr h="148130">
                <a:tc>
                  <a:txBody>
                    <a:bodyPr/>
                    <a:lstStyle/>
                    <a:p>
                      <a:pPr marL="228600" marR="0" algn="just">
                        <a:lnSpc>
                          <a:spcPct val="107000"/>
                        </a:lnSpc>
                        <a:spcBef>
                          <a:spcPts val="0"/>
                        </a:spcBef>
                        <a:spcAft>
                          <a:spcPts val="0"/>
                        </a:spcAft>
                      </a:pPr>
                      <a:r>
                        <a:rPr lang="en-IN" sz="1000">
                          <a:effectLst/>
                        </a:rPr>
                        <a:t>cnt_loans90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tc>
                  <a:txBody>
                    <a:bodyPr/>
                    <a:lstStyle/>
                    <a:p>
                      <a:pPr marL="228600" marR="0" algn="just">
                        <a:lnSpc>
                          <a:spcPct val="107000"/>
                        </a:lnSpc>
                        <a:spcBef>
                          <a:spcPts val="0"/>
                        </a:spcBef>
                        <a:spcAft>
                          <a:spcPts val="0"/>
                        </a:spcAft>
                      </a:pPr>
                      <a:r>
                        <a:rPr lang="en-IN" sz="1000">
                          <a:effectLst/>
                        </a:rPr>
                        <a:t>Number of loans taken by user in last 90 days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extLst>
                  <a:ext uri="{0D108BD9-81ED-4DB2-BD59-A6C34878D82A}">
                    <a16:rowId xmlns:a16="http://schemas.microsoft.com/office/drawing/2014/main" val="1997229056"/>
                  </a:ext>
                </a:extLst>
              </a:tr>
              <a:tr h="148130">
                <a:tc>
                  <a:txBody>
                    <a:bodyPr/>
                    <a:lstStyle/>
                    <a:p>
                      <a:pPr marL="228600" marR="0" algn="just">
                        <a:lnSpc>
                          <a:spcPct val="107000"/>
                        </a:lnSpc>
                        <a:spcBef>
                          <a:spcPts val="0"/>
                        </a:spcBef>
                        <a:spcAft>
                          <a:spcPts val="0"/>
                        </a:spcAft>
                      </a:pPr>
                      <a:r>
                        <a:rPr lang="en-IN" sz="1000">
                          <a:effectLst/>
                        </a:rPr>
                        <a:t>amnt_loans90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tc>
                  <a:txBody>
                    <a:bodyPr/>
                    <a:lstStyle/>
                    <a:p>
                      <a:pPr marL="228600" marR="0" algn="just">
                        <a:lnSpc>
                          <a:spcPct val="107000"/>
                        </a:lnSpc>
                        <a:spcBef>
                          <a:spcPts val="0"/>
                        </a:spcBef>
                        <a:spcAft>
                          <a:spcPts val="0"/>
                        </a:spcAft>
                      </a:pPr>
                      <a:r>
                        <a:rPr lang="en-IN" sz="1000">
                          <a:effectLst/>
                        </a:rPr>
                        <a:t>Total amount of loans taken by user in last 90 days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extLst>
                  <a:ext uri="{0D108BD9-81ED-4DB2-BD59-A6C34878D82A}">
                    <a16:rowId xmlns:a16="http://schemas.microsoft.com/office/drawing/2014/main" val="1331354169"/>
                  </a:ext>
                </a:extLst>
              </a:tr>
              <a:tr h="148130">
                <a:tc>
                  <a:txBody>
                    <a:bodyPr/>
                    <a:lstStyle/>
                    <a:p>
                      <a:pPr marL="228600" marR="0" algn="just">
                        <a:lnSpc>
                          <a:spcPct val="107000"/>
                        </a:lnSpc>
                        <a:spcBef>
                          <a:spcPts val="0"/>
                        </a:spcBef>
                        <a:spcAft>
                          <a:spcPts val="0"/>
                        </a:spcAft>
                      </a:pPr>
                      <a:r>
                        <a:rPr lang="en-IN" sz="1000">
                          <a:effectLst/>
                        </a:rPr>
                        <a:t>maxamnt_loans90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tc>
                  <a:txBody>
                    <a:bodyPr/>
                    <a:lstStyle/>
                    <a:p>
                      <a:pPr marL="228600" marR="0" algn="just">
                        <a:lnSpc>
                          <a:spcPct val="107000"/>
                        </a:lnSpc>
                        <a:spcBef>
                          <a:spcPts val="0"/>
                        </a:spcBef>
                        <a:spcAft>
                          <a:spcPts val="0"/>
                        </a:spcAft>
                      </a:pPr>
                      <a:r>
                        <a:rPr lang="en-IN" sz="1000">
                          <a:effectLst/>
                        </a:rPr>
                        <a:t>maximum amount of loan taken by the user in last 90 days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extLst>
                  <a:ext uri="{0D108BD9-81ED-4DB2-BD59-A6C34878D82A}">
                    <a16:rowId xmlns:a16="http://schemas.microsoft.com/office/drawing/2014/main" val="2345893231"/>
                  </a:ext>
                </a:extLst>
              </a:tr>
              <a:tr h="148130">
                <a:tc>
                  <a:txBody>
                    <a:bodyPr/>
                    <a:lstStyle/>
                    <a:p>
                      <a:pPr marL="228600" marR="0" algn="just">
                        <a:lnSpc>
                          <a:spcPct val="107000"/>
                        </a:lnSpc>
                        <a:spcBef>
                          <a:spcPts val="0"/>
                        </a:spcBef>
                        <a:spcAft>
                          <a:spcPts val="0"/>
                        </a:spcAft>
                      </a:pPr>
                      <a:r>
                        <a:rPr lang="en-IN" sz="1000">
                          <a:effectLst/>
                        </a:rPr>
                        <a:t>medianamnt_loans90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tc>
                  <a:txBody>
                    <a:bodyPr/>
                    <a:lstStyle/>
                    <a:p>
                      <a:pPr marL="228600" marR="0" algn="just">
                        <a:lnSpc>
                          <a:spcPct val="107000"/>
                        </a:lnSpc>
                        <a:spcBef>
                          <a:spcPts val="0"/>
                        </a:spcBef>
                        <a:spcAft>
                          <a:spcPts val="0"/>
                        </a:spcAft>
                      </a:pPr>
                      <a:r>
                        <a:rPr lang="en-IN" sz="1000">
                          <a:effectLst/>
                        </a:rPr>
                        <a:t>Median of amounts of loan taken by the user in last 90 days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extLst>
                  <a:ext uri="{0D108BD9-81ED-4DB2-BD59-A6C34878D82A}">
                    <a16:rowId xmlns:a16="http://schemas.microsoft.com/office/drawing/2014/main" val="4066075124"/>
                  </a:ext>
                </a:extLst>
              </a:tr>
              <a:tr h="148130">
                <a:tc>
                  <a:txBody>
                    <a:bodyPr/>
                    <a:lstStyle/>
                    <a:p>
                      <a:pPr marL="228600" marR="0" algn="just">
                        <a:lnSpc>
                          <a:spcPct val="107000"/>
                        </a:lnSpc>
                        <a:spcBef>
                          <a:spcPts val="0"/>
                        </a:spcBef>
                        <a:spcAft>
                          <a:spcPts val="0"/>
                        </a:spcAft>
                      </a:pPr>
                      <a:r>
                        <a:rPr lang="en-IN" sz="1000">
                          <a:effectLst/>
                        </a:rPr>
                        <a:t>payback30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tc>
                  <a:txBody>
                    <a:bodyPr/>
                    <a:lstStyle/>
                    <a:p>
                      <a:pPr marL="228600" marR="0" algn="just">
                        <a:lnSpc>
                          <a:spcPct val="107000"/>
                        </a:lnSpc>
                        <a:spcBef>
                          <a:spcPts val="0"/>
                        </a:spcBef>
                        <a:spcAft>
                          <a:spcPts val="0"/>
                        </a:spcAft>
                      </a:pPr>
                      <a:r>
                        <a:rPr lang="en-IN" sz="1000">
                          <a:effectLst/>
                        </a:rPr>
                        <a:t>Average payback time in days over last 30 days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extLst>
                  <a:ext uri="{0D108BD9-81ED-4DB2-BD59-A6C34878D82A}">
                    <a16:rowId xmlns:a16="http://schemas.microsoft.com/office/drawing/2014/main" val="2396943109"/>
                  </a:ext>
                </a:extLst>
              </a:tr>
              <a:tr h="148130">
                <a:tc>
                  <a:txBody>
                    <a:bodyPr/>
                    <a:lstStyle/>
                    <a:p>
                      <a:pPr marL="228600" marR="0" algn="just">
                        <a:lnSpc>
                          <a:spcPct val="107000"/>
                        </a:lnSpc>
                        <a:spcBef>
                          <a:spcPts val="0"/>
                        </a:spcBef>
                        <a:spcAft>
                          <a:spcPts val="0"/>
                        </a:spcAft>
                      </a:pPr>
                      <a:r>
                        <a:rPr lang="en-IN" sz="1000">
                          <a:effectLst/>
                        </a:rPr>
                        <a:t>payback90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tc>
                  <a:txBody>
                    <a:bodyPr/>
                    <a:lstStyle/>
                    <a:p>
                      <a:pPr marL="228600" marR="0" algn="just">
                        <a:lnSpc>
                          <a:spcPct val="107000"/>
                        </a:lnSpc>
                        <a:spcBef>
                          <a:spcPts val="0"/>
                        </a:spcBef>
                        <a:spcAft>
                          <a:spcPts val="0"/>
                        </a:spcAft>
                      </a:pPr>
                      <a:r>
                        <a:rPr lang="en-IN" sz="1000">
                          <a:effectLst/>
                        </a:rPr>
                        <a:t>Average payback time in days over last 90 days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extLst>
                  <a:ext uri="{0D108BD9-81ED-4DB2-BD59-A6C34878D82A}">
                    <a16:rowId xmlns:a16="http://schemas.microsoft.com/office/drawing/2014/main" val="2258046045"/>
                  </a:ext>
                </a:extLst>
              </a:tr>
              <a:tr h="148130">
                <a:tc>
                  <a:txBody>
                    <a:bodyPr/>
                    <a:lstStyle/>
                    <a:p>
                      <a:pPr marL="228600" marR="0" algn="just">
                        <a:lnSpc>
                          <a:spcPct val="107000"/>
                        </a:lnSpc>
                        <a:spcBef>
                          <a:spcPts val="0"/>
                        </a:spcBef>
                        <a:spcAft>
                          <a:spcPts val="0"/>
                        </a:spcAft>
                      </a:pPr>
                      <a:r>
                        <a:rPr lang="en-IN" sz="1000">
                          <a:effectLst/>
                        </a:rPr>
                        <a:t>pcircle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tc>
                  <a:txBody>
                    <a:bodyPr/>
                    <a:lstStyle/>
                    <a:p>
                      <a:pPr marL="228600" marR="0" algn="just">
                        <a:lnSpc>
                          <a:spcPct val="107000"/>
                        </a:lnSpc>
                        <a:spcBef>
                          <a:spcPts val="0"/>
                        </a:spcBef>
                        <a:spcAft>
                          <a:spcPts val="0"/>
                        </a:spcAft>
                      </a:pPr>
                      <a:r>
                        <a:rPr lang="en-IN" sz="1000">
                          <a:effectLst/>
                        </a:rPr>
                        <a:t>telecom circle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extLst>
                  <a:ext uri="{0D108BD9-81ED-4DB2-BD59-A6C34878D82A}">
                    <a16:rowId xmlns:a16="http://schemas.microsoft.com/office/drawing/2014/main" val="314181747"/>
                  </a:ext>
                </a:extLst>
              </a:tr>
              <a:tr h="148130">
                <a:tc>
                  <a:txBody>
                    <a:bodyPr/>
                    <a:lstStyle/>
                    <a:p>
                      <a:pPr marL="228600" marR="0" algn="just">
                        <a:lnSpc>
                          <a:spcPct val="107000"/>
                        </a:lnSpc>
                        <a:spcBef>
                          <a:spcPts val="0"/>
                        </a:spcBef>
                        <a:spcAft>
                          <a:spcPts val="0"/>
                        </a:spcAft>
                      </a:pPr>
                      <a:r>
                        <a:rPr lang="en-IN" sz="1000">
                          <a:effectLst/>
                        </a:rPr>
                        <a:t>pdate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tc>
                  <a:txBody>
                    <a:bodyPr/>
                    <a:lstStyle/>
                    <a:p>
                      <a:pPr marL="228600" marR="0" algn="just">
                        <a:lnSpc>
                          <a:spcPct val="107000"/>
                        </a:lnSpc>
                        <a:spcBef>
                          <a:spcPts val="0"/>
                        </a:spcBef>
                        <a:spcAft>
                          <a:spcPts val="0"/>
                        </a:spcAft>
                      </a:pPr>
                      <a:r>
                        <a:rPr lang="en-IN" sz="1000" dirty="0">
                          <a:effectLst/>
                        </a:rPr>
                        <a:t>date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395" marR="44395" marT="0" marB="0"/>
                </a:tc>
                <a:extLst>
                  <a:ext uri="{0D108BD9-81ED-4DB2-BD59-A6C34878D82A}">
                    <a16:rowId xmlns:a16="http://schemas.microsoft.com/office/drawing/2014/main" val="2459932159"/>
                  </a:ext>
                </a:extLst>
              </a:tr>
            </a:tbl>
          </a:graphicData>
        </a:graphic>
      </p:graphicFrame>
    </p:spTree>
    <p:extLst>
      <p:ext uri="{BB962C8B-B14F-4D97-AF65-F5344CB8AC3E}">
        <p14:creationId xmlns:p14="http://schemas.microsoft.com/office/powerpoint/2010/main" val="790664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3D115C-3996-5FAA-05BD-41FAD876EF64}"/>
              </a:ext>
            </a:extLst>
          </p:cNvPr>
          <p:cNvPicPr>
            <a:picLocks noChangeAspect="1"/>
          </p:cNvPicPr>
          <p:nvPr/>
        </p:nvPicPr>
        <p:blipFill rotWithShape="1">
          <a:blip r:embed="rId2"/>
          <a:srcRect l="19499" t="23636" r="50935" b="31682"/>
          <a:stretch/>
        </p:blipFill>
        <p:spPr bwMode="auto">
          <a:xfrm>
            <a:off x="465758" y="235211"/>
            <a:ext cx="4964377" cy="3034763"/>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70643420-1B3D-35A7-FD59-8D17BCC1B5C0}"/>
              </a:ext>
            </a:extLst>
          </p:cNvPr>
          <p:cNvPicPr>
            <a:picLocks noChangeAspect="1"/>
          </p:cNvPicPr>
          <p:nvPr/>
        </p:nvPicPr>
        <p:blipFill rotWithShape="1">
          <a:blip r:embed="rId3"/>
          <a:srcRect l="13738" t="29545" r="54576" b="17274"/>
          <a:stretch/>
        </p:blipFill>
        <p:spPr bwMode="auto">
          <a:xfrm>
            <a:off x="5552991" y="225272"/>
            <a:ext cx="4863217" cy="3034762"/>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C373DF25-E5B3-5C71-1AF5-9A91233A22D8}"/>
              </a:ext>
            </a:extLst>
          </p:cNvPr>
          <p:cNvPicPr>
            <a:picLocks noChangeAspect="1"/>
          </p:cNvPicPr>
          <p:nvPr/>
        </p:nvPicPr>
        <p:blipFill rotWithShape="1">
          <a:blip r:embed="rId4"/>
          <a:srcRect l="14103" t="27374" r="14092" b="21503"/>
          <a:stretch/>
        </p:blipFill>
        <p:spPr bwMode="auto">
          <a:xfrm>
            <a:off x="54251" y="3588027"/>
            <a:ext cx="5787390" cy="2317750"/>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B04DDFDB-1318-0D13-6293-5C6154C02DE2}"/>
              </a:ext>
            </a:extLst>
          </p:cNvPr>
          <p:cNvPicPr>
            <a:picLocks noChangeAspect="1"/>
          </p:cNvPicPr>
          <p:nvPr/>
        </p:nvPicPr>
        <p:blipFill rotWithShape="1">
          <a:blip r:embed="rId5"/>
          <a:srcRect l="34906" t="29699" r="34489" b="34029"/>
          <a:stretch/>
        </p:blipFill>
        <p:spPr bwMode="auto">
          <a:xfrm>
            <a:off x="6386498" y="3429000"/>
            <a:ext cx="4029710" cy="26860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04257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DD7E22-39BE-1914-518A-B42D00DAD8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6159" y="273574"/>
            <a:ext cx="7447032" cy="5634990"/>
          </a:xfrm>
          <a:prstGeom prst="rect">
            <a:avLst/>
          </a:prstGeom>
          <a:noFill/>
          <a:ln>
            <a:noFill/>
          </a:ln>
        </p:spPr>
      </p:pic>
      <p:pic>
        <p:nvPicPr>
          <p:cNvPr id="3" name="Picture 2">
            <a:extLst>
              <a:ext uri="{FF2B5EF4-FFF2-40B4-BE49-F238E27FC236}">
                <a16:creationId xmlns:a16="http://schemas.microsoft.com/office/drawing/2014/main" id="{CE22177C-559F-518D-70A7-32F58007CEF0}"/>
              </a:ext>
            </a:extLst>
          </p:cNvPr>
          <p:cNvPicPr>
            <a:picLocks noChangeAspect="1"/>
          </p:cNvPicPr>
          <p:nvPr/>
        </p:nvPicPr>
        <p:blipFill rotWithShape="1">
          <a:blip r:embed="rId3"/>
          <a:srcRect l="14659" t="45183" r="53056" b="17878"/>
          <a:stretch/>
        </p:blipFill>
        <p:spPr bwMode="auto">
          <a:xfrm>
            <a:off x="8024687" y="423337"/>
            <a:ext cx="3484825" cy="2853479"/>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543C668C-59A1-DAF9-F40E-B23342E798AF}"/>
              </a:ext>
            </a:extLst>
          </p:cNvPr>
          <p:cNvPicPr>
            <a:picLocks noChangeAspect="1"/>
          </p:cNvPicPr>
          <p:nvPr/>
        </p:nvPicPr>
        <p:blipFill rotWithShape="1">
          <a:blip r:embed="rId4"/>
          <a:srcRect l="14850" t="29353" r="52486" b="31392"/>
          <a:stretch/>
        </p:blipFill>
        <p:spPr bwMode="auto">
          <a:xfrm>
            <a:off x="8105954" y="3429000"/>
            <a:ext cx="3324046" cy="20281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32140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12E993-5F63-7DF6-2FBB-E161E2F9A59D}"/>
              </a:ext>
            </a:extLst>
          </p:cNvPr>
          <p:cNvPicPr>
            <a:picLocks noChangeAspect="1"/>
          </p:cNvPicPr>
          <p:nvPr/>
        </p:nvPicPr>
        <p:blipFill rotWithShape="1">
          <a:blip r:embed="rId2"/>
          <a:srcRect l="11832" t="23636" r="25415" b="9002"/>
          <a:stretch/>
        </p:blipFill>
        <p:spPr bwMode="auto">
          <a:xfrm>
            <a:off x="0" y="376859"/>
            <a:ext cx="7475375" cy="4513194"/>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E8339B15-0EE5-F5FD-3378-7C8B92DF351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1420" y="930261"/>
            <a:ext cx="3967548" cy="2856548"/>
          </a:xfrm>
          <a:prstGeom prst="rect">
            <a:avLst/>
          </a:prstGeom>
          <a:noFill/>
          <a:ln>
            <a:noFill/>
          </a:ln>
        </p:spPr>
      </p:pic>
      <p:sp>
        <p:nvSpPr>
          <p:cNvPr id="7" name="TextBox 6">
            <a:extLst>
              <a:ext uri="{FF2B5EF4-FFF2-40B4-BE49-F238E27FC236}">
                <a16:creationId xmlns:a16="http://schemas.microsoft.com/office/drawing/2014/main" id="{AC8EF787-90C4-D418-4B67-8069C2A71F23}"/>
              </a:ext>
            </a:extLst>
          </p:cNvPr>
          <p:cNvSpPr txBox="1"/>
          <p:nvPr/>
        </p:nvSpPr>
        <p:spPr>
          <a:xfrm>
            <a:off x="2961861" y="5143069"/>
            <a:ext cx="6102626" cy="1569340"/>
          </a:xfrm>
          <a:prstGeom prst="rect">
            <a:avLst/>
          </a:prstGeom>
          <a:solidFill>
            <a:schemeClr val="bg1"/>
          </a:solidFill>
        </p:spPr>
        <p:txBody>
          <a:bodyPr wrap="square">
            <a:spAutoFit/>
          </a:bodyPr>
          <a:lstStyle/>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Predicted  	Original       Total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1          	   1           28709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0          	   0           27846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1          	   0            4111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0          	   1            3488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9701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AFAD9-63E8-5762-A47A-AFC4DC7BCEA8}"/>
              </a:ext>
            </a:extLst>
          </p:cNvPr>
          <p:cNvSpPr>
            <a:spLocks noGrp="1"/>
          </p:cNvSpPr>
          <p:nvPr>
            <p:ph type="title"/>
          </p:nvPr>
        </p:nvSpPr>
        <p:spPr>
          <a:xfrm>
            <a:off x="4432968" y="2688348"/>
            <a:ext cx="3326063" cy="587136"/>
          </a:xfrm>
        </p:spPr>
        <p:txBody>
          <a:bodyPr>
            <a:noAutofit/>
          </a:bodyPr>
          <a:lstStyle/>
          <a:p>
            <a:r>
              <a:rPr lang="en-US" sz="4000" dirty="0">
                <a:latin typeface="Comic Sans MS" panose="030F0702030302020204" pitchFamily="66" charset="0"/>
              </a:rPr>
              <a:t>Thank You</a:t>
            </a:r>
          </a:p>
        </p:txBody>
      </p:sp>
    </p:spTree>
    <p:extLst>
      <p:ext uri="{BB962C8B-B14F-4D97-AF65-F5344CB8AC3E}">
        <p14:creationId xmlns:p14="http://schemas.microsoft.com/office/powerpoint/2010/main" val="338885263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316</TotalTime>
  <Words>808</Words>
  <Application>Microsoft Office PowerPoint</Application>
  <PresentationFormat>Widescreen</PresentationFormat>
  <Paragraphs>88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Comic Sans MS</vt:lpstr>
      <vt:lpstr>Courier New</vt:lpstr>
      <vt:lpstr>Gill Sans MT</vt:lpstr>
      <vt:lpstr>Wingdings</vt:lpstr>
      <vt:lpstr>Gallery</vt:lpstr>
      <vt:lpstr>Micro Credit Loan Defaulters</vt:lpstr>
      <vt:lpstr>Business Problem </vt:lpstr>
      <vt:lpstr>Data Description</vt:lpstr>
      <vt:lpstr>PowerPoint Presentation</vt:lpstr>
      <vt:lpstr>PowerPoint Presentation</vt:lpstr>
      <vt:lpstr>PowerPoint Presentation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Micro Credit Loan Defaulters</dc:title>
  <dc:creator>ajitkumarmohanty@hotmail.com</dc:creator>
  <cp:lastModifiedBy>Vinayak Ratan</cp:lastModifiedBy>
  <cp:revision>24</cp:revision>
  <dcterms:created xsi:type="dcterms:W3CDTF">2020-09-21T05:45:24Z</dcterms:created>
  <dcterms:modified xsi:type="dcterms:W3CDTF">2022-10-21T16:55:12Z</dcterms:modified>
</cp:coreProperties>
</file>