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53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A970F2-6ACA-47C1-877D-5C88599D1CB4}" type="datetimeFigureOut">
              <a:rPr lang="en-US" smtClean="0"/>
              <a:pPr/>
              <a:t>2/26/2018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F379FA-43C1-48BA-B12D-918215BEB7A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8F379FA-43C1-48BA-B12D-918215BEB7AB}"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92C32046-5444-4EE7-8689-7E365C8346B2}" type="datetimeFigureOut">
              <a:rPr lang="en-US" smtClean="0"/>
              <a:pPr/>
              <a:t>2/26/2018</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44F5B27E-BAC9-4DCD-883E-5B443B38090C}"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C32046-5444-4EE7-8689-7E365C8346B2}" type="datetimeFigureOut">
              <a:rPr lang="en-US" smtClean="0"/>
              <a:pPr/>
              <a:t>2/26/2018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5B27E-BAC9-4DCD-883E-5B443B38090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C32046-5444-4EE7-8689-7E365C8346B2}" type="datetimeFigureOut">
              <a:rPr lang="en-US" smtClean="0"/>
              <a:pPr/>
              <a:t>2/26/2018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5B27E-BAC9-4DCD-883E-5B443B38090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C32046-5444-4EE7-8689-7E365C8346B2}" type="datetimeFigureOut">
              <a:rPr lang="en-US" smtClean="0"/>
              <a:pPr/>
              <a:t>2/26/2018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5B27E-BAC9-4DCD-883E-5B443B38090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2C32046-5444-4EE7-8689-7E365C8346B2}" type="datetimeFigureOut">
              <a:rPr lang="en-US" smtClean="0"/>
              <a:pPr/>
              <a:t>2/26/2018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5B27E-BAC9-4DCD-883E-5B443B38090C}"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C32046-5444-4EE7-8689-7E365C8346B2}" type="datetimeFigureOut">
              <a:rPr lang="en-US" smtClean="0"/>
              <a:pPr/>
              <a:t>2/26/2018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F5B27E-BAC9-4DCD-883E-5B443B38090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2C32046-5444-4EE7-8689-7E365C8346B2}" type="datetimeFigureOut">
              <a:rPr lang="en-US" smtClean="0"/>
              <a:pPr/>
              <a:t>2/26/2018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F5B27E-BAC9-4DCD-883E-5B443B38090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2C32046-5444-4EE7-8689-7E365C8346B2}" type="datetimeFigureOut">
              <a:rPr lang="en-US" smtClean="0"/>
              <a:pPr/>
              <a:t>2/26/2018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F5B27E-BAC9-4DCD-883E-5B443B38090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92C32046-5444-4EE7-8689-7E365C8346B2}" type="datetimeFigureOut">
              <a:rPr lang="en-US" smtClean="0"/>
              <a:pPr/>
              <a:t>2/26/2018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F5B27E-BAC9-4DCD-883E-5B443B38090C}"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C32046-5444-4EE7-8689-7E365C8346B2}" type="datetimeFigureOut">
              <a:rPr lang="en-US" smtClean="0"/>
              <a:pPr/>
              <a:t>2/26/2018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F5B27E-BAC9-4DCD-883E-5B443B38090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2C32046-5444-4EE7-8689-7E365C8346B2}" type="datetimeFigureOut">
              <a:rPr lang="en-US" smtClean="0"/>
              <a:pPr/>
              <a:t>2/26/2018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F5B27E-BAC9-4DCD-883E-5B443B38090C}"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2C32046-5444-4EE7-8689-7E365C8346B2}" type="datetimeFigureOut">
              <a:rPr lang="en-US" smtClean="0"/>
              <a:pPr/>
              <a:t>2/26/2018</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4F5B27E-BAC9-4DCD-883E-5B443B38090C}"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Digital_object_identifier" TargetMode="External"/><Relationship Id="rId2" Type="http://schemas.openxmlformats.org/officeDocument/2006/relationships/hyperlink" Target="http://www.cs.ucsb.edu/~mturk/Papers/jcn.pdf" TargetMode="External"/><Relationship Id="rId1" Type="http://schemas.openxmlformats.org/officeDocument/2006/relationships/slideLayout" Target="../slideLayouts/slideLayout7.xml"/><Relationship Id="rId6" Type="http://schemas.openxmlformats.org/officeDocument/2006/relationships/hyperlink" Target="https://www.ncbi.nlm.nih.gov/pubmed/23964806" TargetMode="External"/><Relationship Id="rId5" Type="http://schemas.openxmlformats.org/officeDocument/2006/relationships/hyperlink" Target="https://en.wikipedia.org/wiki/PubMed_Identifier" TargetMode="External"/><Relationship Id="rId4" Type="http://schemas.openxmlformats.org/officeDocument/2006/relationships/hyperlink" Target="https://doi.org/10.1162/jocn.1991.3.1.7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71800" y="3075056"/>
            <a:ext cx="5040560" cy="707886"/>
          </a:xfrm>
          <a:prstGeom prst="rect">
            <a:avLst/>
          </a:prstGeom>
          <a:noFill/>
        </p:spPr>
        <p:txBody>
          <a:bodyPr wrap="square" rtlCol="0">
            <a:spAutoFit/>
          </a:bodyPr>
          <a:lstStyle/>
          <a:p>
            <a:pPr algn="ctr"/>
            <a:r>
              <a:rPr lang="en-US" sz="4000" b="1" dirty="0" smtClean="0">
                <a:ln w="6600">
                  <a:solidFill>
                    <a:schemeClr val="accent2"/>
                  </a:solidFill>
                  <a:prstDash val="solid"/>
                </a:ln>
                <a:solidFill>
                  <a:srgbClr val="FFFFFF"/>
                </a:solidFill>
                <a:effectLst>
                  <a:outerShdw dist="38100" dir="2700000" algn="tl" rotWithShape="0">
                    <a:schemeClr val="accent2"/>
                  </a:outerShdw>
                </a:effectLst>
              </a:rPr>
              <a:t>Well Come</a:t>
            </a:r>
            <a:endParaRPr lang="en-US" sz="4000" dirty="0"/>
          </a:p>
        </p:txBody>
      </p:sp>
    </p:spTree>
    <p:extLst>
      <p:ext uri="{BB962C8B-B14F-4D97-AF65-F5344CB8AC3E}">
        <p14:creationId xmlns:p14="http://schemas.microsoft.com/office/powerpoint/2010/main" xmlns="" val="276786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57166"/>
            <a:ext cx="9144000" cy="1856919"/>
          </a:xfrm>
          <a:prstGeom prst="rect">
            <a:avLst/>
          </a:prstGeom>
          <a:noFill/>
        </p:spPr>
        <p:txBody>
          <a:bodyPr wrap="square" rtlCol="0">
            <a:spAutoFit/>
          </a:bodyPr>
          <a:lstStyle/>
          <a:p>
            <a:pPr algn="ctr"/>
            <a:endParaRPr lang="en-IN" sz="2400" b="1" dirty="0" smtClean="0">
              <a:solidFill>
                <a:srgbClr val="00B0F0"/>
              </a:solidFill>
            </a:endParaRPr>
          </a:p>
          <a:p>
            <a:pPr algn="ctr"/>
            <a:r>
              <a:rPr lang="en-IN" sz="2800" dirty="0" smtClean="0"/>
              <a:t>Step 2: Represent every image I</a:t>
            </a:r>
            <a:r>
              <a:rPr lang="en-IN" sz="2800" baseline="-25000" dirty="0" smtClean="0"/>
              <a:t>i</a:t>
            </a:r>
            <a:r>
              <a:rPr lang="en-IN" sz="2800" dirty="0" smtClean="0"/>
              <a:t> as a vector </a:t>
            </a:r>
            <a:r>
              <a:rPr lang="en-IN" sz="2800" dirty="0" err="1" smtClean="0"/>
              <a:t>Γ</a:t>
            </a:r>
            <a:r>
              <a:rPr lang="en-IN" sz="2800" baseline="-25000" dirty="0" err="1" smtClean="0"/>
              <a:t>i</a:t>
            </a:r>
            <a:endParaRPr lang="en-IN" sz="2800" baseline="-25000" dirty="0" smtClean="0"/>
          </a:p>
          <a:p>
            <a:pPr algn="ctr"/>
            <a:endParaRPr lang="en-IN" sz="2800" baseline="-25000" dirty="0" smtClean="0"/>
          </a:p>
          <a:p>
            <a:pPr algn="ctr"/>
            <a:endParaRPr lang="en-IN" sz="2400" dirty="0" smtClean="0">
              <a:solidFill>
                <a:srgbClr val="FF0000"/>
              </a:solidFill>
            </a:endParaRPr>
          </a:p>
          <a:p>
            <a:pPr algn="ctr"/>
            <a:r>
              <a:rPr lang="en-IN" sz="2000" dirty="0" smtClean="0"/>
              <a:t>     </a:t>
            </a:r>
            <a:endParaRPr lang="en-US" sz="3200" b="1" dirty="0" smtClean="0">
              <a:solidFill>
                <a:srgbClr val="00B0F0"/>
              </a:solidFill>
              <a:latin typeface="Calibri" pitchFamily="34" charset="0"/>
            </a:endParaRP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14546" y="1857364"/>
            <a:ext cx="4643471" cy="38354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3042" y="642918"/>
            <a:ext cx="7072362" cy="523220"/>
          </a:xfrm>
          <a:prstGeom prst="rect">
            <a:avLst/>
          </a:prstGeom>
        </p:spPr>
        <p:txBody>
          <a:bodyPr wrap="square">
            <a:spAutoFit/>
          </a:bodyPr>
          <a:lstStyle/>
          <a:p>
            <a:r>
              <a:rPr lang="en-IN" sz="2800" dirty="0" smtClean="0"/>
              <a:t>Step 3: Compute the average face vector Ψ:</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214678" y="1428736"/>
            <a:ext cx="2500330" cy="1658635"/>
          </a:xfrm>
          <a:prstGeom prst="rect">
            <a:avLst/>
          </a:prstGeom>
          <a:noFill/>
        </p:spPr>
      </p:pic>
      <p:sp>
        <p:nvSpPr>
          <p:cNvPr id="1027" name="Rectangle 3"/>
          <p:cNvSpPr>
            <a:spLocks noChangeArrowheads="1"/>
          </p:cNvSpPr>
          <p:nvPr/>
        </p:nvSpPr>
        <p:spPr bwMode="auto">
          <a:xfrm>
            <a:off x="0" y="10953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Box 7"/>
          <p:cNvSpPr txBox="1"/>
          <p:nvPr/>
        </p:nvSpPr>
        <p:spPr>
          <a:xfrm>
            <a:off x="1785918" y="4429132"/>
            <a:ext cx="5715040" cy="1508105"/>
          </a:xfrm>
          <a:prstGeom prst="rect">
            <a:avLst/>
          </a:prstGeom>
          <a:noFill/>
        </p:spPr>
        <p:txBody>
          <a:bodyPr wrap="square" rtlCol="0">
            <a:spAutoFit/>
          </a:bodyPr>
          <a:lstStyle/>
          <a:p>
            <a:r>
              <a:rPr lang="en-IN" sz="2800" dirty="0" smtClean="0"/>
              <a:t>Step 4: Subtract the mean face:</a:t>
            </a:r>
          </a:p>
          <a:p>
            <a:endParaRPr lang="en-IN" dirty="0" smtClean="0"/>
          </a:p>
          <a:p>
            <a:r>
              <a:rPr lang="en-IN" dirty="0" smtClean="0"/>
              <a:t>		</a:t>
            </a:r>
          </a:p>
          <a:p>
            <a:r>
              <a:rPr lang="en-IN" dirty="0" smtClean="0"/>
              <a:t>		</a:t>
            </a:r>
            <a:r>
              <a:rPr lang="en-IN" sz="2800" b="1" dirty="0" err="1" smtClean="0"/>
              <a:t>Φ</a:t>
            </a:r>
            <a:r>
              <a:rPr lang="en-IN" sz="2800" b="1" baseline="-25000" dirty="0" err="1" smtClean="0"/>
              <a:t>i</a:t>
            </a:r>
            <a:r>
              <a:rPr lang="en-IN" sz="2800" b="1" dirty="0" smtClean="0"/>
              <a:t> =Γ </a:t>
            </a:r>
            <a:r>
              <a:rPr lang="en-IN" sz="2800" b="1" baseline="-25000" dirty="0" err="1" smtClean="0"/>
              <a:t>i</a:t>
            </a:r>
            <a:r>
              <a:rPr lang="en-IN" sz="2800" b="1" dirty="0" smtClean="0"/>
              <a:t>−Ψ</a:t>
            </a:r>
            <a:endParaRPr lang="en-IN" dirty="0"/>
          </a:p>
        </p:txBody>
      </p:sp>
      <p:pic>
        <p:nvPicPr>
          <p:cNvPr id="9" name="Picture 8" descr="image_01.jpg"/>
          <p:cNvPicPr>
            <a:picLocks noChangeAspect="1"/>
          </p:cNvPicPr>
          <p:nvPr/>
        </p:nvPicPr>
        <p:blipFill>
          <a:blip r:embed="rId3"/>
          <a:stretch>
            <a:fillRect/>
          </a:stretch>
        </p:blipFill>
        <p:spPr>
          <a:xfrm>
            <a:off x="6357950" y="1714488"/>
            <a:ext cx="2000264" cy="22225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1604" y="1142984"/>
            <a:ext cx="7572396" cy="1231106"/>
          </a:xfrm>
          <a:prstGeom prst="rect">
            <a:avLst/>
          </a:prstGeom>
          <a:noFill/>
        </p:spPr>
        <p:txBody>
          <a:bodyPr wrap="square" rtlCol="0">
            <a:spAutoFit/>
          </a:bodyPr>
          <a:lstStyle/>
          <a:p>
            <a:r>
              <a:rPr lang="en-IN" sz="2800" b="1" dirty="0" smtClean="0"/>
              <a:t>Step 5: Compute the covariance matrix C:</a:t>
            </a:r>
          </a:p>
          <a:p>
            <a:endParaRPr lang="en-IN" sz="2800" b="1" dirty="0" smtClean="0"/>
          </a:p>
          <a:p>
            <a:endParaRPr lang="en-IN" dirty="0"/>
          </a:p>
        </p:txBody>
      </p:sp>
      <p:sp>
        <p:nvSpPr>
          <p:cNvPr id="256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5604"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71604" y="2143116"/>
            <a:ext cx="6777365" cy="1285884"/>
          </a:xfrm>
          <a:prstGeom prst="rect">
            <a:avLst/>
          </a:prstGeom>
          <a:noFill/>
        </p:spPr>
      </p:pic>
      <p:sp>
        <p:nvSpPr>
          <p:cNvPr id="25606" name="Rectangle 6"/>
          <p:cNvSpPr>
            <a:spLocks noChangeArrowheads="1"/>
          </p:cNvSpPr>
          <p:nvPr/>
        </p:nvSpPr>
        <p:spPr bwMode="auto">
          <a:xfrm>
            <a:off x="0" y="12668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0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5607"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95736" y="4000504"/>
            <a:ext cx="5833523" cy="428628"/>
          </a:xfrm>
          <a:prstGeom prst="rect">
            <a:avLst/>
          </a:prstGeom>
          <a:noFill/>
        </p:spPr>
      </p:pic>
      <p:sp>
        <p:nvSpPr>
          <p:cNvPr id="25609" name="Rectangle 9"/>
          <p:cNvSpPr>
            <a:spLocks noChangeArrowheads="1"/>
          </p:cNvSpPr>
          <p:nvPr/>
        </p:nvSpPr>
        <p:spPr bwMode="auto">
          <a:xfrm>
            <a:off x="0" y="8477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0100" y="0"/>
            <a:ext cx="8143900" cy="6555641"/>
          </a:xfrm>
          <a:prstGeom prst="rect">
            <a:avLst/>
          </a:prstGeom>
          <a:noFill/>
        </p:spPr>
        <p:txBody>
          <a:bodyPr wrap="square" rtlCol="0">
            <a:spAutoFit/>
          </a:bodyPr>
          <a:lstStyle/>
          <a:p>
            <a:r>
              <a:rPr lang="en-IN" sz="2800" b="1" dirty="0" smtClean="0"/>
              <a:t>Step 6: Compute the eigenvectors </a:t>
            </a:r>
            <a:r>
              <a:rPr lang="en-IN" sz="2800" b="1" dirty="0" err="1" smtClean="0"/>
              <a:t>u</a:t>
            </a:r>
            <a:r>
              <a:rPr lang="en-IN" sz="2800" b="1" baseline="-25000" dirty="0" err="1" smtClean="0"/>
              <a:t>i</a:t>
            </a:r>
            <a:r>
              <a:rPr lang="en-IN" sz="2800" b="1" dirty="0" smtClean="0"/>
              <a:t> of AA</a:t>
            </a:r>
            <a:r>
              <a:rPr lang="en-IN" sz="2800" b="1" baseline="30000" dirty="0" smtClean="0"/>
              <a:t>T</a:t>
            </a:r>
          </a:p>
          <a:p>
            <a:endParaRPr lang="en-IN" sz="2800" baseline="30000" dirty="0" smtClean="0"/>
          </a:p>
          <a:p>
            <a:endParaRPr lang="en-IN" sz="2800" baseline="30000" dirty="0" smtClean="0"/>
          </a:p>
          <a:p>
            <a:r>
              <a:rPr lang="en-IN" sz="2800" dirty="0" smtClean="0"/>
              <a:t>The matrix  AA</a:t>
            </a:r>
            <a:r>
              <a:rPr lang="en-IN" sz="2800" baseline="30000" dirty="0" smtClean="0"/>
              <a:t>T</a:t>
            </a:r>
            <a:r>
              <a:rPr lang="en-IN" sz="2800" dirty="0" smtClean="0"/>
              <a:t> is very large --&gt; </a:t>
            </a:r>
            <a:r>
              <a:rPr lang="en-IN" sz="2800" dirty="0" smtClean="0">
                <a:solidFill>
                  <a:srgbClr val="FF0000"/>
                </a:solidFill>
              </a:rPr>
              <a:t>not practical </a:t>
            </a:r>
            <a:r>
              <a:rPr lang="en-IN" sz="2800" dirty="0" smtClean="0"/>
              <a:t>!!</a:t>
            </a:r>
          </a:p>
          <a:p>
            <a:r>
              <a:rPr lang="en-IN" sz="2800" dirty="0" smtClean="0"/>
              <a:t> </a:t>
            </a:r>
          </a:p>
          <a:p>
            <a:r>
              <a:rPr lang="en-IN" sz="2800" dirty="0" smtClean="0"/>
              <a:t> Step 6.1: Consider the matrix A</a:t>
            </a:r>
            <a:r>
              <a:rPr lang="en-IN" sz="2800" baseline="30000" dirty="0" smtClean="0"/>
              <a:t>T </a:t>
            </a:r>
            <a:r>
              <a:rPr lang="en-IN" sz="2800" dirty="0" smtClean="0"/>
              <a:t>A (M x M matrix)</a:t>
            </a:r>
          </a:p>
          <a:p>
            <a:r>
              <a:rPr lang="en-IN" sz="2800" dirty="0" smtClean="0"/>
              <a:t> </a:t>
            </a:r>
          </a:p>
          <a:p>
            <a:r>
              <a:rPr lang="en-IN" sz="2800" dirty="0" smtClean="0"/>
              <a:t>Step 6.2: Compute the eigenvectors v</a:t>
            </a:r>
            <a:r>
              <a:rPr lang="en-IN" sz="2800" baseline="-25000" dirty="0" smtClean="0"/>
              <a:t>i</a:t>
            </a:r>
            <a:r>
              <a:rPr lang="en-IN" sz="2800" dirty="0" smtClean="0"/>
              <a:t> of A</a:t>
            </a:r>
            <a:r>
              <a:rPr lang="en-IN" sz="2800" baseline="30000" dirty="0" smtClean="0"/>
              <a:t>T</a:t>
            </a:r>
            <a:r>
              <a:rPr lang="en-IN" sz="2800" dirty="0" smtClean="0"/>
              <a:t> A</a:t>
            </a:r>
          </a:p>
          <a:p>
            <a:r>
              <a:rPr lang="en-IN" sz="2800" dirty="0" smtClean="0"/>
              <a:t>			A</a:t>
            </a:r>
            <a:r>
              <a:rPr lang="en-IN" sz="2800" baseline="30000" dirty="0" smtClean="0"/>
              <a:t>T </a:t>
            </a:r>
            <a:r>
              <a:rPr lang="en-IN" sz="2800" dirty="0" err="1" smtClean="0"/>
              <a:t>Av</a:t>
            </a:r>
            <a:r>
              <a:rPr lang="en-IN" sz="2800" baseline="-25000" dirty="0" err="1" smtClean="0"/>
              <a:t>i</a:t>
            </a:r>
            <a:r>
              <a:rPr lang="en-IN" sz="2800" dirty="0" smtClean="0"/>
              <a:t> =µ</a:t>
            </a:r>
            <a:r>
              <a:rPr lang="en-IN" sz="2800" baseline="-25000" dirty="0" err="1" smtClean="0"/>
              <a:t>i</a:t>
            </a:r>
            <a:r>
              <a:rPr lang="en-IN" sz="2800" dirty="0" err="1" smtClean="0"/>
              <a:t>v</a:t>
            </a:r>
            <a:r>
              <a:rPr lang="en-IN" sz="2800" baseline="-25000" dirty="0" err="1" smtClean="0"/>
              <a:t>i</a:t>
            </a:r>
            <a:endParaRPr lang="en-IN" sz="2800" baseline="-25000" dirty="0" smtClean="0"/>
          </a:p>
          <a:p>
            <a:endParaRPr lang="en-IN" sz="2800" baseline="-25000" dirty="0" smtClean="0"/>
          </a:p>
          <a:p>
            <a:r>
              <a:rPr lang="en-IN" sz="2800" dirty="0" smtClean="0"/>
              <a:t>What is the relationship between </a:t>
            </a:r>
            <a:r>
              <a:rPr lang="en-IN" sz="2800" dirty="0" err="1" smtClean="0"/>
              <a:t>u</a:t>
            </a:r>
            <a:r>
              <a:rPr lang="en-IN" sz="2800" baseline="-25000" dirty="0" err="1" smtClean="0"/>
              <a:t>i</a:t>
            </a:r>
            <a:r>
              <a:rPr lang="en-IN" sz="2800" dirty="0" smtClean="0"/>
              <a:t> and v</a:t>
            </a:r>
            <a:r>
              <a:rPr lang="en-IN" sz="2800" baseline="-25000" dirty="0" smtClean="0"/>
              <a:t>i</a:t>
            </a:r>
            <a:r>
              <a:rPr lang="en-IN" sz="2800" dirty="0" smtClean="0"/>
              <a:t>?</a:t>
            </a:r>
          </a:p>
          <a:p>
            <a:r>
              <a:rPr lang="it-IT" sz="2800" dirty="0" smtClean="0"/>
              <a:t>	A</a:t>
            </a:r>
            <a:r>
              <a:rPr lang="it-IT" sz="2800" baseline="30000" dirty="0" smtClean="0"/>
              <a:t>T</a:t>
            </a:r>
            <a:r>
              <a:rPr lang="it-IT" sz="2800" dirty="0" smtClean="0"/>
              <a:t>Av</a:t>
            </a:r>
            <a:r>
              <a:rPr lang="it-IT" sz="2800" baseline="-25000" dirty="0" smtClean="0"/>
              <a:t>i</a:t>
            </a:r>
            <a:r>
              <a:rPr lang="it-IT" sz="2800" dirty="0" smtClean="0"/>
              <a:t>=µ</a:t>
            </a:r>
            <a:r>
              <a:rPr lang="it-IT" sz="2800" baseline="-25000" dirty="0" smtClean="0"/>
              <a:t>i</a:t>
            </a:r>
            <a:r>
              <a:rPr lang="it-IT" sz="2800" dirty="0" smtClean="0"/>
              <a:t>v</a:t>
            </a:r>
            <a:r>
              <a:rPr lang="it-IT" sz="2800" baseline="-25000" dirty="0" smtClean="0"/>
              <a:t>i</a:t>
            </a:r>
            <a:r>
              <a:rPr lang="it-IT" sz="2800" dirty="0" smtClean="0"/>
              <a:t> =&gt; AA</a:t>
            </a:r>
            <a:r>
              <a:rPr lang="it-IT" sz="2800" baseline="30000" dirty="0" smtClean="0"/>
              <a:t>T</a:t>
            </a:r>
            <a:r>
              <a:rPr lang="it-IT" sz="2800" dirty="0" smtClean="0"/>
              <a:t>Av</a:t>
            </a:r>
            <a:r>
              <a:rPr lang="it-IT" sz="2800" baseline="-25000" dirty="0" smtClean="0"/>
              <a:t>i</a:t>
            </a:r>
            <a:r>
              <a:rPr lang="it-IT" sz="2800" dirty="0" smtClean="0"/>
              <a:t> =µ</a:t>
            </a:r>
            <a:r>
              <a:rPr lang="it-IT" sz="2800" baseline="-25000" dirty="0" smtClean="0"/>
              <a:t>i</a:t>
            </a:r>
            <a:r>
              <a:rPr lang="it-IT" sz="2800" dirty="0" smtClean="0"/>
              <a:t>Av</a:t>
            </a:r>
            <a:r>
              <a:rPr lang="it-IT" sz="2800" baseline="-25000" dirty="0" smtClean="0"/>
              <a:t>i </a:t>
            </a:r>
          </a:p>
          <a:p>
            <a:r>
              <a:rPr lang="it-IT" sz="2800" baseline="-25000" dirty="0" smtClean="0"/>
              <a:t>	</a:t>
            </a:r>
            <a:r>
              <a:rPr lang="it-IT" sz="2800" dirty="0" smtClean="0"/>
              <a:t>=&gt;CAv</a:t>
            </a:r>
            <a:r>
              <a:rPr lang="it-IT" sz="2800" baseline="-25000" dirty="0" smtClean="0"/>
              <a:t>i</a:t>
            </a:r>
            <a:r>
              <a:rPr lang="it-IT" sz="2800" dirty="0" smtClean="0"/>
              <a:t> =µ</a:t>
            </a:r>
            <a:r>
              <a:rPr lang="it-IT" sz="2800" baseline="-25000" dirty="0" smtClean="0"/>
              <a:t>i</a:t>
            </a:r>
            <a:r>
              <a:rPr lang="it-IT" sz="2800" dirty="0" smtClean="0"/>
              <a:t> Av</a:t>
            </a:r>
            <a:r>
              <a:rPr lang="it-IT" sz="2800" baseline="-25000" dirty="0" smtClean="0"/>
              <a:t>i</a:t>
            </a:r>
            <a:r>
              <a:rPr lang="it-IT" sz="2800" dirty="0" smtClean="0"/>
              <a:t> or Cu</a:t>
            </a:r>
            <a:r>
              <a:rPr lang="it-IT" sz="2800" baseline="-25000" dirty="0" smtClean="0"/>
              <a:t>i</a:t>
            </a:r>
            <a:r>
              <a:rPr lang="it-IT" sz="2800" dirty="0" smtClean="0"/>
              <a:t> =µ</a:t>
            </a:r>
            <a:r>
              <a:rPr lang="it-IT" sz="2800" baseline="-25000" dirty="0" smtClean="0"/>
              <a:t>i</a:t>
            </a:r>
            <a:r>
              <a:rPr lang="it-IT" sz="2800" dirty="0" smtClean="0"/>
              <a:t>u</a:t>
            </a:r>
            <a:r>
              <a:rPr lang="it-IT" sz="2800" baseline="-25000" dirty="0" smtClean="0"/>
              <a:t>i</a:t>
            </a:r>
            <a:r>
              <a:rPr lang="it-IT" sz="2800" dirty="0" smtClean="0"/>
              <a:t> </a:t>
            </a:r>
          </a:p>
          <a:p>
            <a:r>
              <a:rPr lang="it-IT" sz="2800" dirty="0" smtClean="0"/>
              <a:t>	 	where u</a:t>
            </a:r>
            <a:r>
              <a:rPr lang="it-IT" sz="2800" baseline="-25000" dirty="0" smtClean="0"/>
              <a:t>i</a:t>
            </a:r>
            <a:r>
              <a:rPr lang="it-IT" sz="2800" dirty="0" smtClean="0"/>
              <a:t>= Av</a:t>
            </a:r>
            <a:r>
              <a:rPr lang="it-IT" sz="2800" baseline="-25000" dirty="0" smtClean="0"/>
              <a:t>i</a:t>
            </a:r>
          </a:p>
          <a:p>
            <a:r>
              <a:rPr lang="en-IN" sz="2800" dirty="0" smtClean="0"/>
              <a:t>Thus, AA</a:t>
            </a:r>
            <a:r>
              <a:rPr lang="en-IN" sz="2800" baseline="30000" dirty="0" smtClean="0"/>
              <a:t>T </a:t>
            </a:r>
            <a:r>
              <a:rPr lang="en-IN" sz="2800" dirty="0" smtClean="0"/>
              <a:t>and A</a:t>
            </a:r>
            <a:r>
              <a:rPr lang="en-IN" sz="2800" baseline="30000" dirty="0" smtClean="0"/>
              <a:t>T</a:t>
            </a:r>
            <a:r>
              <a:rPr lang="en-IN" sz="2800" dirty="0" smtClean="0"/>
              <a:t>A have the </a:t>
            </a:r>
            <a:r>
              <a:rPr lang="en-IN" sz="2800" dirty="0" smtClean="0">
                <a:solidFill>
                  <a:srgbClr val="FF0000"/>
                </a:solidFill>
              </a:rPr>
              <a:t>same </a:t>
            </a:r>
            <a:r>
              <a:rPr lang="en-IN" sz="2800" dirty="0" err="1" smtClean="0">
                <a:solidFill>
                  <a:srgbClr val="FF0000"/>
                </a:solidFill>
              </a:rPr>
              <a:t>eigenvalues</a:t>
            </a:r>
            <a:r>
              <a:rPr lang="en-IN" sz="2800" dirty="0" smtClean="0">
                <a:solidFill>
                  <a:srgbClr val="FF0000"/>
                </a:solidFill>
              </a:rPr>
              <a:t> </a:t>
            </a:r>
            <a:r>
              <a:rPr lang="en-IN" sz="2800" dirty="0" smtClean="0"/>
              <a:t>and their eigenvectors are related as follows: </a:t>
            </a:r>
            <a:r>
              <a:rPr lang="en-IN" sz="2800" dirty="0" err="1" smtClean="0">
                <a:solidFill>
                  <a:srgbClr val="FF0000"/>
                </a:solidFill>
              </a:rPr>
              <a:t>u</a:t>
            </a:r>
            <a:r>
              <a:rPr lang="en-IN" sz="2800" baseline="-25000" dirty="0" err="1" smtClean="0">
                <a:solidFill>
                  <a:srgbClr val="FF0000"/>
                </a:solidFill>
              </a:rPr>
              <a:t>i</a:t>
            </a:r>
            <a:r>
              <a:rPr lang="en-IN" sz="2800" dirty="0" smtClean="0">
                <a:solidFill>
                  <a:srgbClr val="FF0000"/>
                </a:solidFill>
              </a:rPr>
              <a:t> = </a:t>
            </a:r>
            <a:r>
              <a:rPr lang="en-IN" sz="2800" dirty="0" err="1" smtClean="0">
                <a:solidFill>
                  <a:srgbClr val="FF0000"/>
                </a:solidFill>
              </a:rPr>
              <a:t>Av</a:t>
            </a:r>
            <a:r>
              <a:rPr lang="en-IN" sz="2800" baseline="-25000" dirty="0" err="1" smtClean="0">
                <a:solidFill>
                  <a:srgbClr val="FF0000"/>
                </a:solidFill>
              </a:rPr>
              <a:t>i</a:t>
            </a:r>
            <a:r>
              <a:rPr lang="en-IN" sz="2800" dirty="0" smtClean="0">
                <a:solidFill>
                  <a:srgbClr val="FF0000"/>
                </a:solidFill>
              </a:rPr>
              <a:t> </a:t>
            </a:r>
            <a:r>
              <a:rPr lang="en-IN" sz="2800" dirty="0" smtClean="0"/>
              <a:t>!!</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000" y="357166"/>
            <a:ext cx="8215338" cy="5632311"/>
          </a:xfrm>
          <a:prstGeom prst="rect">
            <a:avLst/>
          </a:prstGeom>
          <a:noFill/>
        </p:spPr>
        <p:txBody>
          <a:bodyPr wrap="square" rtlCol="0">
            <a:spAutoFit/>
          </a:bodyPr>
          <a:lstStyle/>
          <a:p>
            <a:r>
              <a:rPr lang="en-IN" sz="2400" dirty="0" smtClean="0"/>
              <a:t>Note 1: AA</a:t>
            </a:r>
            <a:r>
              <a:rPr lang="en-IN" sz="2400" baseline="30000" dirty="0" smtClean="0"/>
              <a:t>T </a:t>
            </a:r>
            <a:r>
              <a:rPr lang="en-IN" sz="2400" dirty="0" smtClean="0"/>
              <a:t>can have up to </a:t>
            </a:r>
            <a:r>
              <a:rPr lang="en-IN" sz="2400" dirty="0" smtClean="0">
                <a:solidFill>
                  <a:srgbClr val="FF0000"/>
                </a:solidFill>
              </a:rPr>
              <a:t>N</a:t>
            </a:r>
            <a:r>
              <a:rPr lang="en-IN" sz="2400" baseline="30000" dirty="0" smtClean="0">
                <a:solidFill>
                  <a:srgbClr val="FF0000"/>
                </a:solidFill>
              </a:rPr>
              <a:t>2 </a:t>
            </a:r>
            <a:r>
              <a:rPr lang="en-IN" sz="2400" dirty="0" err="1" smtClean="0">
                <a:solidFill>
                  <a:srgbClr val="FF0000"/>
                </a:solidFill>
              </a:rPr>
              <a:t>eigenvalues</a:t>
            </a:r>
            <a:r>
              <a:rPr lang="en-IN" sz="2400" dirty="0" smtClean="0">
                <a:solidFill>
                  <a:srgbClr val="FF0000"/>
                </a:solidFill>
              </a:rPr>
              <a:t> and eigenvectors</a:t>
            </a:r>
            <a:r>
              <a:rPr lang="en-IN" sz="2400" dirty="0" smtClean="0"/>
              <a:t>.</a:t>
            </a:r>
          </a:p>
          <a:p>
            <a:endParaRPr lang="en-IN" sz="2400" dirty="0" smtClean="0"/>
          </a:p>
          <a:p>
            <a:r>
              <a:rPr lang="en-IN" sz="2400" dirty="0" smtClean="0"/>
              <a:t>Note 2: A</a:t>
            </a:r>
            <a:r>
              <a:rPr lang="en-IN" sz="2400" baseline="30000" dirty="0" smtClean="0"/>
              <a:t>T</a:t>
            </a:r>
            <a:r>
              <a:rPr lang="en-IN" sz="2400" dirty="0" smtClean="0"/>
              <a:t>A can have up to </a:t>
            </a:r>
            <a:r>
              <a:rPr lang="en-IN" sz="2400" dirty="0" smtClean="0">
                <a:solidFill>
                  <a:srgbClr val="FF0000"/>
                </a:solidFill>
              </a:rPr>
              <a:t>M </a:t>
            </a:r>
            <a:r>
              <a:rPr lang="en-IN" sz="2400" dirty="0" err="1" smtClean="0">
                <a:solidFill>
                  <a:srgbClr val="FF0000"/>
                </a:solidFill>
              </a:rPr>
              <a:t>eigenvalues</a:t>
            </a:r>
            <a:r>
              <a:rPr lang="en-IN" sz="2400" dirty="0" smtClean="0">
                <a:solidFill>
                  <a:srgbClr val="FF0000"/>
                </a:solidFill>
              </a:rPr>
              <a:t> and eigenvectors</a:t>
            </a:r>
            <a:r>
              <a:rPr lang="en-IN" sz="2400" dirty="0" smtClean="0"/>
              <a:t>.</a:t>
            </a:r>
          </a:p>
          <a:p>
            <a:endParaRPr lang="en-IN" sz="2400" dirty="0" smtClean="0"/>
          </a:p>
          <a:p>
            <a:r>
              <a:rPr lang="en-IN" sz="2400" dirty="0" smtClean="0"/>
              <a:t>Note 3: The M </a:t>
            </a:r>
            <a:r>
              <a:rPr lang="en-IN" sz="2400" dirty="0" err="1" smtClean="0"/>
              <a:t>eigenvalues</a:t>
            </a:r>
            <a:r>
              <a:rPr lang="en-IN" sz="2400" dirty="0" smtClean="0"/>
              <a:t> of A</a:t>
            </a:r>
            <a:r>
              <a:rPr lang="en-IN" sz="2400" baseline="30000" dirty="0" smtClean="0"/>
              <a:t>T </a:t>
            </a:r>
            <a:r>
              <a:rPr lang="en-IN" sz="2400" dirty="0" smtClean="0"/>
              <a:t>A (along with their corresponding eigenvectors) correspond to the </a:t>
            </a:r>
            <a:r>
              <a:rPr lang="en-IN" sz="2400" dirty="0" smtClean="0">
                <a:solidFill>
                  <a:srgbClr val="FF0000"/>
                </a:solidFill>
              </a:rPr>
              <a:t>M largest </a:t>
            </a:r>
            <a:r>
              <a:rPr lang="en-IN" sz="2400" dirty="0" err="1" smtClean="0">
                <a:solidFill>
                  <a:srgbClr val="FF0000"/>
                </a:solidFill>
              </a:rPr>
              <a:t>eigenvalues</a:t>
            </a:r>
            <a:r>
              <a:rPr lang="en-IN" sz="2400" dirty="0" smtClean="0">
                <a:solidFill>
                  <a:srgbClr val="FF0000"/>
                </a:solidFill>
              </a:rPr>
              <a:t> </a:t>
            </a:r>
            <a:r>
              <a:rPr lang="en-IN" sz="2400" dirty="0" smtClean="0"/>
              <a:t>of AA</a:t>
            </a:r>
            <a:r>
              <a:rPr lang="en-IN" sz="2400" baseline="30000" dirty="0" smtClean="0"/>
              <a:t>T </a:t>
            </a:r>
            <a:r>
              <a:rPr lang="en-IN" sz="2400" dirty="0" smtClean="0"/>
              <a:t>(along with their corresponding eigenvectors).</a:t>
            </a:r>
          </a:p>
          <a:p>
            <a:endParaRPr lang="en-IN" sz="2400" dirty="0" smtClean="0"/>
          </a:p>
          <a:p>
            <a:endParaRPr lang="en-IN" sz="2400" dirty="0" smtClean="0"/>
          </a:p>
          <a:p>
            <a:r>
              <a:rPr lang="en-IN" sz="2400" dirty="0" smtClean="0"/>
              <a:t>Step 6.3: Compute the M best eigenvectors of AA</a:t>
            </a:r>
            <a:r>
              <a:rPr lang="en-IN" sz="2400" baseline="30000" dirty="0" smtClean="0"/>
              <a:t>T</a:t>
            </a:r>
            <a:r>
              <a:rPr lang="en-IN" sz="2400" dirty="0" smtClean="0"/>
              <a:t>: </a:t>
            </a:r>
            <a:r>
              <a:rPr lang="en-IN" sz="2400" dirty="0" err="1" smtClean="0"/>
              <a:t>u</a:t>
            </a:r>
            <a:r>
              <a:rPr lang="en-IN" sz="2400" baseline="-25000" dirty="0" err="1" smtClean="0"/>
              <a:t>i</a:t>
            </a:r>
            <a:r>
              <a:rPr lang="en-IN" sz="2400" baseline="-25000" dirty="0" smtClean="0"/>
              <a:t> </a:t>
            </a:r>
            <a:r>
              <a:rPr lang="en-IN" sz="2400" dirty="0" smtClean="0"/>
              <a:t>= </a:t>
            </a:r>
            <a:r>
              <a:rPr lang="en-IN" sz="2400" dirty="0" err="1" smtClean="0"/>
              <a:t>Av</a:t>
            </a:r>
            <a:r>
              <a:rPr lang="en-IN" sz="2400" baseline="-25000" dirty="0" err="1" smtClean="0"/>
              <a:t>i</a:t>
            </a:r>
            <a:endParaRPr lang="en-IN" sz="2400" baseline="-25000" dirty="0" smtClean="0"/>
          </a:p>
          <a:p>
            <a:r>
              <a:rPr lang="en-IN" sz="2400" dirty="0" smtClean="0"/>
              <a:t>		(</a:t>
            </a:r>
            <a:r>
              <a:rPr lang="en-IN" sz="2400" dirty="0" smtClean="0">
                <a:solidFill>
                  <a:srgbClr val="FF0000"/>
                </a:solidFill>
              </a:rPr>
              <a:t>important: </a:t>
            </a:r>
            <a:r>
              <a:rPr lang="en-IN" sz="2400" dirty="0" smtClean="0"/>
              <a:t>normalize </a:t>
            </a:r>
            <a:r>
              <a:rPr lang="en-IN" sz="2400" dirty="0" err="1" smtClean="0"/>
              <a:t>u</a:t>
            </a:r>
            <a:r>
              <a:rPr lang="en-IN" sz="2400" baseline="-25000" dirty="0" err="1" smtClean="0"/>
              <a:t>i</a:t>
            </a:r>
            <a:r>
              <a:rPr lang="en-IN" sz="2400" baseline="-25000" dirty="0" smtClean="0"/>
              <a:t> </a:t>
            </a:r>
            <a:r>
              <a:rPr lang="en-IN" sz="2400" dirty="0" smtClean="0"/>
              <a:t>such that||</a:t>
            </a:r>
            <a:r>
              <a:rPr lang="en-IN" sz="2400" dirty="0" err="1" smtClean="0"/>
              <a:t>u</a:t>
            </a:r>
            <a:r>
              <a:rPr lang="en-IN" sz="2400" baseline="-25000" dirty="0" err="1" smtClean="0"/>
              <a:t>i</a:t>
            </a:r>
            <a:r>
              <a:rPr lang="en-IN" sz="2400" dirty="0" smtClean="0"/>
              <a:t>|| = 1)</a:t>
            </a:r>
          </a:p>
          <a:p>
            <a:endParaRPr lang="en-IN" sz="2400" dirty="0" smtClean="0"/>
          </a:p>
          <a:p>
            <a:endParaRPr lang="en-IN" sz="2400" dirty="0" smtClean="0"/>
          </a:p>
          <a:p>
            <a:r>
              <a:rPr lang="en-IN" sz="2400" dirty="0" smtClean="0"/>
              <a:t>Step 7: Keep </a:t>
            </a:r>
            <a:r>
              <a:rPr lang="en-IN" sz="2400" dirty="0" smtClean="0">
                <a:solidFill>
                  <a:srgbClr val="FF0000"/>
                </a:solidFill>
              </a:rPr>
              <a:t>only K eigenvectors </a:t>
            </a:r>
            <a:r>
              <a:rPr lang="en-IN" sz="2400" dirty="0" smtClean="0"/>
              <a:t>(corresponding to the </a:t>
            </a:r>
            <a:r>
              <a:rPr lang="en-IN" sz="2400" dirty="0" smtClean="0">
                <a:solidFill>
                  <a:srgbClr val="FF0000"/>
                </a:solidFill>
              </a:rPr>
              <a:t>K largest eigenvalues</a:t>
            </a:r>
            <a:r>
              <a:rPr lang="en-IN" sz="2400" dirty="0" smtClean="0"/>
              <a:t>)</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357166"/>
            <a:ext cx="8143900" cy="4216539"/>
          </a:xfrm>
          <a:prstGeom prst="rect">
            <a:avLst/>
          </a:prstGeom>
          <a:noFill/>
        </p:spPr>
        <p:txBody>
          <a:bodyPr wrap="square" rtlCol="0">
            <a:spAutoFit/>
          </a:bodyPr>
          <a:lstStyle/>
          <a:p>
            <a:pPr algn="ctr"/>
            <a:r>
              <a:rPr lang="en-IN" sz="3200" b="1" dirty="0" smtClean="0">
                <a:solidFill>
                  <a:srgbClr val="00B0F0"/>
                </a:solidFill>
              </a:rPr>
              <a:t>Representing Faces Onto This Basis</a:t>
            </a:r>
            <a:endParaRPr lang="en-IN" sz="2400" b="1" dirty="0" smtClean="0">
              <a:solidFill>
                <a:srgbClr val="00B0F0"/>
              </a:solidFill>
            </a:endParaRPr>
          </a:p>
          <a:p>
            <a:pPr algn="ctr"/>
            <a:r>
              <a:rPr lang="en-IN" sz="2400" dirty="0" smtClean="0"/>
              <a:t> </a:t>
            </a:r>
          </a:p>
          <a:p>
            <a:pPr algn="ctr"/>
            <a:r>
              <a:rPr lang="en-IN" sz="2400" dirty="0" smtClean="0"/>
              <a:t>Each face (minus the mean) </a:t>
            </a:r>
            <a:r>
              <a:rPr lang="en-IN" sz="2400" dirty="0" err="1" smtClean="0"/>
              <a:t>φ</a:t>
            </a:r>
            <a:r>
              <a:rPr lang="en-IN" sz="2400" baseline="-25000" dirty="0" err="1" smtClean="0"/>
              <a:t>i</a:t>
            </a:r>
            <a:r>
              <a:rPr lang="en-IN" sz="2400" dirty="0" smtClean="0"/>
              <a:t> in the training set can be represented as a linear combination of the best K eigenvectors: </a:t>
            </a:r>
          </a:p>
          <a:p>
            <a:pPr algn="ctr"/>
            <a:endParaRPr lang="en-IN" sz="2400" dirty="0" smtClean="0">
              <a:solidFill>
                <a:srgbClr val="FF0000"/>
              </a:solidFill>
            </a:endParaRPr>
          </a:p>
          <a:p>
            <a:pPr algn="ctr"/>
            <a:endParaRPr lang="en-IN" sz="2400" dirty="0" smtClean="0">
              <a:solidFill>
                <a:srgbClr val="FF0000"/>
              </a:solidFill>
            </a:endParaRPr>
          </a:p>
          <a:p>
            <a:pPr algn="ctr"/>
            <a:endParaRPr lang="en-IN" sz="2400" dirty="0" smtClean="0">
              <a:solidFill>
                <a:srgbClr val="FF0000"/>
              </a:solidFill>
            </a:endParaRPr>
          </a:p>
          <a:p>
            <a:pPr algn="ctr"/>
            <a:endParaRPr lang="en-IN" sz="2400" dirty="0" smtClean="0">
              <a:solidFill>
                <a:srgbClr val="FF0000"/>
              </a:solidFill>
            </a:endParaRPr>
          </a:p>
          <a:p>
            <a:pPr algn="ctr"/>
            <a:r>
              <a:rPr lang="en-IN" sz="2400" dirty="0" smtClean="0"/>
              <a:t>(we call the </a:t>
            </a:r>
            <a:r>
              <a:rPr lang="en-IN" sz="2400" dirty="0" err="1" smtClean="0"/>
              <a:t>u</a:t>
            </a:r>
            <a:r>
              <a:rPr lang="en-IN" sz="2400" baseline="-25000" dirty="0" err="1" smtClean="0"/>
              <a:t>j</a:t>
            </a:r>
            <a:r>
              <a:rPr lang="en-IN" sz="2400" dirty="0" smtClean="0"/>
              <a:t> ‘s eigenfaces)</a:t>
            </a:r>
          </a:p>
          <a:p>
            <a:pPr algn="ctr"/>
            <a:endParaRPr lang="en-IN" sz="2400" dirty="0" smtClean="0"/>
          </a:p>
          <a:p>
            <a:pPr algn="ctr"/>
            <a:r>
              <a:rPr lang="en-IN" sz="2000" dirty="0" smtClean="0"/>
              <a:t>Each Normalized Training Face </a:t>
            </a:r>
            <a:r>
              <a:rPr lang="en-IN" sz="2000" dirty="0" err="1" smtClean="0"/>
              <a:t>Φ</a:t>
            </a:r>
            <a:r>
              <a:rPr lang="en-IN" sz="2000" baseline="-25000" dirty="0" err="1" smtClean="0"/>
              <a:t>i</a:t>
            </a:r>
            <a:r>
              <a:rPr lang="en-IN" sz="2000" dirty="0" smtClean="0"/>
              <a:t> Is Represented In This Basis By A Vector:</a:t>
            </a:r>
            <a:endParaRPr lang="en-IN" sz="2400" dirty="0" smtClean="0"/>
          </a:p>
        </p:txBody>
      </p:sp>
      <p:sp>
        <p:nvSpPr>
          <p:cNvPr id="266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66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928926" y="2143116"/>
            <a:ext cx="4425584" cy="1071570"/>
          </a:xfrm>
          <a:prstGeom prst="rect">
            <a:avLst/>
          </a:prstGeom>
          <a:noFill/>
        </p:spPr>
      </p:pic>
      <p:sp>
        <p:nvSpPr>
          <p:cNvPr id="26627" name="Rectangle 3"/>
          <p:cNvSpPr>
            <a:spLocks noChangeArrowheads="1"/>
          </p:cNvSpPr>
          <p:nvPr/>
        </p:nvSpPr>
        <p:spPr bwMode="auto">
          <a:xfrm>
            <a:off x="0" y="14097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6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6630" name="Rectangle 6"/>
          <p:cNvSpPr>
            <a:spLocks noChangeArrowheads="1"/>
          </p:cNvSpPr>
          <p:nvPr/>
        </p:nvSpPr>
        <p:spPr bwMode="auto">
          <a:xfrm>
            <a:off x="0" y="1676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6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6631"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857488" y="4714884"/>
            <a:ext cx="4498362" cy="1857388"/>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954107"/>
          </a:xfrm>
          <a:prstGeom prst="rect">
            <a:avLst/>
          </a:prstGeom>
          <a:noFill/>
        </p:spPr>
        <p:txBody>
          <a:bodyPr wrap="square" rtlCol="0">
            <a:spAutoFit/>
          </a:bodyPr>
          <a:lstStyle/>
          <a:p>
            <a:pPr algn="ctr"/>
            <a:r>
              <a:rPr lang="en-US" sz="3200" b="1" dirty="0" smtClean="0">
                <a:solidFill>
                  <a:srgbClr val="FF0000"/>
                </a:solidFill>
              </a:rPr>
              <a:t>       Face Recognition Using </a:t>
            </a:r>
            <a:r>
              <a:rPr lang="en-US" sz="3200" b="1" dirty="0" err="1" smtClean="0">
                <a:solidFill>
                  <a:srgbClr val="FF0000"/>
                </a:solidFill>
              </a:rPr>
              <a:t>Eigenfaces</a:t>
            </a:r>
            <a:endParaRPr lang="en-US" sz="3200" b="1" dirty="0" smtClean="0">
              <a:solidFill>
                <a:srgbClr val="FF0000"/>
              </a:solidFill>
            </a:endParaRPr>
          </a:p>
          <a:p>
            <a:pPr algn="ctr"/>
            <a:endParaRPr lang="en-IN" sz="2400" b="1" dirty="0" smtClean="0">
              <a:solidFill>
                <a:srgbClr val="00B0F0"/>
              </a:solidFill>
            </a:endParaRPr>
          </a:p>
        </p:txBody>
      </p:sp>
      <p:pic>
        <p:nvPicPr>
          <p:cNvPr id="3" name="Picture 2" descr="14.PNG"/>
          <p:cNvPicPr>
            <a:picLocks noChangeAspect="1"/>
          </p:cNvPicPr>
          <p:nvPr/>
        </p:nvPicPr>
        <p:blipFill>
          <a:blip r:embed="rId2"/>
          <a:stretch>
            <a:fillRect/>
          </a:stretch>
        </p:blipFill>
        <p:spPr>
          <a:xfrm>
            <a:off x="1080000" y="1188000"/>
            <a:ext cx="1080000" cy="1314782"/>
          </a:xfrm>
          <a:prstGeom prst="rect">
            <a:avLst/>
          </a:prstGeom>
        </p:spPr>
      </p:pic>
      <p:sp>
        <p:nvSpPr>
          <p:cNvPr id="4" name="TextBox 3"/>
          <p:cNvSpPr txBox="1"/>
          <p:nvPr/>
        </p:nvSpPr>
        <p:spPr>
          <a:xfrm>
            <a:off x="1008000" y="648000"/>
            <a:ext cx="2143140" cy="584775"/>
          </a:xfrm>
          <a:prstGeom prst="rect">
            <a:avLst/>
          </a:prstGeom>
          <a:noFill/>
        </p:spPr>
        <p:txBody>
          <a:bodyPr wrap="square" rtlCol="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IN" sz="1600" b="1" dirty="0" smtClean="0">
                <a:ln/>
                <a:solidFill>
                  <a:srgbClr val="FF0000"/>
                </a:solidFill>
              </a:rPr>
              <a:t>Input image of unknown person</a:t>
            </a:r>
            <a:endParaRPr lang="en-IN" sz="1600" b="1" dirty="0">
              <a:ln/>
              <a:solidFill>
                <a:srgbClr val="FF0000"/>
              </a:solidFill>
            </a:endParaRPr>
          </a:p>
        </p:txBody>
      </p:sp>
      <p:sp>
        <p:nvSpPr>
          <p:cNvPr id="5" name="Right Arrow 4"/>
          <p:cNvSpPr/>
          <p:nvPr/>
        </p:nvSpPr>
        <p:spPr>
          <a:xfrm>
            <a:off x="2428860" y="1620000"/>
            <a:ext cx="864000" cy="504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en-IN"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6" name="TextBox 5"/>
          <p:cNvSpPr txBox="1"/>
          <p:nvPr/>
        </p:nvSpPr>
        <p:spPr>
          <a:xfrm>
            <a:off x="3492000" y="1440000"/>
            <a:ext cx="1857388"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smtClean="0"/>
              <a:t>Convert the input image to a face vector</a:t>
            </a:r>
            <a:endParaRPr lang="en-IN" dirty="0"/>
          </a:p>
        </p:txBody>
      </p:sp>
      <p:sp>
        <p:nvSpPr>
          <p:cNvPr id="8" name="Right Arrow 7"/>
          <p:cNvSpPr/>
          <p:nvPr/>
        </p:nvSpPr>
        <p:spPr>
          <a:xfrm>
            <a:off x="5472000" y="1620000"/>
            <a:ext cx="864000" cy="504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en-IN"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9" name="TextBox 8"/>
          <p:cNvSpPr txBox="1"/>
          <p:nvPr/>
        </p:nvSpPr>
        <p:spPr>
          <a:xfrm>
            <a:off x="6714000" y="5364000"/>
            <a:ext cx="1857388"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IN" dirty="0" smtClean="0"/>
          </a:p>
          <a:p>
            <a:endParaRPr lang="en-IN" dirty="0" smtClean="0"/>
          </a:p>
          <a:p>
            <a:endParaRPr lang="en-IN" dirty="0" smtClean="0"/>
          </a:p>
          <a:p>
            <a:r>
              <a:rPr lang="en-IN" dirty="0" smtClean="0"/>
              <a:t>Wight vector of input image</a:t>
            </a:r>
            <a:endParaRPr lang="en-IN" dirty="0"/>
          </a:p>
        </p:txBody>
      </p:sp>
      <p:sp>
        <p:nvSpPr>
          <p:cNvPr id="10" name="TextBox 9"/>
          <p:cNvSpPr txBox="1"/>
          <p:nvPr/>
        </p:nvSpPr>
        <p:spPr>
          <a:xfrm>
            <a:off x="2268000" y="5572140"/>
            <a:ext cx="3429024"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smtClean="0">
                <a:solidFill>
                  <a:srgbClr val="7030A0"/>
                </a:solidFill>
              </a:rPr>
              <a:t>Calculate “Distance” between input weight vector and all the weight vectors of training set.</a:t>
            </a:r>
          </a:p>
          <a:p>
            <a:r>
              <a:rPr lang="en-IN" dirty="0" smtClean="0">
                <a:solidFill>
                  <a:srgbClr val="7030A0"/>
                </a:solidFill>
              </a:rPr>
              <a:t>               ||</a:t>
            </a:r>
            <a:r>
              <a:rPr lang="el-GR" dirty="0" smtClean="0">
                <a:solidFill>
                  <a:srgbClr val="7030A0"/>
                </a:solidFill>
              </a:rPr>
              <a:t>Ω</a:t>
            </a:r>
            <a:r>
              <a:rPr lang="en-IN" baseline="-25000" dirty="0" err="1" smtClean="0">
                <a:solidFill>
                  <a:srgbClr val="7030A0"/>
                </a:solidFill>
              </a:rPr>
              <a:t>i</a:t>
            </a:r>
            <a:r>
              <a:rPr lang="en-IN" dirty="0" smtClean="0">
                <a:solidFill>
                  <a:srgbClr val="7030A0"/>
                </a:solidFill>
              </a:rPr>
              <a:t> - </a:t>
            </a:r>
            <a:r>
              <a:rPr lang="el-GR" dirty="0" smtClean="0">
                <a:solidFill>
                  <a:srgbClr val="7030A0"/>
                </a:solidFill>
              </a:rPr>
              <a:t>Ω</a:t>
            </a:r>
            <a:r>
              <a:rPr lang="en-IN" dirty="0" smtClean="0">
                <a:solidFill>
                  <a:srgbClr val="7030A0"/>
                </a:solidFill>
              </a:rPr>
              <a:t>||</a:t>
            </a:r>
            <a:r>
              <a:rPr lang="en-IN" baseline="30000" dirty="0" smtClean="0">
                <a:solidFill>
                  <a:srgbClr val="7030A0"/>
                </a:solidFill>
              </a:rPr>
              <a:t>2</a:t>
            </a:r>
            <a:endParaRPr lang="en-IN" dirty="0">
              <a:solidFill>
                <a:srgbClr val="7030A0"/>
              </a:solidFill>
            </a:endParaRPr>
          </a:p>
        </p:txBody>
      </p:sp>
      <p:sp>
        <p:nvSpPr>
          <p:cNvPr id="11" name="TextBox 10"/>
          <p:cNvSpPr txBox="1"/>
          <p:nvPr/>
        </p:nvSpPr>
        <p:spPr>
          <a:xfrm>
            <a:off x="6714000" y="3132000"/>
            <a:ext cx="1857388"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smtClean="0"/>
              <a:t>Project normalize face vector onto the Eigenfaces</a:t>
            </a:r>
          </a:p>
          <a:p>
            <a:endParaRPr lang="en-IN" dirty="0" smtClean="0"/>
          </a:p>
          <a:p>
            <a:endParaRPr lang="en-IN" dirty="0"/>
          </a:p>
        </p:txBody>
      </p:sp>
      <p:sp>
        <p:nvSpPr>
          <p:cNvPr id="12" name="TextBox 11"/>
          <p:cNvSpPr txBox="1"/>
          <p:nvPr/>
        </p:nvSpPr>
        <p:spPr>
          <a:xfrm>
            <a:off x="6715140" y="1440000"/>
            <a:ext cx="1857388"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smtClean="0"/>
              <a:t>Normalize this Face vector</a:t>
            </a:r>
          </a:p>
          <a:p>
            <a:r>
              <a:rPr lang="en-IN" dirty="0" smtClean="0"/>
              <a:t>  </a:t>
            </a:r>
            <a:r>
              <a:rPr lang="el-GR" dirty="0" smtClean="0"/>
              <a:t>Φ=Γ−Ψ</a:t>
            </a:r>
            <a:endParaRPr lang="en-IN" dirty="0"/>
          </a:p>
        </p:txBody>
      </p:sp>
      <p:sp>
        <p:nvSpPr>
          <p:cNvPr id="13" name="Right Arrow 12"/>
          <p:cNvSpPr/>
          <p:nvPr/>
        </p:nvSpPr>
        <p:spPr>
          <a:xfrm rot="5400000">
            <a:off x="7200000" y="2520000"/>
            <a:ext cx="720000" cy="504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en-IN"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96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969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768000" y="4068000"/>
            <a:ext cx="1785951" cy="603362"/>
          </a:xfrm>
          <a:prstGeom prst="rect">
            <a:avLst/>
          </a:prstGeom>
          <a:noFill/>
        </p:spPr>
      </p:pic>
      <p:sp>
        <p:nvSpPr>
          <p:cNvPr id="29699" name="Rectangle 3"/>
          <p:cNvSpPr>
            <a:spLocks noChangeArrowheads="1"/>
          </p:cNvSpPr>
          <p:nvPr/>
        </p:nvSpPr>
        <p:spPr bwMode="auto">
          <a:xfrm>
            <a:off x="0" y="14097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Right Arrow 16"/>
          <p:cNvSpPr/>
          <p:nvPr/>
        </p:nvSpPr>
        <p:spPr>
          <a:xfrm rot="5400000">
            <a:off x="7266661" y="4716000"/>
            <a:ext cx="720000" cy="504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en-IN"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97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9700"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143769" y="5436000"/>
            <a:ext cx="972000" cy="852493"/>
          </a:xfrm>
          <a:prstGeom prst="rect">
            <a:avLst/>
          </a:prstGeom>
          <a:noFill/>
        </p:spPr>
      </p:pic>
      <p:sp>
        <p:nvSpPr>
          <p:cNvPr id="21" name="Right Arrow 20"/>
          <p:cNvSpPr/>
          <p:nvPr/>
        </p:nvSpPr>
        <p:spPr>
          <a:xfrm rot="10800000">
            <a:off x="5785322" y="5786454"/>
            <a:ext cx="864000" cy="504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en-IN"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2" name="Right Arrow 21"/>
          <p:cNvSpPr/>
          <p:nvPr/>
        </p:nvSpPr>
        <p:spPr>
          <a:xfrm rot="-5400000">
            <a:off x="3816000" y="4823446"/>
            <a:ext cx="864000" cy="504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en-IN"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4" name="Diamond 23"/>
          <p:cNvSpPr/>
          <p:nvPr/>
        </p:nvSpPr>
        <p:spPr>
          <a:xfrm>
            <a:off x="3143240" y="2786058"/>
            <a:ext cx="2143140" cy="178595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6" name="TextBox 25"/>
          <p:cNvSpPr txBox="1"/>
          <p:nvPr/>
        </p:nvSpPr>
        <p:spPr>
          <a:xfrm>
            <a:off x="3143240" y="3143248"/>
            <a:ext cx="2071702" cy="707886"/>
          </a:xfrm>
          <a:prstGeom prst="rect">
            <a:avLst/>
          </a:prstGeom>
          <a:noFill/>
        </p:spPr>
        <p:txBody>
          <a:bodyPr wrap="square" rtlCol="0">
            <a:spAutoFit/>
          </a:bodyPr>
          <a:lstStyle/>
          <a:p>
            <a:pPr algn="ctr"/>
            <a:r>
              <a:rPr lang="en-IN" sz="2000" dirty="0" smtClean="0">
                <a:solidFill>
                  <a:srgbClr val="FFC000"/>
                </a:solidFill>
              </a:rPr>
              <a:t>If</a:t>
            </a:r>
          </a:p>
          <a:p>
            <a:pPr algn="ctr"/>
            <a:r>
              <a:rPr lang="en-IN" sz="2000" dirty="0" smtClean="0">
                <a:solidFill>
                  <a:srgbClr val="FFC000"/>
                </a:solidFill>
              </a:rPr>
              <a:t>Dist. &lt; threshold</a:t>
            </a:r>
            <a:endParaRPr lang="en-IN" sz="2000" dirty="0">
              <a:solidFill>
                <a:srgbClr val="FFC000"/>
              </a:solidFill>
            </a:endParaRPr>
          </a:p>
        </p:txBody>
      </p:sp>
      <p:cxnSp>
        <p:nvCxnSpPr>
          <p:cNvPr id="30" name="Straight Connector 29"/>
          <p:cNvCxnSpPr/>
          <p:nvPr/>
        </p:nvCxnSpPr>
        <p:spPr>
          <a:xfrm rot="180000" flipV="1">
            <a:off x="5292000" y="3654000"/>
            <a:ext cx="714380" cy="357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750727" y="3924000"/>
            <a:ext cx="500066"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214942" y="4143380"/>
            <a:ext cx="1500198" cy="646331"/>
          </a:xfrm>
          <a:prstGeom prst="rect">
            <a:avLst/>
          </a:prstGeom>
          <a:noFill/>
        </p:spPr>
        <p:txBody>
          <a:bodyPr wrap="square" rtlCol="0">
            <a:spAutoFit/>
          </a:bodyPr>
          <a:lstStyle/>
          <a:p>
            <a:pPr algn="ctr"/>
            <a:r>
              <a:rPr lang="en-IN" dirty="0" smtClean="0">
                <a:solidFill>
                  <a:srgbClr val="FF0000"/>
                </a:solidFill>
              </a:rPr>
              <a:t>UNKNOWN </a:t>
            </a:r>
          </a:p>
          <a:p>
            <a:pPr algn="ctr"/>
            <a:r>
              <a:rPr lang="en-IN" dirty="0" smtClean="0">
                <a:solidFill>
                  <a:srgbClr val="FF0000"/>
                </a:solidFill>
              </a:rPr>
              <a:t>PERSON</a:t>
            </a:r>
            <a:endParaRPr lang="en-IN" dirty="0">
              <a:solidFill>
                <a:srgbClr val="FF0000"/>
              </a:solidFill>
            </a:endParaRPr>
          </a:p>
        </p:txBody>
      </p:sp>
      <p:cxnSp>
        <p:nvCxnSpPr>
          <p:cNvPr id="35" name="Straight Connector 34"/>
          <p:cNvCxnSpPr/>
          <p:nvPr/>
        </p:nvCxnSpPr>
        <p:spPr>
          <a:xfrm rot="10800000">
            <a:off x="2857488" y="3668400"/>
            <a:ext cx="285752" cy="1588"/>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36" name="Right Arrow 35"/>
          <p:cNvSpPr/>
          <p:nvPr/>
        </p:nvSpPr>
        <p:spPr>
          <a:xfrm rot="10800000">
            <a:off x="2268000" y="3456000"/>
            <a:ext cx="571504" cy="428628"/>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7" name="Picture 36" descr="16.PNG"/>
          <p:cNvPicPr>
            <a:picLocks noChangeAspect="1"/>
          </p:cNvPicPr>
          <p:nvPr/>
        </p:nvPicPr>
        <p:blipFill>
          <a:blip r:embed="rId5"/>
          <a:stretch>
            <a:fillRect/>
          </a:stretch>
        </p:blipFill>
        <p:spPr>
          <a:xfrm>
            <a:off x="1080000" y="2928934"/>
            <a:ext cx="1080000" cy="1314783"/>
          </a:xfrm>
          <a:prstGeom prst="rect">
            <a:avLst/>
          </a:prstGeom>
        </p:spPr>
      </p:pic>
      <p:sp>
        <p:nvSpPr>
          <p:cNvPr id="38" name="TextBox 37"/>
          <p:cNvSpPr txBox="1"/>
          <p:nvPr/>
        </p:nvSpPr>
        <p:spPr>
          <a:xfrm>
            <a:off x="1000100" y="4357694"/>
            <a:ext cx="2214578" cy="369332"/>
          </a:xfrm>
          <a:prstGeom prst="rect">
            <a:avLst/>
          </a:prstGeom>
          <a:noFill/>
        </p:spPr>
        <p:txBody>
          <a:bodyPr wrap="square" rtlCol="0">
            <a:spAutoFit/>
          </a:bodyPr>
          <a:lstStyle/>
          <a:p>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Recognized as</a:t>
            </a:r>
            <a:endParaRPr lang="en-I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9" name="TextBox 38"/>
          <p:cNvSpPr txBox="1"/>
          <p:nvPr/>
        </p:nvSpPr>
        <p:spPr>
          <a:xfrm>
            <a:off x="5286380" y="3357562"/>
            <a:ext cx="571504" cy="369332"/>
          </a:xfrm>
          <a:prstGeom prst="rect">
            <a:avLst/>
          </a:prstGeom>
          <a:noFill/>
        </p:spPr>
        <p:txBody>
          <a:bodyPr wrap="square" rtlCol="0">
            <a:spAutoFit/>
          </a:bodyPr>
          <a:lstStyle/>
          <a:p>
            <a:r>
              <a:rPr lang="en-IN" dirty="0" smtClean="0">
                <a:solidFill>
                  <a:srgbClr val="FF0000"/>
                </a:solidFill>
              </a:rPr>
              <a:t>NO</a:t>
            </a:r>
            <a:endParaRPr lang="en-IN" dirty="0">
              <a:solidFill>
                <a:srgbClr val="FF0000"/>
              </a:solidFill>
            </a:endParaRPr>
          </a:p>
        </p:txBody>
      </p:sp>
      <p:sp>
        <p:nvSpPr>
          <p:cNvPr id="40" name="TextBox 39"/>
          <p:cNvSpPr txBox="1"/>
          <p:nvPr/>
        </p:nvSpPr>
        <p:spPr>
          <a:xfrm>
            <a:off x="2643174" y="3214686"/>
            <a:ext cx="857256" cy="369332"/>
          </a:xfrm>
          <a:prstGeom prst="rect">
            <a:avLst/>
          </a:prstGeom>
          <a:noFill/>
        </p:spPr>
        <p:txBody>
          <a:bodyPr wrap="square" rtlCol="0">
            <a:spAutoFit/>
          </a:bodyPr>
          <a:lstStyle/>
          <a:p>
            <a:r>
              <a:rPr lang="en-IN" dirty="0" smtClean="0">
                <a:solidFill>
                  <a:srgbClr val="92D050"/>
                </a:solidFill>
              </a:rPr>
              <a:t>YES</a:t>
            </a:r>
            <a:endParaRPr lang="en-IN" dirty="0">
              <a:solidFill>
                <a:srgbClr val="92D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ox(i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ox(in)">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linds(horizontal)">
                                      <p:cBhvr>
                                        <p:cTn id="34" dur="500"/>
                                        <p:tgtEl>
                                          <p:spTgt spid="11"/>
                                        </p:tgtEl>
                                      </p:cBhvr>
                                    </p:animEffect>
                                  </p:childTnLst>
                                </p:cTn>
                              </p:par>
                              <p:par>
                                <p:cTn id="35" presetID="3" presetClass="entr" presetSubtype="10" fill="hold" nodeType="withEffect">
                                  <p:stCondLst>
                                    <p:cond delay="0"/>
                                  </p:stCondLst>
                                  <p:childTnLst>
                                    <p:set>
                                      <p:cBhvr>
                                        <p:cTn id="36" dur="1" fill="hold">
                                          <p:stCondLst>
                                            <p:cond delay="0"/>
                                          </p:stCondLst>
                                        </p:cTn>
                                        <p:tgtEl>
                                          <p:spTgt spid="29697"/>
                                        </p:tgtEl>
                                        <p:attrNameLst>
                                          <p:attrName>style.visibility</p:attrName>
                                        </p:attrNameLst>
                                      </p:cBhvr>
                                      <p:to>
                                        <p:strVal val="visible"/>
                                      </p:to>
                                    </p:set>
                                    <p:animEffect transition="in" filter="blinds(horizontal)">
                                      <p:cBhvr>
                                        <p:cTn id="37" dur="500"/>
                                        <p:tgtEl>
                                          <p:spTgt spid="2969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ox(in)">
                                      <p:cBhvr>
                                        <p:cTn id="45" dur="500"/>
                                        <p:tgtEl>
                                          <p:spTgt spid="9"/>
                                        </p:tgtEl>
                                      </p:cBhvr>
                                    </p:animEffect>
                                  </p:childTnLst>
                                </p:cTn>
                              </p:par>
                              <p:par>
                                <p:cTn id="46" presetID="3" presetClass="entr" presetSubtype="10" fill="hold" nodeType="withEffect">
                                  <p:stCondLst>
                                    <p:cond delay="0"/>
                                  </p:stCondLst>
                                  <p:childTnLst>
                                    <p:set>
                                      <p:cBhvr>
                                        <p:cTn id="47" dur="1" fill="hold">
                                          <p:stCondLst>
                                            <p:cond delay="0"/>
                                          </p:stCondLst>
                                        </p:cTn>
                                        <p:tgtEl>
                                          <p:spTgt spid="29700"/>
                                        </p:tgtEl>
                                        <p:attrNameLst>
                                          <p:attrName>style.visibility</p:attrName>
                                        </p:attrNameLst>
                                      </p:cBhvr>
                                      <p:to>
                                        <p:strVal val="visible"/>
                                      </p:to>
                                    </p:set>
                                    <p:animEffect transition="in" filter="blinds(horizontal)">
                                      <p:cBhvr>
                                        <p:cTn id="48" dur="500"/>
                                        <p:tgtEl>
                                          <p:spTgt spid="29700"/>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blinds(horizontal)">
                                      <p:cBhvr>
                                        <p:cTn id="53" dur="500"/>
                                        <p:tgtEl>
                                          <p:spTgt spid="21"/>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box(in)">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linds(horizontal)">
                                      <p:cBhvr>
                                        <p:cTn id="61" dur="500"/>
                                        <p:tgtEl>
                                          <p:spTgt spid="22"/>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blinds(horizontal)">
                                      <p:cBhvr>
                                        <p:cTn id="66" dur="500"/>
                                        <p:tgtEl>
                                          <p:spTgt spid="26"/>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blinds(horizontal)">
                                      <p:cBhvr>
                                        <p:cTn id="69" dur="500"/>
                                        <p:tgtEl>
                                          <p:spTgt spid="24"/>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blinds(horizontal)">
                                      <p:cBhvr>
                                        <p:cTn id="74" dur="500"/>
                                        <p:tgtEl>
                                          <p:spTgt spid="30"/>
                                        </p:tgtEl>
                                      </p:cBhvr>
                                    </p:animEffect>
                                  </p:childTnLst>
                                </p:cTn>
                              </p:par>
                              <p:par>
                                <p:cTn id="75" presetID="3" presetClass="entr" presetSubtype="10" fill="hold"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blinds(horizontal)">
                                      <p:cBhvr>
                                        <p:cTn id="77" dur="500"/>
                                        <p:tgtEl>
                                          <p:spTgt spid="32"/>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blinds(horizontal)">
                                      <p:cBhvr>
                                        <p:cTn id="80" dur="500"/>
                                        <p:tgtEl>
                                          <p:spTgt spid="39"/>
                                        </p:tgtEl>
                                      </p:cBhvr>
                                    </p:animEffect>
                                  </p:childTnLst>
                                </p:cTn>
                              </p:par>
                              <p:par>
                                <p:cTn id="81" presetID="4" presetClass="entr" presetSubtype="16"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box(in)">
                                      <p:cBhvr>
                                        <p:cTn id="83" dur="5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blinds(horizontal)">
                                      <p:cBhvr>
                                        <p:cTn id="88" dur="500"/>
                                        <p:tgtEl>
                                          <p:spTgt spid="35"/>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blinds(horizontal)">
                                      <p:cBhvr>
                                        <p:cTn id="91" dur="500"/>
                                        <p:tgtEl>
                                          <p:spTgt spid="36"/>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blinds(horizontal)">
                                      <p:cBhvr>
                                        <p:cTn id="94" dur="500"/>
                                        <p:tgtEl>
                                          <p:spTgt spid="40"/>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37"/>
                                        </p:tgtEl>
                                        <p:attrNameLst>
                                          <p:attrName>style.visibility</p:attrName>
                                        </p:attrNameLst>
                                      </p:cBhvr>
                                      <p:to>
                                        <p:strVal val="visible"/>
                                      </p:to>
                                    </p:set>
                                    <p:animEffect transition="in" filter="blinds(horizontal)">
                                      <p:cBhvr>
                                        <p:cTn id="99" dur="500"/>
                                        <p:tgtEl>
                                          <p:spTgt spid="37"/>
                                        </p:tgtEl>
                                      </p:cBhvr>
                                    </p:animEffect>
                                  </p:childTnLst>
                                </p:cTn>
                              </p:par>
                              <p:par>
                                <p:cTn id="100" presetID="4" presetClass="entr" presetSubtype="16" fill="hold" grpId="0" nodeType="withEffect">
                                  <p:stCondLst>
                                    <p:cond delay="0"/>
                                  </p:stCondLst>
                                  <p:childTnLst>
                                    <p:set>
                                      <p:cBhvr>
                                        <p:cTn id="101" dur="1" fill="hold">
                                          <p:stCondLst>
                                            <p:cond delay="0"/>
                                          </p:stCondLst>
                                        </p:cTn>
                                        <p:tgtEl>
                                          <p:spTgt spid="38"/>
                                        </p:tgtEl>
                                        <p:attrNameLst>
                                          <p:attrName>style.visibility</p:attrName>
                                        </p:attrNameLst>
                                      </p:cBhvr>
                                      <p:to>
                                        <p:strVal val="visible"/>
                                      </p:to>
                                    </p:set>
                                    <p:animEffect transition="in" filter="box(in)">
                                      <p:cBhvr>
                                        <p:cTn id="10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8" grpId="0" animBg="1"/>
      <p:bldP spid="9" grpId="0" animBg="1"/>
      <p:bldP spid="10" grpId="0" animBg="1"/>
      <p:bldP spid="11" grpId="0" animBg="1"/>
      <p:bldP spid="12" grpId="0" animBg="1"/>
      <p:bldP spid="13" grpId="0" animBg="1"/>
      <p:bldP spid="17" grpId="0" animBg="1"/>
      <p:bldP spid="21" grpId="0" animBg="1"/>
      <p:bldP spid="22" grpId="0" animBg="1"/>
      <p:bldP spid="24" grpId="0" animBg="1"/>
      <p:bldP spid="26" grpId="0"/>
      <p:bldP spid="33" grpId="0"/>
      <p:bldP spid="36" grpId="0" animBg="1"/>
      <p:bldP spid="38" grpId="0"/>
      <p:bldP spid="39" grpId="0"/>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214290"/>
            <a:ext cx="7429552" cy="3477875"/>
          </a:xfrm>
          <a:prstGeom prst="rect">
            <a:avLst/>
          </a:prstGeom>
          <a:noFill/>
        </p:spPr>
        <p:txBody>
          <a:bodyPr wrap="square" rtlCol="0">
            <a:spAutoFit/>
          </a:bodyPr>
          <a:lstStyle/>
          <a:p>
            <a:pPr algn="ctr"/>
            <a:r>
              <a:rPr lang="en-IN" sz="4000" dirty="0" smtClean="0">
                <a:solidFill>
                  <a:srgbClr val="FF0000"/>
                </a:solidFill>
              </a:rPr>
              <a:t>Application Of Eigenfaces</a:t>
            </a:r>
          </a:p>
          <a:p>
            <a:pPr algn="ctr"/>
            <a:endParaRPr lang="en-IN" sz="4000" dirty="0" smtClean="0">
              <a:solidFill>
                <a:srgbClr val="FF0000"/>
              </a:solidFill>
            </a:endParaRPr>
          </a:p>
          <a:p>
            <a:pPr marL="514350" indent="-514350">
              <a:buFont typeface="+mj-lt"/>
              <a:buAutoNum type="arabicPeriod"/>
            </a:pPr>
            <a:r>
              <a:rPr lang="en-IN" sz="2800" dirty="0" smtClean="0"/>
              <a:t>Handwriting Recognition.</a:t>
            </a:r>
          </a:p>
          <a:p>
            <a:pPr marL="514350" indent="-514350">
              <a:buFont typeface="+mj-lt"/>
              <a:buAutoNum type="arabicPeriod"/>
            </a:pPr>
            <a:r>
              <a:rPr lang="en-IN" sz="2800" dirty="0" smtClean="0"/>
              <a:t>Lip Reading.</a:t>
            </a:r>
          </a:p>
          <a:p>
            <a:pPr marL="514350" indent="-514350">
              <a:buFont typeface="+mj-lt"/>
              <a:buAutoNum type="arabicPeriod"/>
            </a:pPr>
            <a:r>
              <a:rPr lang="en-IN" sz="2800" dirty="0" smtClean="0"/>
              <a:t>Voice Recognition.</a:t>
            </a:r>
          </a:p>
          <a:p>
            <a:pPr marL="514350" indent="-514350">
              <a:buFont typeface="+mj-lt"/>
              <a:buAutoNum type="arabicPeriod"/>
            </a:pPr>
            <a:r>
              <a:rPr lang="en-IN" sz="2800" dirty="0" smtClean="0"/>
              <a:t>Sign Language/Hand Gestures Interpretation. </a:t>
            </a:r>
          </a:p>
          <a:p>
            <a:pPr marL="514350" indent="-514350">
              <a:buFont typeface="+mj-lt"/>
              <a:buAutoNum type="arabicPeriod"/>
            </a:pPr>
            <a:r>
              <a:rPr lang="en-IN" sz="2800" dirty="0" smtClean="0"/>
              <a:t>Medical Imaging Analysis.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000100" y="285728"/>
            <a:ext cx="8143900" cy="60722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lgn="ctr">
              <a:spcBef>
                <a:spcPct val="20000"/>
              </a:spcBef>
              <a:buClr>
                <a:srgbClr val="000000"/>
              </a:buClr>
            </a:pPr>
            <a:r>
              <a:rPr lang="en-US" sz="4000" b="1" i="1" dirty="0" smtClean="0">
                <a:solidFill>
                  <a:srgbClr val="FF0000"/>
                </a:solidFill>
                <a:latin typeface="+mj-lt"/>
              </a:rPr>
              <a:t>Limitations</a:t>
            </a:r>
          </a:p>
          <a:p>
            <a:pPr marL="342900" indent="-342900">
              <a:spcBef>
                <a:spcPct val="20000"/>
              </a:spcBef>
              <a:buClr>
                <a:srgbClr val="000000"/>
              </a:buClr>
              <a:buFont typeface="+mj-lt"/>
              <a:buAutoNum type="arabicPeriod"/>
            </a:pPr>
            <a:r>
              <a:rPr lang="en-US" sz="2400" b="0" dirty="0" smtClean="0">
                <a:latin typeface="+mj-lt"/>
              </a:rPr>
              <a:t>Background </a:t>
            </a:r>
            <a:r>
              <a:rPr lang="en-US" sz="2400" b="0" dirty="0">
                <a:latin typeface="+mj-lt"/>
              </a:rPr>
              <a:t>changes cause problems</a:t>
            </a:r>
          </a:p>
          <a:p>
            <a:pPr marL="342900" indent="-342900">
              <a:spcBef>
                <a:spcPct val="20000"/>
              </a:spcBef>
              <a:buClr>
                <a:srgbClr val="000000"/>
              </a:buClr>
              <a:buFont typeface="+mj-lt"/>
              <a:buAutoNum type="arabicPeriod"/>
            </a:pPr>
            <a:r>
              <a:rPr lang="en-US" sz="2400" b="0" dirty="0" smtClean="0">
                <a:latin typeface="+mj-lt"/>
              </a:rPr>
              <a:t>Light </a:t>
            </a:r>
            <a:r>
              <a:rPr lang="en-US" sz="2400" b="0" dirty="0">
                <a:latin typeface="+mj-lt"/>
              </a:rPr>
              <a:t>changes degrade performance</a:t>
            </a:r>
          </a:p>
          <a:p>
            <a:pPr marL="342900" indent="-342900">
              <a:spcBef>
                <a:spcPct val="20000"/>
              </a:spcBef>
              <a:buClr>
                <a:srgbClr val="000000"/>
              </a:buClr>
              <a:buFont typeface="+mj-lt"/>
              <a:buAutoNum type="arabicPeriod"/>
            </a:pPr>
            <a:r>
              <a:rPr lang="en-US" sz="2400" b="0" dirty="0" smtClean="0">
                <a:latin typeface="+mj-lt"/>
              </a:rPr>
              <a:t>Performance </a:t>
            </a:r>
            <a:r>
              <a:rPr lang="en-US" sz="2400" b="0" dirty="0">
                <a:latin typeface="+mj-lt"/>
              </a:rPr>
              <a:t>decreases quickly with changes to face size</a:t>
            </a:r>
          </a:p>
          <a:p>
            <a:pPr marL="1257300" lvl="2" indent="-342900">
              <a:spcBef>
                <a:spcPct val="20000"/>
              </a:spcBef>
              <a:buClr>
                <a:srgbClr val="000000"/>
              </a:buClr>
              <a:buFont typeface="+mj-lt"/>
              <a:buAutoNum type="arabicPeriod"/>
            </a:pPr>
            <a:r>
              <a:rPr lang="en-US" sz="2400" b="0" dirty="0">
                <a:latin typeface="+mj-lt"/>
              </a:rPr>
              <a:t>Multi-scale </a:t>
            </a:r>
            <a:r>
              <a:rPr lang="en-US" sz="2400" b="0" dirty="0" err="1">
                <a:latin typeface="+mj-lt"/>
              </a:rPr>
              <a:t>eigenspaces</a:t>
            </a:r>
            <a:r>
              <a:rPr lang="en-US" sz="2400" b="0" dirty="0">
                <a:latin typeface="+mj-lt"/>
              </a:rPr>
              <a:t>.</a:t>
            </a:r>
          </a:p>
          <a:p>
            <a:pPr marL="1257300" lvl="2" indent="-342900">
              <a:spcBef>
                <a:spcPct val="20000"/>
              </a:spcBef>
              <a:buClr>
                <a:srgbClr val="000000"/>
              </a:buClr>
              <a:buFont typeface="+mj-lt"/>
              <a:buAutoNum type="arabicPeriod"/>
            </a:pPr>
            <a:r>
              <a:rPr lang="en-US" sz="2400" b="0" dirty="0">
                <a:latin typeface="+mj-lt"/>
              </a:rPr>
              <a:t>Scale input image to multiple sizes.</a:t>
            </a:r>
          </a:p>
          <a:p>
            <a:pPr marL="342900" indent="-342900">
              <a:spcBef>
                <a:spcPct val="20000"/>
              </a:spcBef>
              <a:buClr>
                <a:srgbClr val="000000"/>
              </a:buClr>
              <a:buFont typeface="+mj-lt"/>
              <a:buAutoNum type="arabicPeriod"/>
            </a:pPr>
            <a:r>
              <a:rPr lang="en-US" sz="2400" b="0" dirty="0">
                <a:latin typeface="+mj-lt"/>
              </a:rPr>
              <a:t>Performance decreases with changes to face orientation (but not as fast as with scale changes)</a:t>
            </a:r>
          </a:p>
          <a:p>
            <a:pPr marL="1257300" lvl="2" indent="-342900">
              <a:spcBef>
                <a:spcPct val="20000"/>
              </a:spcBef>
              <a:buClr>
                <a:srgbClr val="000000"/>
              </a:buClr>
              <a:buFont typeface="+mj-lt"/>
              <a:buAutoNum type="arabicPeriod"/>
            </a:pPr>
            <a:r>
              <a:rPr lang="en-US" sz="2400" b="0" dirty="0">
                <a:latin typeface="+mj-lt"/>
              </a:rPr>
              <a:t>Plane rotations are easier to </a:t>
            </a:r>
            <a:r>
              <a:rPr lang="en-US" sz="2400" b="0" dirty="0" smtClean="0">
                <a:latin typeface="+mj-lt"/>
              </a:rPr>
              <a:t>handle.</a:t>
            </a:r>
          </a:p>
          <a:p>
            <a:pPr marL="1257300" lvl="2" indent="-342900">
              <a:spcBef>
                <a:spcPct val="20000"/>
              </a:spcBef>
              <a:buClr>
                <a:srgbClr val="000000"/>
              </a:buClr>
              <a:buFont typeface="+mj-lt"/>
              <a:buAutoNum type="arabicPeriod"/>
            </a:pPr>
            <a:r>
              <a:rPr lang="en-US" sz="2400" b="0" dirty="0" smtClean="0">
                <a:latin typeface="+mj-lt"/>
              </a:rPr>
              <a:t>Out-of-plane </a:t>
            </a:r>
            <a:r>
              <a:rPr lang="en-US" sz="2400" b="0" dirty="0">
                <a:latin typeface="+mj-lt"/>
              </a:rPr>
              <a:t>rotations are more difficult to handle.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071546"/>
            <a:ext cx="8215338" cy="4062651"/>
          </a:xfrm>
          <a:prstGeom prst="rect">
            <a:avLst/>
          </a:prstGeom>
          <a:noFill/>
        </p:spPr>
        <p:txBody>
          <a:bodyPr wrap="square" rtlCol="0">
            <a:spAutoFit/>
          </a:bodyPr>
          <a:lstStyle/>
          <a:p>
            <a:r>
              <a:rPr lang="en-US" sz="3600" b="1" dirty="0" smtClean="0">
                <a:solidFill>
                  <a:srgbClr val="00B0F0"/>
                </a:solidFill>
                <a:latin typeface="Calibri" pitchFamily="34" charset="0"/>
              </a:rPr>
              <a:t>References</a:t>
            </a:r>
            <a:r>
              <a:rPr lang="en-US" sz="3600" dirty="0" smtClean="0">
                <a:solidFill>
                  <a:srgbClr val="00B0F0"/>
                </a:solidFill>
                <a:latin typeface="Calibri" pitchFamily="34" charset="0"/>
              </a:rPr>
              <a:t>:</a:t>
            </a:r>
          </a:p>
          <a:p>
            <a:endParaRPr lang="en-US" sz="3600" dirty="0" smtClean="0">
              <a:solidFill>
                <a:srgbClr val="00B0F0"/>
              </a:solidFill>
              <a:latin typeface="Calibri" pitchFamily="34" charset="0"/>
            </a:endParaRPr>
          </a:p>
          <a:p>
            <a:pPr>
              <a:buFont typeface="Wingdings" pitchFamily="2" charset="2"/>
              <a:buChar char="Ø"/>
            </a:pPr>
            <a:r>
              <a:rPr lang="en-IN" sz="2000" dirty="0" smtClean="0">
                <a:latin typeface="Calibri" pitchFamily="34" charset="0"/>
              </a:rPr>
              <a:t> </a:t>
            </a:r>
            <a:r>
              <a:rPr lang="en-IN" sz="2000" i="1" dirty="0" smtClean="0"/>
              <a:t>M. </a:t>
            </a:r>
            <a:r>
              <a:rPr lang="en-IN" sz="2000" i="1" dirty="0" err="1" smtClean="0"/>
              <a:t>Turk,A</a:t>
            </a:r>
            <a:r>
              <a:rPr lang="en-IN" sz="2000" i="1" dirty="0" smtClean="0"/>
              <a:t>. </a:t>
            </a:r>
            <a:r>
              <a:rPr lang="en-IN" sz="2000" i="1" dirty="0" err="1" smtClean="0"/>
              <a:t>Pentland</a:t>
            </a:r>
            <a:r>
              <a:rPr lang="en-IN" sz="2000" i="1" dirty="0" smtClean="0"/>
              <a:t> (1991);</a:t>
            </a:r>
            <a:r>
              <a:rPr lang="en-IN" sz="2000" i="1" dirty="0" smtClean="0">
                <a:hlinkClick r:id="rId2"/>
              </a:rPr>
              <a:t>"Eigenfaces for recognition"</a:t>
            </a:r>
            <a:r>
              <a:rPr lang="en-IN" sz="2000" i="1" dirty="0" smtClean="0"/>
              <a:t> , Journal of Cognitive Neuroscience. </a:t>
            </a:r>
            <a:r>
              <a:rPr lang="en-IN" sz="2000" b="1" i="1" dirty="0" smtClean="0"/>
              <a:t>3</a:t>
            </a:r>
            <a:r>
              <a:rPr lang="en-IN" sz="2000" i="1" dirty="0" smtClean="0"/>
              <a:t> (1): 71–86. </a:t>
            </a:r>
            <a:r>
              <a:rPr lang="en-IN" sz="2000" i="1" dirty="0" smtClean="0">
                <a:hlinkClick r:id="rId3" tooltip="Digital object identifier"/>
              </a:rPr>
              <a:t>doi</a:t>
            </a:r>
            <a:r>
              <a:rPr lang="en-IN" sz="2000" i="1" dirty="0" smtClean="0"/>
              <a:t>:</a:t>
            </a:r>
            <a:r>
              <a:rPr lang="en-IN" sz="2000" i="1" dirty="0" smtClean="0">
                <a:hlinkClick r:id="rId4"/>
              </a:rPr>
              <a:t>10.1162/jocn.1991.3.1.71</a:t>
            </a:r>
            <a:r>
              <a:rPr lang="en-IN" sz="2000" i="1" dirty="0" smtClean="0"/>
              <a:t>. </a:t>
            </a:r>
            <a:r>
              <a:rPr lang="en-IN" sz="2000" i="1" dirty="0" smtClean="0">
                <a:hlinkClick r:id="rId5" tooltip="PubMed Identifier"/>
              </a:rPr>
              <a:t>PMID</a:t>
            </a:r>
            <a:r>
              <a:rPr lang="en-IN" sz="2000" i="1" dirty="0" smtClean="0"/>
              <a:t> </a:t>
            </a:r>
            <a:r>
              <a:rPr lang="en-IN" sz="2000" i="1" dirty="0" smtClean="0">
                <a:hlinkClick r:id="rId6"/>
              </a:rPr>
              <a:t>23964806</a:t>
            </a:r>
            <a:r>
              <a:rPr lang="en-IN" sz="2000" i="1" dirty="0" smtClean="0"/>
              <a:t>.</a:t>
            </a:r>
            <a:endParaRPr lang="en-IN" sz="2000" dirty="0" smtClean="0"/>
          </a:p>
          <a:p>
            <a:endParaRPr lang="en-US" sz="2000" dirty="0" smtClean="0">
              <a:latin typeface="Calibri" pitchFamily="34" charset="0"/>
            </a:endParaRPr>
          </a:p>
          <a:p>
            <a:endParaRPr lang="en-US" sz="3600" dirty="0" smtClean="0">
              <a:solidFill>
                <a:srgbClr val="00B0F0"/>
              </a:solidFill>
              <a:latin typeface="Calibri" pitchFamily="34" charset="0"/>
            </a:endParaRPr>
          </a:p>
          <a:p>
            <a:endParaRPr lang="en-US" sz="3600" dirty="0" smtClean="0">
              <a:solidFill>
                <a:srgbClr val="00B0F0"/>
              </a:solidFill>
              <a:latin typeface="Calibri" pitchFamily="34" charset="0"/>
            </a:endParaRPr>
          </a:p>
          <a:p>
            <a:endParaRPr lang="en-US" sz="3600" dirty="0" smtClean="0">
              <a:solidFill>
                <a:srgbClr val="00B0F0"/>
              </a:solidFill>
              <a:latin typeface="Calibri" pitchFamily="34" charset="0"/>
            </a:endParaRP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0"/>
            <a:ext cx="7643834" cy="5709255"/>
          </a:xfrm>
          <a:prstGeom prst="rect">
            <a:avLst/>
          </a:prstGeom>
          <a:noFill/>
        </p:spPr>
        <p:txBody>
          <a:bodyPr wrap="square" rtlCol="0" anchor="ctr">
            <a:spAutoFit/>
          </a:bodyPr>
          <a:lstStyle/>
          <a:p>
            <a:pPr algn="ctr">
              <a:buNone/>
            </a:pPr>
            <a:r>
              <a:rPr lang="en-US" sz="2400" dirty="0" smtClean="0">
                <a:latin typeface="Baskerville Old Face" pitchFamily="18" charset="0"/>
                <a:cs typeface="Albany AMT" pitchFamily="34" charset="0"/>
              </a:rPr>
              <a:t/>
            </a:r>
            <a:br>
              <a:rPr lang="en-US" sz="2400" dirty="0" smtClean="0">
                <a:latin typeface="Baskerville Old Face" pitchFamily="18" charset="0"/>
                <a:cs typeface="Albany AMT" pitchFamily="34" charset="0"/>
              </a:rPr>
            </a:br>
            <a:r>
              <a:rPr lang="en-US" sz="2400" dirty="0" smtClean="0">
                <a:latin typeface="Baskerville Old Face" pitchFamily="18" charset="0"/>
                <a:cs typeface="Albany AMT" pitchFamily="34" charset="0"/>
              </a:rPr>
              <a:t> </a:t>
            </a:r>
          </a:p>
          <a:p>
            <a:pPr algn="ctr">
              <a:buNone/>
            </a:pPr>
            <a:endParaRPr lang="en-US" sz="2400" dirty="0">
              <a:latin typeface="Baskerville Old Face" pitchFamily="18" charset="0"/>
              <a:cs typeface="Albany AMT" pitchFamily="34" charset="0"/>
            </a:endParaRPr>
          </a:p>
          <a:p>
            <a:pPr algn="ctr">
              <a:buNone/>
            </a:pPr>
            <a:r>
              <a:rPr lang="en-US" sz="3200" dirty="0" err="1" smtClean="0">
                <a:solidFill>
                  <a:srgbClr val="FF0000"/>
                </a:solidFill>
                <a:latin typeface="Aharoni" pitchFamily="2" charset="-79"/>
                <a:cs typeface="Aharoni" pitchFamily="2" charset="-79"/>
              </a:rPr>
              <a:t>Shivaji</a:t>
            </a:r>
            <a:r>
              <a:rPr lang="en-US" sz="3200" dirty="0" smtClean="0">
                <a:solidFill>
                  <a:srgbClr val="FF0000"/>
                </a:solidFill>
                <a:latin typeface="Aharoni" pitchFamily="2" charset="-79"/>
                <a:cs typeface="Aharoni" pitchFamily="2" charset="-79"/>
              </a:rPr>
              <a:t> </a:t>
            </a:r>
            <a:r>
              <a:rPr lang="en-US" sz="3200" dirty="0" smtClean="0">
                <a:solidFill>
                  <a:srgbClr val="FF0000"/>
                </a:solidFill>
                <a:latin typeface="Aharoni" pitchFamily="2" charset="-79"/>
                <a:cs typeface="Aharoni" pitchFamily="2" charset="-79"/>
              </a:rPr>
              <a:t>University, Kolhapur</a:t>
            </a:r>
          </a:p>
          <a:p>
            <a:pPr algn="ctr">
              <a:buNone/>
            </a:pPr>
            <a:r>
              <a:rPr lang="en-US" sz="2800" dirty="0" smtClean="0">
                <a:solidFill>
                  <a:srgbClr val="00B0F0"/>
                </a:solidFill>
                <a:latin typeface="Aharoni" pitchFamily="2" charset="-79"/>
                <a:cs typeface="Aharoni" pitchFamily="2" charset="-79"/>
              </a:rPr>
              <a:t>Department of Statistics </a:t>
            </a:r>
            <a:r>
              <a:rPr lang="en-US" sz="2400" dirty="0" smtClean="0">
                <a:latin typeface="Aharoni" pitchFamily="2" charset="-79"/>
                <a:cs typeface="Aharoni" pitchFamily="2" charset="-79"/>
              </a:rPr>
              <a:t/>
            </a:r>
            <a:br>
              <a:rPr lang="en-US" sz="2400" dirty="0" smtClean="0">
                <a:latin typeface="Aharoni" pitchFamily="2" charset="-79"/>
                <a:cs typeface="Aharoni" pitchFamily="2" charset="-79"/>
              </a:rPr>
            </a:br>
            <a:r>
              <a:rPr lang="en-US" sz="2200" dirty="0" smtClean="0">
                <a:latin typeface="Aharoni" pitchFamily="2" charset="-79"/>
                <a:cs typeface="Aharoni" pitchFamily="2" charset="-79"/>
              </a:rPr>
              <a:t>Seminar on</a:t>
            </a:r>
          </a:p>
          <a:p>
            <a:pPr algn="ctr">
              <a:buNone/>
            </a:pPr>
            <a:r>
              <a:rPr lang="en-US" sz="3200" dirty="0" smtClean="0">
                <a:solidFill>
                  <a:schemeClr val="accent5">
                    <a:lumMod val="60000"/>
                    <a:lumOff val="40000"/>
                  </a:schemeClr>
                </a:solidFill>
                <a:latin typeface="Aharoni" pitchFamily="2" charset="-79"/>
                <a:cs typeface="Aharoni" pitchFamily="2" charset="-79"/>
              </a:rPr>
              <a:t> </a:t>
            </a:r>
            <a:r>
              <a:rPr lang="en-US" sz="3200" b="1" dirty="0" smtClean="0">
                <a:solidFill>
                  <a:schemeClr val="accent5">
                    <a:lumMod val="60000"/>
                    <a:lumOff val="40000"/>
                  </a:schemeClr>
                </a:solidFill>
                <a:latin typeface="Aharoni" pitchFamily="2" charset="-79"/>
                <a:cs typeface="Aharoni" pitchFamily="2" charset="-79"/>
              </a:rPr>
              <a:t>“</a:t>
            </a:r>
            <a:r>
              <a:rPr lang="en-US" sz="3200" b="1" dirty="0" err="1" smtClean="0">
                <a:solidFill>
                  <a:schemeClr val="accent5">
                    <a:lumMod val="60000"/>
                    <a:lumOff val="40000"/>
                  </a:schemeClr>
                </a:solidFill>
                <a:latin typeface="Aharoni" pitchFamily="2" charset="-79"/>
                <a:cs typeface="Aharoni" pitchFamily="2" charset="-79"/>
              </a:rPr>
              <a:t>Eigenfaces</a:t>
            </a:r>
            <a:r>
              <a:rPr lang="en-US" sz="3200" b="1" dirty="0" smtClean="0">
                <a:solidFill>
                  <a:schemeClr val="accent5">
                    <a:lumMod val="60000"/>
                    <a:lumOff val="40000"/>
                  </a:schemeClr>
                </a:solidFill>
                <a:latin typeface="Aharoni" pitchFamily="2" charset="-79"/>
                <a:cs typeface="Aharoni" pitchFamily="2" charset="-79"/>
              </a:rPr>
              <a:t> Algorithm</a:t>
            </a:r>
            <a:r>
              <a:rPr lang="en-US" sz="3200" dirty="0" smtClean="0">
                <a:solidFill>
                  <a:schemeClr val="accent5">
                    <a:lumMod val="60000"/>
                    <a:lumOff val="40000"/>
                  </a:schemeClr>
                </a:solidFill>
                <a:latin typeface="Aharoni" pitchFamily="2" charset="-79"/>
                <a:cs typeface="Aharoni" pitchFamily="2" charset="-79"/>
              </a:rPr>
              <a:t>”</a:t>
            </a:r>
            <a:endParaRPr lang="en-US" sz="3200" dirty="0">
              <a:solidFill>
                <a:schemeClr val="accent5">
                  <a:lumMod val="60000"/>
                  <a:lumOff val="40000"/>
                </a:schemeClr>
              </a:solidFill>
              <a:latin typeface="Aharoni" pitchFamily="2" charset="-79"/>
              <a:cs typeface="Aharoni" pitchFamily="2" charset="-79"/>
            </a:endParaRPr>
          </a:p>
          <a:p>
            <a:pPr algn="ctr">
              <a:buNone/>
            </a:pPr>
            <a:r>
              <a:rPr lang="en-US" sz="2200" dirty="0" smtClean="0">
                <a:latin typeface="Aharoni" pitchFamily="2" charset="-79"/>
                <a:cs typeface="Aharoni" pitchFamily="2" charset="-79"/>
              </a:rPr>
              <a:t>Presented</a:t>
            </a:r>
            <a:r>
              <a:rPr lang="en-US" sz="2400" dirty="0" smtClean="0">
                <a:latin typeface="Aharoni" pitchFamily="2" charset="-79"/>
                <a:cs typeface="Aharoni" pitchFamily="2" charset="-79"/>
              </a:rPr>
              <a:t> by</a:t>
            </a:r>
            <a:endParaRPr lang="en-US" sz="2400" dirty="0">
              <a:latin typeface="Aharoni" pitchFamily="2" charset="-79"/>
              <a:cs typeface="Aharoni" pitchFamily="2" charset="-79"/>
            </a:endParaRPr>
          </a:p>
          <a:p>
            <a:pPr algn="ctr">
              <a:buNone/>
            </a:pPr>
            <a:r>
              <a:rPr lang="en-US" sz="2800" dirty="0" smtClean="0">
                <a:solidFill>
                  <a:srgbClr val="00B050"/>
                </a:solidFill>
                <a:latin typeface="Aharoni" pitchFamily="2" charset="-79"/>
                <a:cs typeface="Aharoni" pitchFamily="2" charset="-79"/>
              </a:rPr>
              <a:t>Sable </a:t>
            </a:r>
            <a:r>
              <a:rPr lang="en-US" sz="2800" dirty="0" err="1" smtClean="0">
                <a:solidFill>
                  <a:srgbClr val="00B050"/>
                </a:solidFill>
                <a:latin typeface="Aharoni" pitchFamily="2" charset="-79"/>
                <a:cs typeface="Aharoni" pitchFamily="2" charset="-79"/>
              </a:rPr>
              <a:t>Vinayak</a:t>
            </a:r>
            <a:r>
              <a:rPr lang="en-US" sz="2800" dirty="0" smtClean="0">
                <a:solidFill>
                  <a:srgbClr val="00B050"/>
                </a:solidFill>
                <a:latin typeface="Aharoni" pitchFamily="2" charset="-79"/>
                <a:cs typeface="Aharoni" pitchFamily="2" charset="-79"/>
              </a:rPr>
              <a:t> </a:t>
            </a:r>
            <a:r>
              <a:rPr lang="en-US" sz="2800" dirty="0" err="1" smtClean="0">
                <a:solidFill>
                  <a:srgbClr val="00B050"/>
                </a:solidFill>
                <a:latin typeface="Aharoni" pitchFamily="2" charset="-79"/>
                <a:cs typeface="Aharoni" pitchFamily="2" charset="-79"/>
              </a:rPr>
              <a:t>Machhindra</a:t>
            </a:r>
            <a:r>
              <a:rPr lang="en-US" sz="1600" dirty="0" smtClean="0">
                <a:solidFill>
                  <a:schemeClr val="accent6"/>
                </a:solidFill>
                <a:latin typeface="Aharoni" pitchFamily="2" charset="-79"/>
                <a:cs typeface="Aharoni" pitchFamily="2" charset="-79"/>
              </a:rPr>
              <a:t/>
            </a:r>
            <a:br>
              <a:rPr lang="en-US" sz="1600" dirty="0" smtClean="0">
                <a:solidFill>
                  <a:schemeClr val="accent6"/>
                </a:solidFill>
                <a:latin typeface="Aharoni" pitchFamily="2" charset="-79"/>
                <a:cs typeface="Aharoni" pitchFamily="2" charset="-79"/>
              </a:rPr>
            </a:br>
            <a:r>
              <a:rPr lang="en-US" sz="2000" dirty="0" err="1" smtClean="0">
                <a:latin typeface="Aharoni" pitchFamily="2" charset="-79"/>
                <a:cs typeface="Aharoni" pitchFamily="2" charset="-79"/>
              </a:rPr>
              <a:t>MSc.I</a:t>
            </a:r>
            <a:r>
              <a:rPr lang="en-US" sz="2000" dirty="0" smtClean="0">
                <a:latin typeface="Aharoni" pitchFamily="2" charset="-79"/>
                <a:cs typeface="Aharoni" pitchFamily="2" charset="-79"/>
              </a:rPr>
              <a:t> Statistics </a:t>
            </a:r>
            <a:r>
              <a:rPr lang="en-US" sz="2000" dirty="0" err="1" smtClean="0">
                <a:latin typeface="+mj-lt"/>
                <a:cs typeface="Aharoni" pitchFamily="2" charset="-79"/>
              </a:rPr>
              <a:t>Sem</a:t>
            </a:r>
            <a:r>
              <a:rPr lang="en-US" sz="2000" dirty="0" smtClean="0">
                <a:latin typeface="+mj-lt"/>
                <a:cs typeface="Aharoni" pitchFamily="2" charset="-79"/>
              </a:rPr>
              <a:t>(1I</a:t>
            </a:r>
            <a:r>
              <a:rPr lang="en-US" sz="2000" dirty="0" smtClean="0">
                <a:latin typeface="Aharoni" pitchFamily="2" charset="-79"/>
                <a:cs typeface="Aharoni" pitchFamily="2" charset="-79"/>
              </a:rPr>
              <a:t>)</a:t>
            </a:r>
            <a:r>
              <a:rPr lang="en-US" dirty="0" smtClean="0">
                <a:latin typeface="Aharoni" pitchFamily="2" charset="-79"/>
                <a:cs typeface="Aharoni" pitchFamily="2" charset="-79"/>
              </a:rPr>
              <a:t/>
            </a:r>
            <a:br>
              <a:rPr lang="en-US" dirty="0" smtClean="0">
                <a:latin typeface="Aharoni" pitchFamily="2" charset="-79"/>
                <a:cs typeface="Aharoni" pitchFamily="2" charset="-79"/>
              </a:rPr>
            </a:br>
            <a:r>
              <a:rPr lang="en-US" sz="2300" dirty="0" smtClean="0">
                <a:solidFill>
                  <a:schemeClr val="accent1"/>
                </a:solidFill>
                <a:latin typeface="Aharoni" pitchFamily="2" charset="-79"/>
                <a:cs typeface="Aharoni" pitchFamily="2" charset="-79"/>
              </a:rPr>
              <a:t>Under the Guidance of</a:t>
            </a:r>
            <a:r>
              <a:rPr lang="en-US" dirty="0" smtClean="0">
                <a:latin typeface="Aharoni" pitchFamily="2" charset="-79"/>
                <a:cs typeface="Aharoni" pitchFamily="2" charset="-79"/>
              </a:rPr>
              <a:t/>
            </a:r>
            <a:br>
              <a:rPr lang="en-US" dirty="0" smtClean="0">
                <a:latin typeface="Aharoni" pitchFamily="2" charset="-79"/>
                <a:cs typeface="Aharoni" pitchFamily="2" charset="-79"/>
              </a:rPr>
            </a:br>
            <a:r>
              <a:rPr lang="en-US" sz="2400" dirty="0" smtClean="0">
                <a:solidFill>
                  <a:srgbClr val="7030A0"/>
                </a:solidFill>
                <a:latin typeface="Aharoni" pitchFamily="2" charset="-79"/>
                <a:cs typeface="Aharoni" pitchFamily="2" charset="-79"/>
              </a:rPr>
              <a:t>Dr. </a:t>
            </a:r>
            <a:r>
              <a:rPr lang="en-US" sz="2400" dirty="0" err="1" smtClean="0">
                <a:solidFill>
                  <a:srgbClr val="7030A0"/>
                </a:solidFill>
                <a:latin typeface="Aharoni" pitchFamily="2" charset="-79"/>
                <a:cs typeface="Aharoni" pitchFamily="2" charset="-79"/>
              </a:rPr>
              <a:t>S.B.Mahadik</a:t>
            </a:r>
            <a:endParaRPr lang="en-US" sz="2400" dirty="0" smtClean="0">
              <a:solidFill>
                <a:srgbClr val="7030A0"/>
              </a:solidFill>
              <a:latin typeface="Aharoni" pitchFamily="2" charset="-79"/>
              <a:cs typeface="Aharoni" pitchFamily="2" charset="-79"/>
            </a:endParaRPr>
          </a:p>
          <a:p>
            <a:pPr algn="ctr">
              <a:buNone/>
            </a:pPr>
            <a:r>
              <a:rPr lang="en-IN" sz="2400" dirty="0" smtClean="0">
                <a:latin typeface="Aharoni" pitchFamily="2" charset="-79"/>
                <a:cs typeface="Aharoni" pitchFamily="2" charset="-79"/>
              </a:rPr>
              <a:t>2017-2018</a:t>
            </a:r>
          </a:p>
          <a:p>
            <a:pPr algn="ctr">
              <a:buNone/>
            </a:pPr>
            <a:endParaRPr lang="en-US"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65443" y="2967335"/>
            <a:ext cx="3413114" cy="923330"/>
          </a:xfrm>
          <a:prstGeom prst="rect">
            <a:avLst/>
          </a:prstGeom>
          <a:noFill/>
        </p:spPr>
        <p:txBody>
          <a:bodyPr wrap="none" rtlCol="0">
            <a:spAutoFit/>
          </a:bodyPr>
          <a:lstStyle/>
          <a:p>
            <a:r>
              <a:rPr lang="en-US" sz="5400" b="1" i="1" dirty="0" smtClean="0">
                <a:ln w="6600">
                  <a:solidFill>
                    <a:schemeClr val="accent2"/>
                  </a:solidFill>
                  <a:prstDash val="solid"/>
                </a:ln>
                <a:solidFill>
                  <a:srgbClr val="FFFFFF"/>
                </a:solidFill>
                <a:effectLst>
                  <a:outerShdw dist="38100" dir="2700000" algn="tl" rotWithShape="0">
                    <a:schemeClr val="accent2"/>
                  </a:outerShdw>
                </a:effectLst>
              </a:rPr>
              <a:t>Thank you</a:t>
            </a:r>
            <a:endParaRPr lang="en-US" sz="5400" b="1" i="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xmlns="" val="41333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nodeType="clickEffect">
                                  <p:stCondLst>
                                    <p:cond delay="0"/>
                                  </p:stCondLst>
                                  <p:childTnLst>
                                    <p:animEffect transition="out" filter="wipe(down)">
                                      <p:cBhvr>
                                        <p:cTn id="6" dur="180" accel="50000">
                                          <p:stCondLst>
                                            <p:cond delay="1820"/>
                                          </p:stCondLst>
                                        </p:cTn>
                                        <p:tgtEl>
                                          <p:spTgt spid="3">
                                            <p:txEl>
                                              <p:pRg st="0" end="0"/>
                                            </p:txEl>
                                          </p:spTgt>
                                        </p:tgtEl>
                                      </p:cBhvr>
                                    </p:animEffect>
                                    <p:anim calcmode="lin" valueType="num">
                                      <p:cBhvr>
                                        <p:cTn id="7" dur="1822" tmFilter="0,0; 0.14,0.31; 0.43,0.73; 0.71,0.91; 1.0,1.0">
                                          <p:stCondLst>
                                            <p:cond delay="0"/>
                                          </p:stCondLst>
                                        </p:cTn>
                                        <p:tgtEl>
                                          <p:spTgt spid="3">
                                            <p:txEl>
                                              <p:pRg st="0" end="0"/>
                                            </p:txEl>
                                          </p:spTgt>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3">
                                            <p:txEl>
                                              <p:pRg st="0" end="0"/>
                                            </p:txEl>
                                          </p:spTgt>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3">
                                            <p:txEl>
                                              <p:pRg st="0" end="0"/>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3">
                                            <p:txEl>
                                              <p:pRg st="0" end="0"/>
                                            </p:txEl>
                                          </p:spTgt>
                                        </p:tgtEl>
                                        <p:attrNameLst>
                                          <p:attrName>ppt_y</p:attrName>
                                        </p:attrNameLst>
                                      </p:cBhvr>
                                      <p:tavLst>
                                        <p:tav tm="0">
                                          <p:val>
                                            <p:strVal val="ppt_y"/>
                                          </p:val>
                                        </p:tav>
                                        <p:tav tm="100000">
                                          <p:val>
                                            <p:strVal val="ppt_y+ppt_h"/>
                                          </p:val>
                                        </p:tav>
                                      </p:tavLst>
                                    </p:anim>
                                    <p:animScale>
                                      <p:cBhvr>
                                        <p:cTn id="14" dur="26">
                                          <p:stCondLst>
                                            <p:cond delay="620"/>
                                          </p:stCondLst>
                                        </p:cTn>
                                        <p:tgtEl>
                                          <p:spTgt spid="3">
                                            <p:txEl>
                                              <p:pRg st="0" end="0"/>
                                            </p:txEl>
                                          </p:spTgt>
                                        </p:tgtEl>
                                      </p:cBhvr>
                                      <p:to x="100000" y="60000"/>
                                    </p:animScale>
                                    <p:animScale>
                                      <p:cBhvr>
                                        <p:cTn id="15" dur="166" decel="50000">
                                          <p:stCondLst>
                                            <p:cond delay="646"/>
                                          </p:stCondLst>
                                        </p:cTn>
                                        <p:tgtEl>
                                          <p:spTgt spid="3">
                                            <p:txEl>
                                              <p:pRg st="0" end="0"/>
                                            </p:txEl>
                                          </p:spTgt>
                                        </p:tgtEl>
                                      </p:cBhvr>
                                      <p:to x="100000" y="100000"/>
                                    </p:animScale>
                                    <p:animScale>
                                      <p:cBhvr>
                                        <p:cTn id="16" dur="26">
                                          <p:stCondLst>
                                            <p:cond delay="1312"/>
                                          </p:stCondLst>
                                        </p:cTn>
                                        <p:tgtEl>
                                          <p:spTgt spid="3">
                                            <p:txEl>
                                              <p:pRg st="0" end="0"/>
                                            </p:txEl>
                                          </p:spTgt>
                                        </p:tgtEl>
                                      </p:cBhvr>
                                      <p:to x="100000" y="80000"/>
                                    </p:animScale>
                                    <p:animScale>
                                      <p:cBhvr>
                                        <p:cTn id="17" dur="166" decel="50000">
                                          <p:stCondLst>
                                            <p:cond delay="1338"/>
                                          </p:stCondLst>
                                        </p:cTn>
                                        <p:tgtEl>
                                          <p:spTgt spid="3">
                                            <p:txEl>
                                              <p:pRg st="0" end="0"/>
                                            </p:txEl>
                                          </p:spTgt>
                                        </p:tgtEl>
                                      </p:cBhvr>
                                      <p:to x="100000" y="100000"/>
                                    </p:animScale>
                                    <p:animScale>
                                      <p:cBhvr>
                                        <p:cTn id="18" dur="26">
                                          <p:stCondLst>
                                            <p:cond delay="1642"/>
                                          </p:stCondLst>
                                        </p:cTn>
                                        <p:tgtEl>
                                          <p:spTgt spid="3">
                                            <p:txEl>
                                              <p:pRg st="0" end="0"/>
                                            </p:txEl>
                                          </p:spTgt>
                                        </p:tgtEl>
                                      </p:cBhvr>
                                      <p:to x="100000" y="90000"/>
                                    </p:animScale>
                                    <p:animScale>
                                      <p:cBhvr>
                                        <p:cTn id="19" dur="166" decel="50000">
                                          <p:stCondLst>
                                            <p:cond delay="1668"/>
                                          </p:stCondLst>
                                        </p:cTn>
                                        <p:tgtEl>
                                          <p:spTgt spid="3">
                                            <p:txEl>
                                              <p:pRg st="0" end="0"/>
                                            </p:txEl>
                                          </p:spTgt>
                                        </p:tgtEl>
                                      </p:cBhvr>
                                      <p:to x="100000" y="100000"/>
                                    </p:animScale>
                                    <p:animScale>
                                      <p:cBhvr>
                                        <p:cTn id="20" dur="26">
                                          <p:stCondLst>
                                            <p:cond delay="1808"/>
                                          </p:stCondLst>
                                        </p:cTn>
                                        <p:tgtEl>
                                          <p:spTgt spid="3">
                                            <p:txEl>
                                              <p:pRg st="0" end="0"/>
                                            </p:txEl>
                                          </p:spTgt>
                                        </p:tgtEl>
                                      </p:cBhvr>
                                      <p:to x="100000" y="95000"/>
                                    </p:animScale>
                                    <p:animScale>
                                      <p:cBhvr>
                                        <p:cTn id="21" dur="166" decel="50000">
                                          <p:stCondLst>
                                            <p:cond delay="1834"/>
                                          </p:stCondLst>
                                        </p:cTn>
                                        <p:tgtEl>
                                          <p:spTgt spid="3">
                                            <p:txEl>
                                              <p:pRg st="0" end="0"/>
                                            </p:txEl>
                                          </p:spTgt>
                                        </p:tgtEl>
                                      </p:cBhvr>
                                      <p:to x="100000" y="100000"/>
                                    </p:animScale>
                                    <p:set>
                                      <p:cBhvr>
                                        <p:cTn id="22"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538" y="142852"/>
            <a:ext cx="7858179" cy="6032421"/>
          </a:xfrm>
          <a:prstGeom prst="rect">
            <a:avLst/>
          </a:prstGeom>
          <a:noFill/>
        </p:spPr>
        <p:txBody>
          <a:bodyPr wrap="square" rtlCol="0">
            <a:spAutoFit/>
          </a:bodyPr>
          <a:lstStyle/>
          <a:p>
            <a:r>
              <a:rPr lang="en-IN" sz="4400" dirty="0" smtClean="0">
                <a:solidFill>
                  <a:srgbClr val="FF0000"/>
                </a:solidFill>
              </a:rPr>
              <a:t>Introduction</a:t>
            </a:r>
          </a:p>
          <a:p>
            <a:r>
              <a:rPr lang="en-IN" dirty="0" smtClean="0"/>
              <a:t>	</a:t>
            </a:r>
          </a:p>
          <a:p>
            <a:r>
              <a:rPr lang="en-IN" dirty="0" smtClean="0"/>
              <a:t>	Over the last ten years or so, face recognition has become a popular area of research in computer vision and one of the most successful applications of image analysis and understanding. Because of the nature of the problem, not only computer science researchers are interested in it, but neuroscientists and psychologists also.</a:t>
            </a:r>
          </a:p>
          <a:p>
            <a:r>
              <a:rPr lang="en-IN" dirty="0"/>
              <a:t>	</a:t>
            </a:r>
            <a:r>
              <a:rPr lang="en-IN" dirty="0" smtClean="0"/>
              <a:t>One of the simplest and most effective </a:t>
            </a:r>
            <a:r>
              <a:rPr lang="en-IN" dirty="0" smtClean="0">
                <a:solidFill>
                  <a:srgbClr val="FF0000"/>
                </a:solidFill>
              </a:rPr>
              <a:t>PCA </a:t>
            </a:r>
            <a:r>
              <a:rPr lang="en-IN" dirty="0" smtClean="0"/>
              <a:t>approaches used in face recognition systems is the so-called </a:t>
            </a:r>
            <a:r>
              <a:rPr lang="en-IN" dirty="0" err="1" smtClean="0">
                <a:solidFill>
                  <a:srgbClr val="FF0000"/>
                </a:solidFill>
              </a:rPr>
              <a:t>eigenface</a:t>
            </a:r>
            <a:r>
              <a:rPr lang="en-IN" dirty="0" smtClean="0"/>
              <a:t> approach. This approach transforms faces into a small set of essential characteristics, eigenfaces, which are the main components of the initial set of learning images (training set).</a:t>
            </a:r>
          </a:p>
          <a:p>
            <a:r>
              <a:rPr lang="en-IN" dirty="0"/>
              <a:t>	</a:t>
            </a:r>
            <a:r>
              <a:rPr lang="en-IN" dirty="0" smtClean="0"/>
              <a:t> </a:t>
            </a:r>
            <a:r>
              <a:rPr lang="en-IN" b="1" dirty="0"/>
              <a:t>Eigenfaces</a:t>
            </a:r>
            <a:r>
              <a:rPr lang="en-IN" dirty="0"/>
              <a:t> is the name given to a set of </a:t>
            </a:r>
            <a:r>
              <a:rPr lang="en-IN" dirty="0">
                <a:solidFill>
                  <a:srgbClr val="FF0000"/>
                </a:solidFill>
              </a:rPr>
              <a:t>eigenvectors</a:t>
            </a:r>
            <a:r>
              <a:rPr lang="en-IN" dirty="0"/>
              <a:t> when they are used in the computer vision problem of human face recognition</a:t>
            </a:r>
            <a:r>
              <a:rPr lang="en-IN" dirty="0" smtClean="0"/>
              <a:t>.</a:t>
            </a:r>
            <a:r>
              <a:rPr lang="en-IN" dirty="0"/>
              <a:t>  The eigenvectors are derived from the </a:t>
            </a:r>
            <a:r>
              <a:rPr lang="en-IN" dirty="0">
                <a:solidFill>
                  <a:srgbClr val="FF0000"/>
                </a:solidFill>
              </a:rPr>
              <a:t>covariance matrix</a:t>
            </a:r>
            <a:r>
              <a:rPr lang="en-IN" dirty="0"/>
              <a:t> of the </a:t>
            </a:r>
            <a:r>
              <a:rPr lang="en-IN" dirty="0">
                <a:solidFill>
                  <a:srgbClr val="FF0000"/>
                </a:solidFill>
              </a:rPr>
              <a:t>probability distribution</a:t>
            </a:r>
            <a:r>
              <a:rPr lang="en-IN" dirty="0"/>
              <a:t> over the high-dimensional vector space of face images. The eigenfaces themselves form a basis set of all images used to construct the covariance matrix. This produces dimension reduction by allowing the smaller set of basis images to represent the original training images. Classification can be achieved by comparing how faces are represented by the basis set.</a:t>
            </a:r>
            <a:endParaRPr lang="en-IN" dirty="0" smtClean="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1571" y="428604"/>
            <a:ext cx="6500858" cy="5970865"/>
          </a:xfrm>
          <a:prstGeom prst="rect">
            <a:avLst/>
          </a:prstGeom>
          <a:noFill/>
        </p:spPr>
        <p:txBody>
          <a:bodyPr wrap="square" rtlCol="0">
            <a:spAutoFit/>
          </a:bodyPr>
          <a:lstStyle/>
          <a:p>
            <a:r>
              <a:rPr lang="en-US" sz="4000" b="1" dirty="0" smtClean="0">
                <a:solidFill>
                  <a:srgbClr val="FF0000"/>
                </a:solidFill>
              </a:rPr>
              <a:t>What is face recognition ?</a:t>
            </a:r>
          </a:p>
          <a:p>
            <a:pPr>
              <a:buFont typeface="Wingdings" pitchFamily="2" charset="2"/>
              <a:buChar char="Ø"/>
            </a:pPr>
            <a:endParaRPr lang="en-US" dirty="0" smtClean="0"/>
          </a:p>
          <a:p>
            <a:pPr>
              <a:buFont typeface="Wingdings" pitchFamily="2" charset="2"/>
              <a:buChar char="Ø"/>
            </a:pPr>
            <a:r>
              <a:rPr lang="en-US" dirty="0" smtClean="0"/>
              <a:t> Basic concept , Every person’s  face has many features that are unique to that specific person.</a:t>
            </a:r>
          </a:p>
          <a:p>
            <a:r>
              <a:rPr lang="en-US" dirty="0"/>
              <a:t> </a:t>
            </a:r>
            <a:endParaRPr lang="en-US" dirty="0" smtClean="0"/>
          </a:p>
          <a:p>
            <a:pPr>
              <a:buFont typeface="Wingdings" pitchFamily="2" charset="2"/>
              <a:buChar char="Ø"/>
            </a:pPr>
            <a:r>
              <a:rPr lang="en-US" dirty="0" smtClean="0"/>
              <a:t>Shares an lot in common with other Biometric systems.</a:t>
            </a:r>
          </a:p>
          <a:p>
            <a:endParaRPr lang="en-US" dirty="0" smtClean="0"/>
          </a:p>
          <a:p>
            <a:pPr>
              <a:buFont typeface="Wingdings" pitchFamily="2" charset="2"/>
              <a:buChar char="Ø"/>
            </a:pPr>
            <a:r>
              <a:rPr lang="en-US" b="1" dirty="0" smtClean="0"/>
              <a:t>Face Detection   </a:t>
            </a:r>
            <a:r>
              <a:rPr lang="en-US" b="1" dirty="0" err="1" smtClean="0"/>
              <a:t>vs</a:t>
            </a:r>
            <a:r>
              <a:rPr lang="en-US" b="1" dirty="0" smtClean="0"/>
              <a:t>    Face Recognition</a:t>
            </a:r>
          </a:p>
          <a:p>
            <a:r>
              <a:rPr lang="en-US" b="1" dirty="0"/>
              <a:t> </a:t>
            </a:r>
            <a:r>
              <a:rPr lang="en-US" b="1" dirty="0" smtClean="0"/>
              <a:t>   </a:t>
            </a:r>
            <a:r>
              <a:rPr lang="en-US" dirty="0" smtClean="0"/>
              <a:t>(Face/Non-Face)         (Identify who’s face among all images)</a:t>
            </a:r>
          </a:p>
          <a:p>
            <a:endParaRPr lang="en-US" b="1" dirty="0" smtClean="0"/>
          </a:p>
          <a:p>
            <a:pPr>
              <a:buFont typeface="Wingdings" pitchFamily="2" charset="2"/>
              <a:buChar char="Ø"/>
            </a:pPr>
            <a:r>
              <a:rPr lang="en-US" b="1" dirty="0"/>
              <a:t> </a:t>
            </a:r>
            <a:r>
              <a:rPr lang="en-US" b="1" dirty="0" smtClean="0"/>
              <a:t>Two types of comparison</a:t>
            </a:r>
          </a:p>
          <a:p>
            <a:endParaRPr lang="en-US" b="1" dirty="0" smtClean="0"/>
          </a:p>
          <a:p>
            <a:r>
              <a:rPr lang="en-US" b="1" dirty="0" smtClean="0"/>
              <a:t> 	</a:t>
            </a:r>
            <a:r>
              <a:rPr lang="en-US" dirty="0" smtClean="0"/>
              <a:t>1.Face Verification – Basically a yes /no decision.</a:t>
            </a:r>
          </a:p>
          <a:p>
            <a:endParaRPr lang="en-US" dirty="0" smtClean="0"/>
          </a:p>
          <a:p>
            <a:r>
              <a:rPr lang="en-US" b="1" dirty="0"/>
              <a:t>	</a:t>
            </a:r>
            <a:r>
              <a:rPr lang="en-US" dirty="0" smtClean="0"/>
              <a:t>2.Face Identification –  Identify from a database </a:t>
            </a:r>
            <a:endParaRPr lang="en-US" b="1" dirty="0" smtClean="0"/>
          </a:p>
          <a:p>
            <a:pPr marL="342900" indent="-342900"/>
            <a:r>
              <a:rPr lang="en-US" b="1" dirty="0" smtClean="0"/>
              <a:t>           </a:t>
            </a:r>
          </a:p>
          <a:p>
            <a:pPr marL="342900" indent="-342900"/>
            <a:r>
              <a:rPr lang="en-US" b="1" dirty="0"/>
              <a:t> </a:t>
            </a:r>
            <a:r>
              <a:rPr lang="en-US" b="1" dirty="0" smtClean="0"/>
              <a:t>       	</a:t>
            </a:r>
          </a:p>
          <a:p>
            <a:endParaRPr lang="en-IN" dirty="0" smtClean="0"/>
          </a:p>
          <a:p>
            <a:endParaRPr lang="en-IN" dirty="0" smtClean="0">
              <a:solidFill>
                <a:srgbClr val="FF0000"/>
              </a:solidFill>
            </a:endParaRP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52" y="357166"/>
            <a:ext cx="7143800" cy="5970865"/>
          </a:xfrm>
          <a:prstGeom prst="rect">
            <a:avLst/>
          </a:prstGeom>
          <a:noFill/>
        </p:spPr>
        <p:txBody>
          <a:bodyPr wrap="square" rtlCol="0">
            <a:spAutoFit/>
          </a:bodyPr>
          <a:lstStyle/>
          <a:p>
            <a:pPr algn="ctr"/>
            <a:r>
              <a:rPr lang="en-US" sz="3200" b="1" dirty="0" smtClean="0">
                <a:solidFill>
                  <a:srgbClr val="FF0000"/>
                </a:solidFill>
              </a:rPr>
              <a:t>Type Of Face Recognition</a:t>
            </a:r>
          </a:p>
          <a:p>
            <a:pPr algn="ctr"/>
            <a:endParaRPr lang="en-US" sz="2400" b="1" dirty="0" smtClean="0">
              <a:solidFill>
                <a:srgbClr val="FF0000"/>
              </a:solidFill>
            </a:endParaRPr>
          </a:p>
          <a:p>
            <a:pPr algn="ctr"/>
            <a:endParaRPr lang="en-US" sz="2400" b="1" dirty="0" smtClean="0">
              <a:solidFill>
                <a:srgbClr val="FF0000"/>
              </a:solidFill>
            </a:endParaRPr>
          </a:p>
          <a:p>
            <a:pPr marL="457200" indent="-457200">
              <a:buFont typeface="+mj-lt"/>
              <a:buAutoNum type="arabicPeriod"/>
            </a:pPr>
            <a:r>
              <a:rPr lang="en-US" sz="2400" dirty="0" smtClean="0">
                <a:solidFill>
                  <a:srgbClr val="00B0F0"/>
                </a:solidFill>
              </a:rPr>
              <a:t>Based On Local Regions </a:t>
            </a:r>
          </a:p>
          <a:p>
            <a:pPr marL="914400" lvl="1" indent="-457200">
              <a:buFont typeface="Wingdings" pitchFamily="2" charset="2"/>
              <a:buChar char="Ø"/>
            </a:pPr>
            <a:r>
              <a:rPr lang="en-US" sz="2400" dirty="0" smtClean="0"/>
              <a:t>Local Feature Analysis(LFA)</a:t>
            </a:r>
          </a:p>
          <a:p>
            <a:pPr marL="914400" lvl="1" indent="-457200">
              <a:buFont typeface="Wingdings" pitchFamily="2" charset="2"/>
              <a:buChar char="Ø"/>
            </a:pPr>
            <a:r>
              <a:rPr lang="en-US" sz="2400" dirty="0" smtClean="0"/>
              <a:t>Gabor Wavelet</a:t>
            </a:r>
          </a:p>
          <a:p>
            <a:pPr marL="914400" lvl="1" indent="-457200"/>
            <a:endParaRPr lang="en-US" sz="2400" dirty="0" smtClean="0"/>
          </a:p>
          <a:p>
            <a:pPr marL="457200" indent="-457200">
              <a:buFont typeface="+mj-lt"/>
              <a:buAutoNum type="arabicPeriod"/>
            </a:pPr>
            <a:r>
              <a:rPr lang="en-US" sz="2400" dirty="0" smtClean="0">
                <a:solidFill>
                  <a:srgbClr val="00B0F0"/>
                </a:solidFill>
              </a:rPr>
              <a:t>Based On Local Regions </a:t>
            </a:r>
          </a:p>
          <a:p>
            <a:pPr marL="914400" lvl="1" indent="-457200">
              <a:buFont typeface="Wingdings" pitchFamily="2" charset="2"/>
              <a:buChar char="Ø"/>
            </a:pPr>
            <a:r>
              <a:rPr lang="en-US" sz="2400" dirty="0" smtClean="0"/>
              <a:t>Principal Component Analysis(PCA)</a:t>
            </a:r>
          </a:p>
          <a:p>
            <a:pPr marL="914400" lvl="1" indent="-457200">
              <a:buFont typeface="Wingdings" pitchFamily="2" charset="2"/>
              <a:buChar char="Ø"/>
            </a:pPr>
            <a:r>
              <a:rPr lang="en-US" sz="2400" dirty="0" smtClean="0"/>
              <a:t>Independent Component Analysis(ICA)</a:t>
            </a:r>
          </a:p>
          <a:p>
            <a:pPr marL="914400" lvl="1" indent="-457200"/>
            <a:endParaRPr lang="en-US" sz="2400" dirty="0" smtClean="0"/>
          </a:p>
          <a:p>
            <a:endParaRPr lang="en-US" sz="2400" dirty="0" smtClean="0"/>
          </a:p>
          <a:p>
            <a:pPr>
              <a:buFont typeface="Wingdings" pitchFamily="2" charset="2"/>
              <a:buChar char="Ø"/>
            </a:pPr>
            <a:endParaRPr lang="en-US" b="1" dirty="0" smtClean="0"/>
          </a:p>
          <a:p>
            <a:r>
              <a:rPr lang="en-US" sz="2400" b="1" dirty="0" smtClean="0">
                <a:solidFill>
                  <a:srgbClr val="FF0000"/>
                </a:solidFill>
              </a:rPr>
              <a:t> </a:t>
            </a:r>
            <a:endParaRPr lang="en-US" sz="2400" b="1" dirty="0" smtClean="0"/>
          </a:p>
          <a:p>
            <a:endParaRPr lang="en-US" sz="2400" b="1" dirty="0" smtClean="0">
              <a:solidFill>
                <a:srgbClr val="FF0000"/>
              </a:solidFill>
              <a:latin typeface="Calibri" pitchFamily="34" charset="0"/>
            </a:endParaRPr>
          </a:p>
          <a:p>
            <a:pPr marL="457200" indent="-457200"/>
            <a:endParaRPr lang="en-IN" sz="2000" dirty="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52" y="357166"/>
            <a:ext cx="7143800" cy="6340197"/>
          </a:xfrm>
          <a:prstGeom prst="rect">
            <a:avLst/>
          </a:prstGeom>
          <a:noFill/>
        </p:spPr>
        <p:txBody>
          <a:bodyPr wrap="square" rtlCol="0">
            <a:spAutoFit/>
          </a:bodyPr>
          <a:lstStyle/>
          <a:p>
            <a:pPr algn="ctr"/>
            <a:r>
              <a:rPr lang="en-US" sz="3200" b="1" dirty="0" err="1" smtClean="0">
                <a:solidFill>
                  <a:srgbClr val="00B0F0"/>
                </a:solidFill>
              </a:rPr>
              <a:t>Eigenfaces</a:t>
            </a:r>
            <a:r>
              <a:rPr lang="en-US" sz="3200" b="1" dirty="0" smtClean="0">
                <a:solidFill>
                  <a:srgbClr val="00B0F0"/>
                </a:solidFill>
              </a:rPr>
              <a:t> approach</a:t>
            </a:r>
          </a:p>
          <a:p>
            <a:pPr algn="ctr"/>
            <a:endParaRPr lang="en-US" sz="2400" b="1" dirty="0" smtClean="0">
              <a:solidFill>
                <a:srgbClr val="00B0F0"/>
              </a:solidFill>
            </a:endParaRPr>
          </a:p>
          <a:p>
            <a:pPr marL="457200" indent="-457200">
              <a:buFont typeface="+mj-lt"/>
              <a:buAutoNum type="arabicPeriod"/>
            </a:pPr>
            <a:r>
              <a:rPr lang="en-IN" sz="2400" dirty="0" smtClean="0"/>
              <a:t>Eigenfaces are the eigenvectors of </a:t>
            </a:r>
            <a:r>
              <a:rPr lang="en-IN" sz="2400" dirty="0" smtClean="0">
                <a:solidFill>
                  <a:srgbClr val="FF0000"/>
                </a:solidFill>
              </a:rPr>
              <a:t>covariance matrix </a:t>
            </a:r>
            <a:r>
              <a:rPr lang="en-IN" sz="2400" dirty="0" smtClean="0"/>
              <a:t>of the dataset.</a:t>
            </a:r>
          </a:p>
          <a:p>
            <a:pPr marL="457200" indent="-457200">
              <a:buFont typeface="+mj-lt"/>
              <a:buAutoNum type="arabicPeriod"/>
            </a:pPr>
            <a:endParaRPr lang="en-IN" sz="2400" dirty="0" smtClean="0"/>
          </a:p>
          <a:p>
            <a:pPr marL="457200" indent="-457200">
              <a:buFont typeface="+mj-lt"/>
              <a:buAutoNum type="arabicPeriod"/>
            </a:pPr>
            <a:r>
              <a:rPr lang="en-IN" sz="2400" dirty="0" smtClean="0"/>
              <a:t>Eigenfaces are also referred to as </a:t>
            </a:r>
            <a:r>
              <a:rPr lang="en-IN" sz="2400" b="1" dirty="0" smtClean="0">
                <a:solidFill>
                  <a:srgbClr val="FF0000"/>
                </a:solidFill>
              </a:rPr>
              <a:t>ghostly</a:t>
            </a:r>
            <a:r>
              <a:rPr lang="en-IN" sz="2400" dirty="0" smtClean="0"/>
              <a:t> images.</a:t>
            </a:r>
          </a:p>
          <a:p>
            <a:pPr marL="457200" indent="-457200">
              <a:buFont typeface="+mj-lt"/>
              <a:buAutoNum type="arabicPeriod"/>
            </a:pPr>
            <a:endParaRPr lang="en-IN" sz="2400" dirty="0" smtClean="0"/>
          </a:p>
          <a:p>
            <a:pPr marL="457200" indent="-457200">
              <a:buFont typeface="+mj-lt"/>
              <a:buAutoNum type="arabicPeriod"/>
            </a:pPr>
            <a:r>
              <a:rPr lang="en-IN" sz="2400" dirty="0" smtClean="0"/>
              <a:t>Prime reason, to represent the input data efficiently each individual face can be represented in terms of </a:t>
            </a:r>
            <a:r>
              <a:rPr lang="en-IN" sz="2400" dirty="0" smtClean="0">
                <a:solidFill>
                  <a:srgbClr val="FF0000"/>
                </a:solidFill>
              </a:rPr>
              <a:t>linear combination of eigenfaces</a:t>
            </a:r>
            <a:r>
              <a:rPr lang="en-IN" sz="2400" dirty="0" smtClean="0"/>
              <a:t>.</a:t>
            </a:r>
          </a:p>
          <a:p>
            <a:pPr marL="457200" indent="-457200">
              <a:buFont typeface="+mj-lt"/>
              <a:buAutoNum type="arabicPeriod"/>
            </a:pPr>
            <a:endParaRPr lang="en-IN" sz="2400" dirty="0" smtClean="0"/>
          </a:p>
          <a:p>
            <a:pPr marL="457200" indent="-457200">
              <a:buFont typeface="+mj-lt"/>
              <a:buAutoNum type="arabicPeriod"/>
            </a:pPr>
            <a:r>
              <a:rPr lang="en-IN" sz="2400" dirty="0" smtClean="0"/>
              <a:t>Need to reduce dimensionality- </a:t>
            </a:r>
          </a:p>
          <a:p>
            <a:pPr marL="457200" indent="-457200"/>
            <a:r>
              <a:rPr lang="en-IN" sz="2400" dirty="0" smtClean="0">
                <a:solidFill>
                  <a:srgbClr val="FF0000"/>
                </a:solidFill>
              </a:rPr>
              <a:t>                           Principal Component  Analysis (PCA)</a:t>
            </a:r>
            <a:endParaRPr lang="en-US" sz="2400" dirty="0" smtClean="0"/>
          </a:p>
          <a:p>
            <a:pPr>
              <a:buFont typeface="Wingdings" pitchFamily="2" charset="2"/>
              <a:buChar char="Ø"/>
            </a:pPr>
            <a:endParaRPr lang="en-US" b="1" dirty="0" smtClean="0"/>
          </a:p>
          <a:p>
            <a:r>
              <a:rPr lang="en-US" sz="2400" b="1" dirty="0" smtClean="0">
                <a:solidFill>
                  <a:srgbClr val="FF0000"/>
                </a:solidFill>
              </a:rPr>
              <a:t> </a:t>
            </a:r>
            <a:endParaRPr lang="en-US" sz="2400" b="1" dirty="0" smtClean="0"/>
          </a:p>
          <a:p>
            <a:endParaRPr lang="en-US" sz="2400" b="1" dirty="0" smtClean="0">
              <a:solidFill>
                <a:srgbClr val="FF0000"/>
              </a:solidFill>
              <a:latin typeface="Calibri" pitchFamily="34" charset="0"/>
            </a:endParaRPr>
          </a:p>
          <a:p>
            <a:pPr marL="457200" indent="-457200"/>
            <a:endParaRPr lang="en-IN" sz="2000" dirty="0">
              <a:solidFill>
                <a:srgbClr val="FF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blinds(horizontal)">
                                      <p:cBhvr>
                                        <p:cTn id="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52" y="357166"/>
            <a:ext cx="7143800" cy="3170099"/>
          </a:xfrm>
          <a:prstGeom prst="rect">
            <a:avLst/>
          </a:prstGeom>
          <a:noFill/>
        </p:spPr>
        <p:txBody>
          <a:bodyPr wrap="square" rtlCol="0">
            <a:spAutoFit/>
          </a:bodyPr>
          <a:lstStyle/>
          <a:p>
            <a:pPr algn="ctr"/>
            <a:r>
              <a:rPr lang="en-US" sz="3200" b="1" dirty="0" smtClean="0">
                <a:solidFill>
                  <a:srgbClr val="00B0F0"/>
                </a:solidFill>
              </a:rPr>
              <a:t>Principal component analysis</a:t>
            </a:r>
            <a:endParaRPr lang="en-US" sz="2400" b="1" dirty="0" smtClean="0">
              <a:solidFill>
                <a:srgbClr val="00B0F0"/>
              </a:solidFill>
            </a:endParaRPr>
          </a:p>
          <a:p>
            <a:pPr marL="457200" indent="-457200">
              <a:buFont typeface="+mj-lt"/>
              <a:buAutoNum type="arabicPeriod"/>
            </a:pPr>
            <a:r>
              <a:rPr lang="en-IN" sz="2400" dirty="0" smtClean="0"/>
              <a:t>Used to remove information which is not useful. Therefore it reduces the dimension of the data and accurately decompose the face structure into orthogonal principal components which we know as eigenfaces.</a:t>
            </a:r>
          </a:p>
          <a:p>
            <a:pPr marL="457200" indent="-457200">
              <a:buFont typeface="+mj-lt"/>
              <a:buAutoNum type="arabicPeriod"/>
            </a:pPr>
            <a:r>
              <a:rPr lang="en-IN" sz="2400" dirty="0" smtClean="0"/>
              <a:t>Face space forms a cluster -PCA gives suitable representation.</a:t>
            </a:r>
            <a:endParaRPr lang="en-IN" sz="2000" dirty="0">
              <a:solidFill>
                <a:srgbClr val="FF0000"/>
              </a:solidFill>
              <a:latin typeface="Calibri" pitchFamily="34" charset="0"/>
            </a:endParaRPr>
          </a:p>
        </p:txBody>
      </p:sp>
      <p:sp>
        <p:nvSpPr>
          <p:cNvPr id="5" name="Line 5"/>
          <p:cNvSpPr>
            <a:spLocks noChangeShapeType="1"/>
          </p:cNvSpPr>
          <p:nvPr/>
        </p:nvSpPr>
        <p:spPr bwMode="auto">
          <a:xfrm rot="-60000" flipV="1">
            <a:off x="2916000" y="3636000"/>
            <a:ext cx="45719" cy="2952000"/>
          </a:xfrm>
          <a:prstGeom prst="line">
            <a:avLst/>
          </a:prstGeom>
          <a:noFill/>
          <a:ln w="38100">
            <a:solidFill>
              <a:schemeClr val="tx1"/>
            </a:solidFill>
            <a:round/>
            <a:headEnd/>
            <a:tailEnd type="triangle" w="med" len="med"/>
          </a:ln>
        </p:spPr>
        <p:txBody>
          <a:bodyPr vert="vert" wrap="none" anchor="ctr"/>
          <a:lstStyle/>
          <a:p>
            <a:endParaRPr lang="en-IN"/>
          </a:p>
        </p:txBody>
      </p:sp>
      <p:sp>
        <p:nvSpPr>
          <p:cNvPr id="6" name="Line 6"/>
          <p:cNvSpPr>
            <a:spLocks noChangeShapeType="1"/>
          </p:cNvSpPr>
          <p:nvPr/>
        </p:nvSpPr>
        <p:spPr bwMode="auto">
          <a:xfrm rot="-120000" flipV="1">
            <a:off x="2927649" y="6502528"/>
            <a:ext cx="4191000" cy="0"/>
          </a:xfrm>
          <a:prstGeom prst="line">
            <a:avLst/>
          </a:prstGeom>
          <a:noFill/>
          <a:ln w="38100">
            <a:solidFill>
              <a:schemeClr val="tx1"/>
            </a:solidFill>
            <a:round/>
            <a:headEnd/>
            <a:tailEnd type="triangle" w="med" len="med"/>
          </a:ln>
        </p:spPr>
        <p:txBody>
          <a:bodyPr wrap="none" anchor="ctr"/>
          <a:lstStyle/>
          <a:p>
            <a:endParaRPr lang="en-IN"/>
          </a:p>
        </p:txBody>
      </p:sp>
      <p:pic>
        <p:nvPicPr>
          <p:cNvPr id="7" name="Picture 10" descr="bush"/>
          <p:cNvPicPr>
            <a:picLocks noChangeAspect="1" noChangeArrowheads="1"/>
          </p:cNvPicPr>
          <p:nvPr/>
        </p:nvPicPr>
        <p:blipFill>
          <a:blip r:embed="rId2"/>
          <a:srcRect/>
          <a:stretch>
            <a:fillRect/>
          </a:stretch>
        </p:blipFill>
        <p:spPr bwMode="auto">
          <a:xfrm>
            <a:off x="3143240" y="3857628"/>
            <a:ext cx="1000132" cy="808570"/>
          </a:xfrm>
          <a:prstGeom prst="rect">
            <a:avLst/>
          </a:prstGeom>
          <a:noFill/>
          <a:ln w="9525">
            <a:noFill/>
            <a:miter lim="800000"/>
            <a:headEnd/>
            <a:tailEnd/>
          </a:ln>
        </p:spPr>
      </p:pic>
      <p:pic>
        <p:nvPicPr>
          <p:cNvPr id="8" name="Picture 16" descr="C:\Documents and Settings\srinivas\Desktop\obama.jpg"/>
          <p:cNvPicPr>
            <a:picLocks noChangeAspect="1" noChangeArrowheads="1"/>
          </p:cNvPicPr>
          <p:nvPr/>
        </p:nvPicPr>
        <p:blipFill>
          <a:blip r:embed="rId3"/>
          <a:srcRect l="17297" r="13515" b="5685"/>
          <a:stretch>
            <a:fillRect/>
          </a:stretch>
        </p:blipFill>
        <p:spPr bwMode="auto">
          <a:xfrm>
            <a:off x="5175254" y="5286388"/>
            <a:ext cx="863602" cy="971552"/>
          </a:xfrm>
          <a:prstGeom prst="rect">
            <a:avLst/>
          </a:prstGeom>
          <a:noFill/>
          <a:ln w="9525">
            <a:noFill/>
            <a:miter lim="800000"/>
            <a:headEnd/>
            <a:tailEnd/>
          </a:ln>
        </p:spPr>
      </p:pic>
      <p:sp>
        <p:nvSpPr>
          <p:cNvPr id="11" name="Line 4"/>
          <p:cNvSpPr>
            <a:spLocks noChangeShapeType="1"/>
          </p:cNvSpPr>
          <p:nvPr/>
        </p:nvSpPr>
        <p:spPr bwMode="auto">
          <a:xfrm flipV="1">
            <a:off x="2928926" y="4143380"/>
            <a:ext cx="2819400" cy="2438400"/>
          </a:xfrm>
          <a:prstGeom prst="line">
            <a:avLst/>
          </a:prstGeom>
          <a:noFill/>
          <a:ln w="38100">
            <a:solidFill>
              <a:srgbClr val="FF0000"/>
            </a:solidFill>
            <a:round/>
            <a:headEnd/>
            <a:tailEnd type="triangle" w="med" len="med"/>
          </a:ln>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52" y="357166"/>
            <a:ext cx="7143800" cy="584775"/>
          </a:xfrm>
          <a:prstGeom prst="rect">
            <a:avLst/>
          </a:prstGeom>
          <a:noFill/>
        </p:spPr>
        <p:txBody>
          <a:bodyPr wrap="square" rtlCol="0">
            <a:spAutoFit/>
          </a:bodyPr>
          <a:lstStyle/>
          <a:p>
            <a:pPr algn="ctr"/>
            <a:r>
              <a:rPr lang="en-US" sz="3200" b="1" dirty="0" smtClean="0">
                <a:solidFill>
                  <a:srgbClr val="00B0F0"/>
                </a:solidFill>
              </a:rPr>
              <a:t>Face Recognition – Flow Chart </a:t>
            </a:r>
            <a:endParaRPr lang="en-US" sz="2400" b="1" dirty="0" smtClean="0">
              <a:solidFill>
                <a:srgbClr val="00B0F0"/>
              </a:solidFill>
            </a:endParaRPr>
          </a:p>
        </p:txBody>
      </p:sp>
      <p:pic>
        <p:nvPicPr>
          <p:cNvPr id="5" name="Picture 9"/>
          <p:cNvPicPr>
            <a:picLocks noChangeAspect="1" noChangeArrowheads="1"/>
          </p:cNvPicPr>
          <p:nvPr/>
        </p:nvPicPr>
        <p:blipFill>
          <a:blip r:embed="rId2"/>
          <a:srcRect l="23264" r="28917" b="58099"/>
          <a:stretch>
            <a:fillRect/>
          </a:stretch>
        </p:blipFill>
        <p:spPr bwMode="auto">
          <a:xfrm>
            <a:off x="1044000" y="1044000"/>
            <a:ext cx="3543300" cy="4800600"/>
          </a:xfrm>
          <a:prstGeom prst="rect">
            <a:avLst/>
          </a:prstGeom>
          <a:noFill/>
          <a:ln w="9525">
            <a:noFill/>
            <a:miter lim="800000"/>
            <a:headEnd/>
            <a:tailEnd/>
          </a:ln>
        </p:spPr>
      </p:pic>
      <p:pic>
        <p:nvPicPr>
          <p:cNvPr id="6" name="Picture 10"/>
          <p:cNvPicPr>
            <a:picLocks noChangeAspect="1" noChangeArrowheads="1"/>
          </p:cNvPicPr>
          <p:nvPr/>
        </p:nvPicPr>
        <p:blipFill>
          <a:blip r:embed="rId2"/>
          <a:srcRect l="7755" t="41901" r="8240"/>
          <a:stretch>
            <a:fillRect/>
          </a:stretch>
        </p:blipFill>
        <p:spPr bwMode="auto">
          <a:xfrm>
            <a:off x="4270588" y="1224000"/>
            <a:ext cx="4873412" cy="5210495"/>
          </a:xfrm>
          <a:prstGeom prst="rect">
            <a:avLst/>
          </a:prstGeom>
          <a:noFill/>
          <a:ln w="9525">
            <a:noFill/>
            <a:miter lim="800000"/>
            <a:headEnd/>
            <a:tailEnd/>
          </a:ln>
        </p:spPr>
      </p:pic>
      <p:cxnSp>
        <p:nvCxnSpPr>
          <p:cNvPr id="10" name="Straight Connector 9"/>
          <p:cNvCxnSpPr/>
          <p:nvPr/>
        </p:nvCxnSpPr>
        <p:spPr>
          <a:xfrm>
            <a:off x="2643174" y="5832000"/>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1821372" y="3528555"/>
            <a:ext cx="46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20000" flipV="1">
            <a:off x="4143372" y="1188000"/>
            <a:ext cx="2286016" cy="71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57166"/>
            <a:ext cx="9144000" cy="2000548"/>
          </a:xfrm>
          <a:prstGeom prst="rect">
            <a:avLst/>
          </a:prstGeom>
          <a:noFill/>
        </p:spPr>
        <p:txBody>
          <a:bodyPr wrap="square" rtlCol="0">
            <a:spAutoFit/>
          </a:bodyPr>
          <a:lstStyle/>
          <a:p>
            <a:pPr algn="ctr"/>
            <a:r>
              <a:rPr lang="en-US" sz="3200" b="1" dirty="0" smtClean="0">
                <a:solidFill>
                  <a:srgbClr val="00B0F0"/>
                </a:solidFill>
              </a:rPr>
              <a:t>Computation Of The </a:t>
            </a:r>
            <a:r>
              <a:rPr lang="en-US" sz="3200" b="1" dirty="0" err="1" smtClean="0">
                <a:solidFill>
                  <a:srgbClr val="00B0F0"/>
                </a:solidFill>
              </a:rPr>
              <a:t>Eigenfaces</a:t>
            </a:r>
            <a:endParaRPr lang="en-US" sz="3200" b="1" dirty="0" smtClean="0">
              <a:solidFill>
                <a:srgbClr val="00B0F0"/>
              </a:solidFill>
            </a:endParaRPr>
          </a:p>
          <a:p>
            <a:pPr algn="ctr"/>
            <a:endParaRPr lang="en-IN" sz="2400" b="1" dirty="0" smtClean="0">
              <a:solidFill>
                <a:srgbClr val="00B0F0"/>
              </a:solidFill>
            </a:endParaRPr>
          </a:p>
          <a:p>
            <a:pPr algn="ctr"/>
            <a:r>
              <a:rPr lang="en-IN" sz="2400" dirty="0" smtClean="0"/>
              <a:t>Step 1: Obtain face images I</a:t>
            </a:r>
            <a:r>
              <a:rPr lang="en-IN" sz="2400" baseline="-25000" dirty="0" smtClean="0"/>
              <a:t>1</a:t>
            </a:r>
            <a:r>
              <a:rPr lang="en-IN" sz="2400" dirty="0" smtClean="0"/>
              <a:t>, I</a:t>
            </a:r>
            <a:r>
              <a:rPr lang="en-IN" sz="2400" baseline="-25000" dirty="0" smtClean="0"/>
              <a:t>2</a:t>
            </a:r>
            <a:r>
              <a:rPr lang="en-IN" sz="2400" dirty="0" smtClean="0"/>
              <a:t>,..., I</a:t>
            </a:r>
            <a:r>
              <a:rPr lang="en-IN" sz="2400" baseline="-25000" dirty="0" smtClean="0"/>
              <a:t>M</a:t>
            </a:r>
            <a:r>
              <a:rPr lang="en-IN" sz="2400" dirty="0" smtClean="0"/>
              <a:t> (training faces)</a:t>
            </a:r>
          </a:p>
          <a:p>
            <a:pPr algn="ctr"/>
            <a:endParaRPr lang="en-IN" sz="2400" dirty="0" smtClean="0">
              <a:solidFill>
                <a:srgbClr val="FF0000"/>
              </a:solidFill>
            </a:endParaRPr>
          </a:p>
          <a:p>
            <a:pPr algn="ctr"/>
            <a:r>
              <a:rPr lang="en-IN" sz="2000" dirty="0" smtClean="0"/>
              <a:t>          (</a:t>
            </a:r>
            <a:r>
              <a:rPr lang="en-IN" sz="2000" dirty="0" smtClean="0">
                <a:solidFill>
                  <a:srgbClr val="FF0000"/>
                </a:solidFill>
              </a:rPr>
              <a:t>Very important: </a:t>
            </a:r>
            <a:r>
              <a:rPr lang="en-IN" sz="2000" dirty="0" smtClean="0"/>
              <a:t>The Face Images Must Be Centred And Of The Same Size)</a:t>
            </a:r>
            <a:endParaRPr lang="en-US" sz="3200" b="1" dirty="0" smtClean="0">
              <a:solidFill>
                <a:srgbClr val="00B0F0"/>
              </a:solidFill>
              <a:latin typeface="Calibri" pitchFamily="34" charset="0"/>
            </a:endParaRPr>
          </a:p>
        </p:txBody>
      </p:sp>
      <p:pic>
        <p:nvPicPr>
          <p:cNvPr id="6" name="Picture 5" descr="face2.png"/>
          <p:cNvPicPr>
            <a:picLocks noChangeAspect="1"/>
          </p:cNvPicPr>
          <p:nvPr/>
        </p:nvPicPr>
        <p:blipFill>
          <a:blip r:embed="rId2"/>
          <a:stretch>
            <a:fillRect/>
          </a:stretch>
        </p:blipFill>
        <p:spPr>
          <a:xfrm>
            <a:off x="2588908" y="2643181"/>
            <a:ext cx="4719396" cy="4055505"/>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510</TotalTime>
  <Words>607</Words>
  <Application>Microsoft Office PowerPoint</Application>
  <PresentationFormat>On-screen Show (4:3)</PresentationFormat>
  <Paragraphs>157</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Solstice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vinayak sable</dc:creator>
  <cp:lastModifiedBy>vinayak sable</cp:lastModifiedBy>
  <cp:revision>67</cp:revision>
  <dcterms:created xsi:type="dcterms:W3CDTF">2018-02-22T04:57:34Z</dcterms:created>
  <dcterms:modified xsi:type="dcterms:W3CDTF">2018-02-26T04:50:56Z</dcterms:modified>
</cp:coreProperties>
</file>