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6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10/6/2018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10/6/2018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10/6/2018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10/6/2018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10/6/2018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passport.yandex.com/auth?origin=translate&amp;retpath=https://translate.yandex.com/developers/key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0199" y="2921169"/>
            <a:ext cx="5643602" cy="1015663"/>
          </a:xfrm>
          <a:prstGeom prst="rect">
            <a:avLst/>
          </a:prstGeom>
          <a:noFill/>
        </p:spPr>
        <p:txBody>
          <a:bodyPr wrap="square" rtlCol="0">
            <a:spAutoFit/>
          </a:bodyPr>
          <a:lstStyle/>
          <a:p>
            <a:pPr algn="ctr"/>
            <a:r>
              <a:rPr lang="ja-JP" altLang="en-US" sz="6000" b="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你好</a:t>
            </a:r>
            <a:endParaRPr lang="en-IN" sz="60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1"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81000"/>
            <a:ext cx="8153400" cy="3477875"/>
          </a:xfrm>
          <a:prstGeom prst="rect">
            <a:avLst/>
          </a:prstGeom>
          <a:noFill/>
        </p:spPr>
        <p:txBody>
          <a:bodyPr wrap="square" rtlCol="0">
            <a:spAutoFit/>
          </a:bodyPr>
          <a:lstStyle/>
          <a:p>
            <a:pPr lvl="0"/>
            <a:r>
              <a:rPr lang="en-IN" sz="4000" dirty="0" smtClean="0">
                <a:solidFill>
                  <a:srgbClr val="00B0F0"/>
                </a:solidFill>
              </a:rPr>
              <a:t>For People Who Don't Like Equations</a:t>
            </a:r>
          </a:p>
          <a:p>
            <a:pPr lvl="0"/>
            <a:endParaRPr lang="en-IN" sz="2000" dirty="0" smtClean="0">
              <a:solidFill>
                <a:srgbClr val="FF0000"/>
              </a:solidFill>
            </a:endParaRPr>
          </a:p>
          <a:p>
            <a:pPr lvl="0">
              <a:buFont typeface="Wingdings" pitchFamily="2" charset="2"/>
              <a:buChar char="Ø"/>
            </a:pPr>
            <a:endParaRPr lang="en-IN" dirty="0" smtClean="0">
              <a:solidFill>
                <a:prstClr val="black"/>
              </a:solidFill>
            </a:endParaRPr>
          </a:p>
          <a:p>
            <a:pPr lvl="0">
              <a:buFont typeface="Wingdings" pitchFamily="2" charset="2"/>
              <a:buChar char="Ø"/>
            </a:pPr>
            <a:endParaRPr lang="en-IN" dirty="0" smtClean="0">
              <a:solidFill>
                <a:prstClr val="black"/>
              </a:solidFill>
            </a:endParaRPr>
          </a:p>
          <a:p>
            <a:pPr lvl="0"/>
            <a:endParaRPr lang="en-IN" sz="4400" dirty="0" smtClean="0">
              <a:solidFill>
                <a:srgbClr val="FF0000"/>
              </a:solidFill>
            </a:endParaRPr>
          </a:p>
          <a:p>
            <a:pPr lvl="0"/>
            <a:endParaRPr lang="en-IN" sz="4400" dirty="0" smtClean="0">
              <a:solidFill>
                <a:srgbClr val="FF0000"/>
              </a:solidFill>
            </a:endParaRPr>
          </a:p>
          <a:p>
            <a:pPr marL="0" lvl="2"/>
            <a:endParaRPr lang="en-IN" dirty="0" smtClean="0"/>
          </a:p>
          <a:p>
            <a:endParaRPr lang="en-IN" dirty="0"/>
          </a:p>
        </p:txBody>
      </p:sp>
      <p:pic>
        <p:nvPicPr>
          <p:cNvPr id="3" name="Picture 2" descr="Capture.PNG"/>
          <p:cNvPicPr>
            <a:picLocks noChangeAspect="1"/>
          </p:cNvPicPr>
          <p:nvPr/>
        </p:nvPicPr>
        <p:blipFill>
          <a:blip r:embed="rId2"/>
          <a:stretch>
            <a:fillRect/>
          </a:stretch>
        </p:blipFill>
        <p:spPr>
          <a:xfrm>
            <a:off x="2209800" y="1295400"/>
            <a:ext cx="5739198" cy="4648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81000"/>
            <a:ext cx="8153400" cy="4370427"/>
          </a:xfrm>
          <a:prstGeom prst="rect">
            <a:avLst/>
          </a:prstGeom>
          <a:noFill/>
        </p:spPr>
        <p:txBody>
          <a:bodyPr wrap="square" rtlCol="0">
            <a:spAutoFit/>
          </a:bodyPr>
          <a:lstStyle/>
          <a:p>
            <a:pPr lvl="0"/>
            <a:r>
              <a:rPr lang="en-IN" sz="4000" dirty="0" smtClean="0">
                <a:solidFill>
                  <a:srgbClr val="00B050"/>
                </a:solidFill>
              </a:rPr>
              <a:t>Why not calculate P(T/S) directly...?</a:t>
            </a:r>
          </a:p>
          <a:p>
            <a:pPr lvl="0"/>
            <a:endParaRPr lang="en-IN" sz="4000" dirty="0" smtClean="0">
              <a:solidFill>
                <a:srgbClr val="00B0F0"/>
              </a:solidFill>
            </a:endParaRPr>
          </a:p>
          <a:p>
            <a:pPr lvl="0">
              <a:buFont typeface="Wingdings" pitchFamily="2" charset="2"/>
              <a:buChar char="Ø"/>
            </a:pPr>
            <a:r>
              <a:rPr lang="en-IN" dirty="0" smtClean="0">
                <a:solidFill>
                  <a:prstClr val="black"/>
                </a:solidFill>
              </a:rPr>
              <a:t>   Why not calculate Pr ( T|S ) directly ,rather than break Pr (T |S ) into two terms, </a:t>
            </a:r>
          </a:p>
          <a:p>
            <a:pPr lvl="0"/>
            <a:r>
              <a:rPr lang="en-IN" dirty="0" smtClean="0">
                <a:solidFill>
                  <a:prstClr val="black"/>
                </a:solidFill>
              </a:rPr>
              <a:t> Pr( T) and Pr (S|T), using </a:t>
            </a:r>
            <a:r>
              <a:rPr lang="en-IN" dirty="0" err="1" smtClean="0">
                <a:solidFill>
                  <a:prstClr val="black"/>
                </a:solidFill>
              </a:rPr>
              <a:t>Bayes</a:t>
            </a:r>
            <a:r>
              <a:rPr lang="en-IN" dirty="0" smtClean="0">
                <a:solidFill>
                  <a:prstClr val="black"/>
                </a:solidFill>
              </a:rPr>
              <a:t>’ rule.</a:t>
            </a:r>
          </a:p>
          <a:p>
            <a:pPr lvl="0"/>
            <a:endParaRPr lang="en-IN" dirty="0" smtClean="0">
              <a:solidFill>
                <a:prstClr val="black"/>
              </a:solidFill>
            </a:endParaRPr>
          </a:p>
          <a:p>
            <a:pPr marL="342900" lvl="0" indent="-342900">
              <a:buFont typeface="Wingdings" pitchFamily="2" charset="2"/>
              <a:buChar char="Ø"/>
            </a:pPr>
            <a:r>
              <a:rPr lang="en-IN" dirty="0" smtClean="0"/>
              <a:t>Pr(S|T)Pr(T) decomposition allows us to be sloppy</a:t>
            </a:r>
          </a:p>
          <a:p>
            <a:pPr marL="800100" lvl="1" indent="-342900">
              <a:buFont typeface="Arial" pitchFamily="34" charset="0"/>
              <a:buChar char="•"/>
            </a:pPr>
            <a:r>
              <a:rPr lang="en-IN" dirty="0" smtClean="0"/>
              <a:t>Pr(T) worries about good English </a:t>
            </a:r>
            <a:r>
              <a:rPr lang="en-IN" dirty="0" err="1" smtClean="0"/>
              <a:t>i.e</a:t>
            </a:r>
            <a:r>
              <a:rPr lang="en-IN" dirty="0" smtClean="0"/>
              <a:t> the kind of sentences that are likely in language T.</a:t>
            </a:r>
          </a:p>
          <a:p>
            <a:pPr marL="800100" lvl="1" indent="-342900">
              <a:buFont typeface="Arial" pitchFamily="34" charset="0"/>
              <a:buChar char="•"/>
            </a:pPr>
            <a:endParaRPr lang="en-IN" dirty="0" smtClean="0"/>
          </a:p>
          <a:p>
            <a:pPr marL="800100" lvl="1" indent="-342900">
              <a:buFont typeface="Arial" pitchFamily="34" charset="0"/>
              <a:buChar char="•"/>
            </a:pPr>
            <a:r>
              <a:rPr lang="en-IN" dirty="0" smtClean="0"/>
              <a:t>Pr(T|S) worries about match with words </a:t>
            </a:r>
            <a:r>
              <a:rPr lang="en-IN" dirty="0" err="1" smtClean="0"/>
              <a:t>i.e</a:t>
            </a:r>
            <a:r>
              <a:rPr lang="en-IN" dirty="0" smtClean="0"/>
              <a:t> match of English word with French.</a:t>
            </a:r>
          </a:p>
          <a:p>
            <a:pPr marL="800100" lvl="1" indent="-342900">
              <a:buFont typeface="Arial" pitchFamily="34" charset="0"/>
              <a:buChar char="•"/>
            </a:pPr>
            <a:endParaRPr lang="en-IN" dirty="0" smtClean="0"/>
          </a:p>
          <a:p>
            <a:pPr marL="800100" lvl="1" indent="-342900">
              <a:buFont typeface="Arial" pitchFamily="34" charset="0"/>
              <a:buChar char="•"/>
            </a:pPr>
            <a:r>
              <a:rPr lang="en-IN" dirty="0" smtClean="0"/>
              <a:t>The two can be trained independently</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31217" y="1524000"/>
            <a:ext cx="7455583" cy="4114800"/>
          </a:xfrm>
          <a:prstGeom prst="rect">
            <a:avLst/>
          </a:prstGeom>
          <a:noFill/>
        </p:spPr>
      </p:pic>
      <p:sp>
        <p:nvSpPr>
          <p:cNvPr id="3" name="TextBox 2"/>
          <p:cNvSpPr txBox="1"/>
          <p:nvPr/>
        </p:nvSpPr>
        <p:spPr>
          <a:xfrm>
            <a:off x="1371600" y="381000"/>
            <a:ext cx="7010400" cy="615553"/>
          </a:xfrm>
          <a:prstGeom prst="rect">
            <a:avLst/>
          </a:prstGeom>
          <a:noFill/>
        </p:spPr>
        <p:txBody>
          <a:bodyPr wrap="square" rtlCol="0">
            <a:spAutoFit/>
          </a:bodyPr>
          <a:lstStyle/>
          <a:p>
            <a:pPr algn="ctr"/>
            <a:r>
              <a:rPr lang="fr-FR" sz="3400" b="1" dirty="0" smtClean="0">
                <a:solidFill>
                  <a:srgbClr val="00B0F0"/>
                </a:solidFill>
                <a:latin typeface="Albany AMT" pitchFamily="34" charset="0"/>
                <a:cs typeface="Albany AMT" pitchFamily="34" charset="0"/>
              </a:rPr>
              <a:t>ON  VOIT JON À LA TÉLÉVISION</a:t>
            </a:r>
            <a:endParaRPr lang="en-IN" sz="3400" b="1" dirty="0">
              <a:solidFill>
                <a:srgbClr val="00B0F0"/>
              </a:solidFill>
              <a:latin typeface="Albany AMT" pitchFamily="34" charset="0"/>
              <a:cs typeface="Albany AMT"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0"/>
            <a:ext cx="8153400" cy="2369880"/>
          </a:xfrm>
          <a:prstGeom prst="rect">
            <a:avLst/>
          </a:prstGeom>
          <a:noFill/>
        </p:spPr>
        <p:txBody>
          <a:bodyPr wrap="square" rtlCol="0">
            <a:spAutoFit/>
          </a:bodyPr>
          <a:lstStyle/>
          <a:p>
            <a:pPr lvl="0"/>
            <a:r>
              <a:rPr lang="en-IN" sz="4000" dirty="0" smtClean="0">
                <a:solidFill>
                  <a:srgbClr val="92D050"/>
                </a:solidFill>
              </a:rPr>
              <a:t>LANGUAGE MODELLING</a:t>
            </a:r>
          </a:p>
          <a:p>
            <a:pPr lvl="0">
              <a:buFont typeface="Wingdings" pitchFamily="2" charset="2"/>
              <a:buChar char="Ø"/>
            </a:pPr>
            <a:r>
              <a:rPr lang="en-IN" dirty="0" smtClean="0">
                <a:solidFill>
                  <a:prstClr val="black"/>
                </a:solidFill>
              </a:rPr>
              <a:t> What’s  P(T) ...?</a:t>
            </a:r>
          </a:p>
          <a:p>
            <a:pPr lvl="1">
              <a:buFont typeface="Wingdings" pitchFamily="2" charset="2"/>
              <a:buChar char="Ø"/>
            </a:pPr>
            <a:endParaRPr lang="en-IN" dirty="0" smtClean="0">
              <a:solidFill>
                <a:prstClr val="black"/>
              </a:solidFill>
            </a:endParaRPr>
          </a:p>
          <a:p>
            <a:pPr lvl="1">
              <a:buFont typeface="Wingdings" pitchFamily="2" charset="2"/>
              <a:buChar char="Ø"/>
            </a:pPr>
            <a:r>
              <a:rPr lang="en-IN" dirty="0" smtClean="0">
                <a:solidFill>
                  <a:prstClr val="black"/>
                </a:solidFill>
              </a:rPr>
              <a:t> </a:t>
            </a:r>
          </a:p>
          <a:p>
            <a:pPr lvl="1">
              <a:buFont typeface="Wingdings" pitchFamily="2" charset="2"/>
              <a:buChar char="Ø"/>
            </a:pPr>
            <a:r>
              <a:rPr lang="en-IN" dirty="0" smtClean="0">
                <a:solidFill>
                  <a:prstClr val="black"/>
                </a:solidFill>
              </a:rPr>
              <a:t> </a:t>
            </a:r>
          </a:p>
          <a:p>
            <a:pPr lvl="1">
              <a:buFont typeface="Wingdings" pitchFamily="2" charset="2"/>
              <a:buChar char="Ø"/>
            </a:pPr>
            <a:endParaRPr lang="en-IN" dirty="0" smtClean="0">
              <a:solidFill>
                <a:prstClr val="black"/>
              </a:solidFill>
            </a:endParaRPr>
          </a:p>
          <a:p>
            <a:pPr lvl="1">
              <a:buFont typeface="Wingdings" pitchFamily="2" charset="2"/>
              <a:buChar char="Ø"/>
            </a:pPr>
            <a:r>
              <a:rPr lang="en-IN" dirty="0" smtClean="0">
                <a:solidFill>
                  <a:prstClr val="black"/>
                </a:solidFill>
              </a:rPr>
              <a:t> Using The Chain Rule.</a:t>
            </a:r>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66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819275" y="1143000"/>
            <a:ext cx="1990725" cy="276225"/>
          </a:xfrm>
          <a:prstGeom prst="rect">
            <a:avLst/>
          </a:prstGeom>
          <a:noFill/>
        </p:spPr>
      </p:pic>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66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28800" y="1523042"/>
            <a:ext cx="1676400" cy="305758"/>
          </a:xfrm>
          <a:prstGeom prst="rect">
            <a:avLst/>
          </a:prstGeom>
          <a:noFill/>
        </p:spPr>
      </p:pic>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6629"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133600" y="2362200"/>
            <a:ext cx="5534025" cy="276225"/>
          </a:xfrm>
          <a:prstGeom prst="rect">
            <a:avLst/>
          </a:prstGeom>
          <a:noFill/>
        </p:spPr>
      </p:pic>
      <p:sp>
        <p:nvSpPr>
          <p:cNvPr id="10" name="TextBox 9"/>
          <p:cNvSpPr txBox="1"/>
          <p:nvPr/>
        </p:nvSpPr>
        <p:spPr>
          <a:xfrm>
            <a:off x="990600" y="2895600"/>
            <a:ext cx="8153400" cy="3785652"/>
          </a:xfrm>
          <a:prstGeom prst="rect">
            <a:avLst/>
          </a:prstGeom>
          <a:noFill/>
        </p:spPr>
        <p:txBody>
          <a:bodyPr wrap="square" rtlCol="0">
            <a:spAutoFit/>
          </a:bodyPr>
          <a:lstStyle/>
          <a:p>
            <a:pPr lvl="0"/>
            <a:r>
              <a:rPr lang="en-IN" sz="2000" dirty="0" smtClean="0">
                <a:solidFill>
                  <a:srgbClr val="FF0000"/>
                </a:solidFill>
                <a:latin typeface="Algerian" pitchFamily="82" charset="0"/>
              </a:rPr>
              <a:t>How do we calculate probabilities such as :</a:t>
            </a:r>
          </a:p>
          <a:p>
            <a:pPr lvl="0"/>
            <a:endParaRPr lang="en-IN" sz="2000" dirty="0" smtClean="0">
              <a:solidFill>
                <a:srgbClr val="FF0000"/>
              </a:solidFill>
              <a:latin typeface="Algerian" pitchFamily="82" charset="0"/>
            </a:endParaRPr>
          </a:p>
          <a:p>
            <a:pPr lvl="0"/>
            <a:endParaRPr lang="en-IN" sz="2000" dirty="0" smtClean="0">
              <a:solidFill>
                <a:srgbClr val="FF0000"/>
              </a:solidFill>
              <a:latin typeface="Algerian" pitchFamily="82" charset="0"/>
            </a:endParaRPr>
          </a:p>
          <a:p>
            <a:pPr lvl="0">
              <a:buFont typeface="Wingdings" pitchFamily="2" charset="2"/>
              <a:buChar char="Ø"/>
            </a:pPr>
            <a:r>
              <a:rPr lang="en-IN" dirty="0" smtClean="0">
                <a:solidFill>
                  <a:prstClr val="black"/>
                </a:solidFill>
              </a:rPr>
              <a:t> Because there are so many histories , we can not simply treat each of these probabilities as a separate parameter. </a:t>
            </a:r>
          </a:p>
          <a:p>
            <a:pPr lvl="0">
              <a:buFont typeface="Wingdings" pitchFamily="2" charset="2"/>
              <a:buChar char="Ø"/>
            </a:pPr>
            <a:r>
              <a:rPr lang="en-IN" dirty="0" smtClean="0">
                <a:solidFill>
                  <a:prstClr val="black"/>
                </a:solidFill>
              </a:rPr>
              <a:t>One way to reduce the number of parameters is to place each of the histories into an equivalence class in some way and then to allow the probability of an object word to depend on the history only through the equivalence class into which that history falls. </a:t>
            </a:r>
          </a:p>
          <a:p>
            <a:pPr lvl="0">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srgbClr val="FF0000"/>
                </a:solidFill>
              </a:rPr>
              <a:t>The choice of word T</a:t>
            </a:r>
            <a:r>
              <a:rPr lang="en-IN" baseline="-25000" dirty="0" smtClean="0">
                <a:solidFill>
                  <a:srgbClr val="FF0000"/>
                </a:solidFill>
              </a:rPr>
              <a:t>i</a:t>
            </a:r>
            <a:r>
              <a:rPr lang="en-IN" dirty="0" smtClean="0">
                <a:solidFill>
                  <a:srgbClr val="FF0000"/>
                </a:solidFill>
              </a:rPr>
              <a:t> depends only on the n words before  T</a:t>
            </a:r>
            <a:r>
              <a:rPr lang="en-IN" baseline="-25000" dirty="0" smtClean="0">
                <a:solidFill>
                  <a:srgbClr val="FF0000"/>
                </a:solidFill>
              </a:rPr>
              <a:t>i</a:t>
            </a:r>
          </a:p>
          <a:p>
            <a:pPr lvl="0">
              <a:buFont typeface="Wingdings" pitchFamily="2" charset="2"/>
              <a:buChar char="Ø"/>
            </a:pPr>
            <a:endParaRPr lang="en-IN" dirty="0" smtClean="0">
              <a:solidFill>
                <a:prstClr val="black"/>
              </a:solidFill>
            </a:endParaRPr>
          </a:p>
          <a:p>
            <a:pPr lvl="0">
              <a:buFont typeface="Wingdings" pitchFamily="2" charset="2"/>
              <a:buChar char="Ø"/>
            </a:pPr>
            <a:endParaRPr lang="en-IN" dirty="0" smtClean="0">
              <a:solidFill>
                <a:prstClr val="black"/>
              </a:solidFill>
            </a:endParaRPr>
          </a:p>
        </p:txBody>
      </p:sp>
      <p:sp>
        <p:nvSpPr>
          <p:cNvPr id="266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66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66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66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6637"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066800" y="3276600"/>
            <a:ext cx="1828800" cy="317576"/>
          </a:xfrm>
          <a:prstGeom prst="rect">
            <a:avLst/>
          </a:prstGeom>
          <a:noFill/>
        </p:spPr>
      </p:pic>
      <p:sp>
        <p:nvSpPr>
          <p:cNvPr id="2664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6639" name="Picture 15"/>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295400" y="3581400"/>
            <a:ext cx="5410200" cy="276225"/>
          </a:xfrm>
          <a:prstGeom prst="rect">
            <a:avLst/>
          </a:prstGeom>
          <a:noFill/>
        </p:spPr>
      </p:pic>
      <p:sp>
        <p:nvSpPr>
          <p:cNvPr id="266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6641" name="Picture 17"/>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133600" y="6121116"/>
            <a:ext cx="5791200" cy="355884"/>
          </a:xfrm>
          <a:prstGeom prst="rect">
            <a:avLst/>
          </a:prstGeom>
          <a:noFill/>
        </p:spPr>
      </p:pic>
      <p:sp>
        <p:nvSpPr>
          <p:cNvPr id="26643" name="Rectangle 19"/>
          <p:cNvSpPr>
            <a:spLocks noChangeArrowheads="1"/>
          </p:cNvSpPr>
          <p:nvPr/>
        </p:nvSpPr>
        <p:spPr bwMode="auto">
          <a:xfrm>
            <a:off x="0" y="7715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8153400" cy="6858000"/>
          </a:xfrm>
          <a:prstGeom prst="rect">
            <a:avLst/>
          </a:prstGeom>
          <a:noFill/>
        </p:spPr>
        <p:txBody>
          <a:bodyPr wrap="square" rtlCol="0">
            <a:spAutoFit/>
          </a:bodyPr>
          <a:lstStyle/>
          <a:p>
            <a:pPr lvl="0"/>
            <a:r>
              <a:rPr lang="en-IN" sz="4000" dirty="0" smtClean="0">
                <a:solidFill>
                  <a:srgbClr val="FF0000"/>
                </a:solidFill>
              </a:rPr>
              <a:t>The n-gram approximation</a:t>
            </a:r>
            <a:endParaRPr lang="en-IN" dirty="0" smtClean="0">
              <a:solidFill>
                <a:srgbClr val="FF0000"/>
              </a:solidFill>
            </a:endParaRPr>
          </a:p>
          <a:p>
            <a:pPr>
              <a:buFont typeface="Wingdings" pitchFamily="2" charset="2"/>
              <a:buChar char="Ø"/>
            </a:pPr>
            <a:r>
              <a:rPr lang="en-IN" dirty="0" smtClean="0">
                <a:solidFill>
                  <a:prstClr val="black"/>
                </a:solidFill>
              </a:rPr>
              <a:t>In an N -gram model ,the probability of a word given all previous words is approximated by the probability of the word given the previous N -1 words.</a:t>
            </a:r>
          </a:p>
          <a:p>
            <a:pPr lvl="1">
              <a:buFont typeface="Wingdings" pitchFamily="2" charset="2"/>
              <a:buChar char="Ø"/>
            </a:pPr>
            <a:endParaRPr lang="en-IN" dirty="0" smtClean="0">
              <a:solidFill>
                <a:prstClr val="black"/>
              </a:solidFill>
            </a:endParaRPr>
          </a:p>
          <a:p>
            <a:pPr>
              <a:buFont typeface="Wingdings" pitchFamily="2" charset="2"/>
              <a:buChar char="Ø"/>
            </a:pPr>
            <a:r>
              <a:rPr lang="en-IN" dirty="0" smtClean="0">
                <a:solidFill>
                  <a:prstClr val="black"/>
                </a:solidFill>
              </a:rPr>
              <a:t>The approximation thus works by putting all contexts that agree in the last N -1 words into one equivalence class. </a:t>
            </a:r>
          </a:p>
          <a:p>
            <a:pPr lvl="1">
              <a:buFont typeface="Wingdings" pitchFamily="2" charset="2"/>
              <a:buChar char="Ø"/>
            </a:pPr>
            <a:endParaRPr lang="en-IN" dirty="0" smtClean="0">
              <a:solidFill>
                <a:prstClr val="black"/>
              </a:solidFill>
            </a:endParaRPr>
          </a:p>
          <a:p>
            <a:pPr>
              <a:buFont typeface="Wingdings" pitchFamily="2" charset="2"/>
              <a:buChar char="Ø"/>
            </a:pPr>
            <a:r>
              <a:rPr lang="en-IN" dirty="0" smtClean="0">
                <a:solidFill>
                  <a:prstClr val="black"/>
                </a:solidFill>
              </a:rPr>
              <a:t>With N = 2, we have what is called the bigram model, and N = 3 gives the trigram model.</a:t>
            </a:r>
          </a:p>
          <a:p>
            <a:r>
              <a:rPr lang="en-IN" sz="2400" dirty="0" smtClean="0">
                <a:solidFill>
                  <a:srgbClr val="FF0000"/>
                </a:solidFill>
              </a:rPr>
              <a:t>Calculation:</a:t>
            </a:r>
          </a:p>
          <a:p>
            <a:pPr>
              <a:buFont typeface="Wingdings" pitchFamily="2" charset="2"/>
              <a:buChar char="Ø"/>
            </a:pPr>
            <a:r>
              <a:rPr lang="en-IN" dirty="0" smtClean="0"/>
              <a:t>N -gram probabilities can be computed in a straightforward manner from a corpus. For example, bigram probabilities can be calculated as: </a:t>
            </a:r>
          </a:p>
          <a:p>
            <a:r>
              <a:rPr lang="en-IN" dirty="0" smtClean="0"/>
              <a:t> </a:t>
            </a:r>
          </a:p>
          <a:p>
            <a:pPr lvl="1"/>
            <a:endParaRPr lang="en-IN" dirty="0" smtClean="0">
              <a:solidFill>
                <a:prstClr val="black"/>
              </a:solidFill>
            </a:endParaRPr>
          </a:p>
          <a:p>
            <a:pPr lvl="1"/>
            <a:endParaRPr lang="en-IN" dirty="0" smtClean="0">
              <a:solidFill>
                <a:prstClr val="black"/>
              </a:solidFill>
            </a:endParaRPr>
          </a:p>
          <a:p>
            <a:pPr lvl="1"/>
            <a:endParaRPr lang="en-IN" dirty="0" smtClean="0">
              <a:solidFill>
                <a:prstClr val="black"/>
              </a:solidFill>
            </a:endParaRPr>
          </a:p>
          <a:p>
            <a:pPr lvl="1"/>
            <a:r>
              <a:rPr lang="en-IN" dirty="0" smtClean="0">
                <a:solidFill>
                  <a:prstClr val="black"/>
                </a:solidFill>
              </a:rPr>
              <a:t>Here count(w</a:t>
            </a:r>
            <a:r>
              <a:rPr lang="en-IN" baseline="-25000" dirty="0" smtClean="0">
                <a:solidFill>
                  <a:prstClr val="black"/>
                </a:solidFill>
              </a:rPr>
              <a:t>n-</a:t>
            </a:r>
            <a:r>
              <a:rPr lang="en-IN" baseline="-25000" dirty="0" smtClean="0">
                <a:solidFill>
                  <a:prstClr val="black"/>
                </a:solidFill>
                <a:latin typeface="Algerian" pitchFamily="82" charset="0"/>
              </a:rPr>
              <a:t>1 </a:t>
            </a:r>
            <a:r>
              <a:rPr lang="en-IN" dirty="0" err="1" smtClean="0">
                <a:solidFill>
                  <a:prstClr val="black"/>
                </a:solidFill>
              </a:rPr>
              <a:t>w</a:t>
            </a:r>
            <a:r>
              <a:rPr lang="en-IN" baseline="-25000" dirty="0" err="1" smtClean="0">
                <a:solidFill>
                  <a:prstClr val="black"/>
                </a:solidFill>
              </a:rPr>
              <a:t>n</a:t>
            </a:r>
            <a:r>
              <a:rPr lang="en-IN" dirty="0" smtClean="0">
                <a:solidFill>
                  <a:prstClr val="black"/>
                </a:solidFill>
              </a:rPr>
              <a:t>) denotes the number of occurrences of the sequence w</a:t>
            </a:r>
            <a:r>
              <a:rPr lang="en-IN" baseline="-25000" dirty="0" smtClean="0">
                <a:solidFill>
                  <a:prstClr val="black"/>
                </a:solidFill>
              </a:rPr>
              <a:t>n-</a:t>
            </a:r>
            <a:r>
              <a:rPr lang="en-IN" baseline="-25000" dirty="0" smtClean="0">
                <a:solidFill>
                  <a:prstClr val="black"/>
                </a:solidFill>
                <a:latin typeface="Algerian" pitchFamily="82" charset="0"/>
              </a:rPr>
              <a:t>1 </a:t>
            </a:r>
            <a:r>
              <a:rPr lang="en-IN" dirty="0" err="1" smtClean="0">
                <a:solidFill>
                  <a:prstClr val="black"/>
                </a:solidFill>
              </a:rPr>
              <a:t>w</a:t>
            </a:r>
            <a:r>
              <a:rPr lang="en-IN" baseline="-25000" dirty="0" err="1" smtClean="0">
                <a:solidFill>
                  <a:prstClr val="black"/>
                </a:solidFill>
              </a:rPr>
              <a:t>n</a:t>
            </a:r>
            <a:r>
              <a:rPr lang="en-IN" dirty="0" smtClean="0">
                <a:solidFill>
                  <a:prstClr val="black"/>
                </a:solidFill>
              </a:rPr>
              <a:t>. The denominator on the right hand side sums over all word w in the corpus — the number of times w</a:t>
            </a:r>
            <a:r>
              <a:rPr lang="en-IN" baseline="-25000" dirty="0" smtClean="0">
                <a:solidFill>
                  <a:prstClr val="black"/>
                </a:solidFill>
              </a:rPr>
              <a:t>n-</a:t>
            </a:r>
            <a:r>
              <a:rPr lang="en-IN" baseline="-25000" dirty="0" smtClean="0">
                <a:solidFill>
                  <a:prstClr val="black"/>
                </a:solidFill>
                <a:latin typeface="Algerian" pitchFamily="82" charset="0"/>
              </a:rPr>
              <a:t>1 </a:t>
            </a:r>
            <a:r>
              <a:rPr lang="en-IN" dirty="0" smtClean="0">
                <a:solidFill>
                  <a:prstClr val="black"/>
                </a:solidFill>
              </a:rPr>
              <a:t> occurs before any word.</a:t>
            </a:r>
          </a:p>
          <a:p>
            <a:pPr>
              <a:buFont typeface="Wingdings" pitchFamily="2" charset="2"/>
              <a:buChar char="Ø"/>
            </a:pPr>
            <a:r>
              <a:rPr lang="en-IN" dirty="0" smtClean="0">
                <a:solidFill>
                  <a:prstClr val="black"/>
                </a:solidFill>
              </a:rPr>
              <a:t>Since this is just the count of w</a:t>
            </a:r>
            <a:r>
              <a:rPr lang="en-IN" baseline="-25000" dirty="0" smtClean="0">
                <a:solidFill>
                  <a:prstClr val="black"/>
                </a:solidFill>
              </a:rPr>
              <a:t>n-</a:t>
            </a:r>
            <a:r>
              <a:rPr lang="en-IN" baseline="-25000" dirty="0" smtClean="0">
                <a:solidFill>
                  <a:prstClr val="black"/>
                </a:solidFill>
                <a:latin typeface="Algerian" pitchFamily="82" charset="0"/>
              </a:rPr>
              <a:t>1</a:t>
            </a:r>
            <a:r>
              <a:rPr lang="en-IN" dirty="0" smtClean="0">
                <a:solidFill>
                  <a:prstClr val="black"/>
                </a:solidFill>
              </a:rPr>
              <a:t>, we can write the above equation as, </a:t>
            </a:r>
          </a:p>
          <a:p>
            <a:pPr lvl="1"/>
            <a:endParaRPr lang="en-IN" dirty="0" smtClean="0">
              <a:solidFill>
                <a:prstClr val="black"/>
              </a:solidFill>
            </a:endParaRPr>
          </a:p>
          <a:p>
            <a:pPr lvl="1"/>
            <a:endParaRPr lang="en-IN" dirty="0" smtClean="0">
              <a:solidFill>
                <a:prstClr val="black"/>
              </a:solidFill>
            </a:endParaRPr>
          </a:p>
        </p:txBody>
      </p:sp>
      <p:sp>
        <p:nvSpPr>
          <p:cNvPr id="276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76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743200" y="3810000"/>
            <a:ext cx="3724603" cy="685800"/>
          </a:xfrm>
          <a:prstGeom prst="rect">
            <a:avLst/>
          </a:prstGeom>
          <a:noFill/>
        </p:spPr>
      </p:pic>
      <p:sp>
        <p:nvSpPr>
          <p:cNvPr id="27651" name="Rectangle 3"/>
          <p:cNvSpPr>
            <a:spLocks noChangeArrowheads="1"/>
          </p:cNvSpPr>
          <p:nvPr/>
        </p:nvSpPr>
        <p:spPr bwMode="auto">
          <a:xfrm>
            <a:off x="0" y="10096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7652"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52800" y="6096000"/>
            <a:ext cx="3124200" cy="604012"/>
          </a:xfrm>
          <a:prstGeom prst="rect">
            <a:avLst/>
          </a:prstGeom>
          <a:noFill/>
        </p:spPr>
      </p:pic>
      <p:sp>
        <p:nvSpPr>
          <p:cNvPr id="27654" name="Rectangle 6"/>
          <p:cNvSpPr>
            <a:spLocks noChangeArrowheads="1"/>
          </p:cNvSpPr>
          <p:nvPr/>
        </p:nvSpPr>
        <p:spPr bwMode="auto">
          <a:xfrm>
            <a:off x="0" y="10096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52400"/>
            <a:ext cx="7920000" cy="6248400"/>
          </a:xfrm>
          <a:prstGeom prst="rect">
            <a:avLst/>
          </a:prstGeom>
          <a:noFill/>
        </p:spPr>
        <p:txBody>
          <a:bodyPr wrap="square" rtlCol="0">
            <a:spAutoFit/>
          </a:bodyPr>
          <a:lstStyle/>
          <a:p>
            <a:pPr lvl="0"/>
            <a:r>
              <a:rPr lang="en-IN" sz="4000" dirty="0" smtClean="0">
                <a:solidFill>
                  <a:srgbClr val="00B050"/>
                </a:solidFill>
              </a:rPr>
              <a:t>EXAMPLE</a:t>
            </a:r>
          </a:p>
          <a:p>
            <a:pPr lvl="0">
              <a:buFont typeface="Wingdings" pitchFamily="2" charset="2"/>
              <a:buChar char="Ø"/>
            </a:pPr>
            <a:r>
              <a:rPr lang="en-IN" dirty="0" smtClean="0">
                <a:solidFill>
                  <a:prstClr val="black"/>
                </a:solidFill>
              </a:rPr>
              <a:t>For example, to calculate the probability of the sentence, “all men are equal”, we split it up as,</a:t>
            </a:r>
          </a:p>
          <a:p>
            <a:pPr lvl="0">
              <a:buFont typeface="Wingdings" pitchFamily="2" charset="2"/>
              <a:buChar char="Ø"/>
            </a:pPr>
            <a:endParaRPr lang="en-IN" dirty="0" smtClean="0">
              <a:solidFill>
                <a:prstClr val="black"/>
              </a:solidFill>
            </a:endParaRPr>
          </a:p>
          <a:p>
            <a:pPr lvl="0">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prstClr val="black"/>
                </a:solidFill>
              </a:rPr>
              <a:t>where </a:t>
            </a:r>
            <a:r>
              <a:rPr lang="en-IN" dirty="0" smtClean="0">
                <a:solidFill>
                  <a:srgbClr val="FF0000"/>
                </a:solidFill>
              </a:rPr>
              <a:t>start denotes the start of the sentence</a:t>
            </a:r>
            <a:r>
              <a:rPr lang="en-IN" dirty="0" smtClean="0">
                <a:solidFill>
                  <a:prstClr val="black"/>
                </a:solidFill>
              </a:rPr>
              <a:t>, and P( all| start) is the probability that a sentence starts with the word </a:t>
            </a:r>
            <a:r>
              <a:rPr lang="en-IN" dirty="0" smtClean="0">
                <a:solidFill>
                  <a:srgbClr val="FF0000"/>
                </a:solidFill>
              </a:rPr>
              <a:t>all</a:t>
            </a:r>
            <a:r>
              <a:rPr lang="en-IN" dirty="0" smtClean="0">
                <a:solidFill>
                  <a:prstClr val="black"/>
                </a:solidFill>
              </a:rPr>
              <a:t>.</a:t>
            </a:r>
          </a:p>
          <a:p>
            <a:pPr lvl="0">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prstClr val="black"/>
                </a:solidFill>
              </a:rPr>
              <a:t>Given the bigram probabilities in table,</a:t>
            </a:r>
          </a:p>
          <a:p>
            <a:pPr lvl="0">
              <a:buFont typeface="Wingdings" pitchFamily="2" charset="2"/>
              <a:buChar char="Ø"/>
            </a:pPr>
            <a:endParaRPr lang="en-IN" dirty="0" smtClean="0">
              <a:solidFill>
                <a:prstClr val="black"/>
              </a:solidFill>
            </a:endParaRPr>
          </a:p>
          <a:p>
            <a:pPr lvl="0">
              <a:buFont typeface="Wingdings" pitchFamily="2" charset="2"/>
              <a:buChar char="Ø"/>
            </a:pPr>
            <a:endParaRPr lang="en-IN" dirty="0" smtClean="0">
              <a:solidFill>
                <a:prstClr val="black"/>
              </a:solidFill>
            </a:endParaRPr>
          </a:p>
          <a:p>
            <a:pPr lvl="0">
              <a:buFont typeface="Wingdings" pitchFamily="2" charset="2"/>
              <a:buChar char="Ø"/>
            </a:pPr>
            <a:endParaRPr lang="en-IN" dirty="0" smtClean="0">
              <a:solidFill>
                <a:prstClr val="black"/>
              </a:solidFill>
            </a:endParaRPr>
          </a:p>
          <a:p>
            <a:pPr lvl="0">
              <a:buFont typeface="Wingdings" pitchFamily="2" charset="2"/>
              <a:buChar char="Ø"/>
            </a:pPr>
            <a:endParaRPr lang="en-IN" dirty="0" smtClean="0">
              <a:solidFill>
                <a:prstClr val="black"/>
              </a:solidFill>
            </a:endParaRPr>
          </a:p>
          <a:p>
            <a:pPr lvl="0">
              <a:buFont typeface="Wingdings" pitchFamily="2" charset="2"/>
              <a:buChar char="Ø"/>
            </a:pPr>
            <a:endParaRPr lang="en-IN" dirty="0" smtClean="0">
              <a:solidFill>
                <a:prstClr val="black"/>
              </a:solidFill>
            </a:endParaRPr>
          </a:p>
          <a:p>
            <a:pPr lvl="0">
              <a:buFont typeface="Wingdings" pitchFamily="2" charset="2"/>
              <a:buChar char="Ø"/>
            </a:pPr>
            <a:endParaRPr lang="en-IN" dirty="0" smtClean="0">
              <a:solidFill>
                <a:prstClr val="black"/>
              </a:solidFill>
            </a:endParaRPr>
          </a:p>
          <a:p>
            <a:pPr lvl="0">
              <a:buFont typeface="Wingdings" pitchFamily="2" charset="2"/>
              <a:buChar char="Ø"/>
            </a:pPr>
            <a:endParaRPr lang="en-IN" dirty="0" smtClean="0">
              <a:solidFill>
                <a:prstClr val="black"/>
              </a:solidFill>
            </a:endParaRPr>
          </a:p>
          <a:p>
            <a:pPr lvl="0">
              <a:buFont typeface="Wingdings" pitchFamily="2" charset="2"/>
              <a:buChar char="Ø"/>
            </a:pPr>
            <a:endParaRPr lang="en-IN" dirty="0" smtClean="0">
              <a:solidFill>
                <a:prstClr val="black"/>
              </a:solidFill>
            </a:endParaRPr>
          </a:p>
          <a:p>
            <a:pPr lvl="0">
              <a:buFont typeface="Wingdings" pitchFamily="2" charset="2"/>
              <a:buChar char="Ø"/>
            </a:pPr>
            <a:endParaRPr lang="en-IN" dirty="0" smtClean="0">
              <a:solidFill>
                <a:prstClr val="black"/>
              </a:solidFill>
            </a:endParaRPr>
          </a:p>
          <a:p>
            <a:pPr lvl="0">
              <a:lnSpc>
                <a:spcPct val="150000"/>
              </a:lnSpc>
              <a:buFont typeface="Wingdings" pitchFamily="2" charset="2"/>
              <a:buChar char="Ø"/>
            </a:pPr>
            <a:r>
              <a:rPr lang="en-IN" dirty="0" smtClean="0">
                <a:solidFill>
                  <a:prstClr val="black"/>
                </a:solidFill>
              </a:rPr>
              <a:t>The probability of the sentence is calculated as :</a:t>
            </a:r>
          </a:p>
          <a:p>
            <a:pPr lvl="0">
              <a:lnSpc>
                <a:spcPct val="150000"/>
              </a:lnSpc>
            </a:pPr>
            <a:r>
              <a:rPr lang="en-IN" dirty="0" smtClean="0">
                <a:solidFill>
                  <a:prstClr val="black"/>
                </a:solidFill>
              </a:rPr>
              <a:t>	P ( all men are equal ) = 0 . 16 × 0 . 04 × 0 . 20 × 0 . 08 = 0 . 00028</a:t>
            </a:r>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5"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95400" y="1524000"/>
            <a:ext cx="7218218" cy="304800"/>
          </a:xfrm>
          <a:prstGeom prst="rect">
            <a:avLst/>
          </a:prstGeom>
          <a:noFill/>
        </p:spPr>
      </p:pic>
      <p:graphicFrame>
        <p:nvGraphicFramePr>
          <p:cNvPr id="7" name="Table 6"/>
          <p:cNvGraphicFramePr>
            <a:graphicFrameLocks noGrp="1"/>
          </p:cNvGraphicFramePr>
          <p:nvPr/>
        </p:nvGraphicFramePr>
        <p:xfrm>
          <a:off x="1524000" y="3429000"/>
          <a:ext cx="6096000" cy="1854200"/>
        </p:xfrm>
        <a:graphic>
          <a:graphicData uri="http://schemas.openxmlformats.org/drawingml/2006/table">
            <a:tbl>
              <a:tblPr firstRow="1" bandRow="1">
                <a:tableStyleId>{2D5ABB26-0587-4C30-8999-92F81FD0307C}</a:tableStyleId>
              </a:tblPr>
              <a:tblGrid>
                <a:gridCol w="3048000"/>
                <a:gridCol w="3048000"/>
              </a:tblGrid>
              <a:tr h="370840">
                <a:tc>
                  <a:txBody>
                    <a:bodyPr/>
                    <a:lstStyle/>
                    <a:p>
                      <a:pPr algn="ctr"/>
                      <a:r>
                        <a:rPr lang="en-IN" dirty="0" smtClean="0"/>
                        <a:t>Bigram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Probability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start all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0.16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all men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0.09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men are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0.24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are equal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0.08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8153400" cy="6801862"/>
          </a:xfrm>
          <a:prstGeom prst="rect">
            <a:avLst/>
          </a:prstGeom>
          <a:noFill/>
        </p:spPr>
        <p:txBody>
          <a:bodyPr wrap="square" rtlCol="0">
            <a:spAutoFit/>
          </a:bodyPr>
          <a:lstStyle/>
          <a:p>
            <a:pPr lvl="0"/>
            <a:r>
              <a:rPr lang="en-IN" sz="4000" dirty="0" smtClean="0">
                <a:solidFill>
                  <a:srgbClr val="00B0F0"/>
                </a:solidFill>
              </a:rPr>
              <a:t>TRANSLATION MODELLING</a:t>
            </a:r>
          </a:p>
          <a:p>
            <a:pPr lvl="0">
              <a:buFont typeface="Wingdings" pitchFamily="2" charset="2"/>
              <a:buChar char="Ø"/>
            </a:pPr>
            <a:r>
              <a:rPr lang="en-IN" dirty="0" smtClean="0">
                <a:solidFill>
                  <a:srgbClr val="FF0000"/>
                </a:solidFill>
              </a:rPr>
              <a:t>So, we’ve got P(T), let’s talk P(S|T)</a:t>
            </a:r>
          </a:p>
          <a:p>
            <a:pPr lvl="0"/>
            <a:endParaRPr lang="en-IN" dirty="0" smtClean="0">
              <a:solidFill>
                <a:prstClr val="black"/>
              </a:solidFill>
            </a:endParaRPr>
          </a:p>
          <a:p>
            <a:pPr lvl="0">
              <a:buFont typeface="Wingdings" pitchFamily="2" charset="2"/>
              <a:buChar char="Ø"/>
            </a:pPr>
            <a:r>
              <a:rPr lang="en-IN" dirty="0" smtClean="0">
                <a:solidFill>
                  <a:prstClr val="black"/>
                </a:solidFill>
              </a:rPr>
              <a:t> For simple sentences, it is reasonable to think of the French translation of an English sentence as being generated from the English sentence word by word.</a:t>
            </a:r>
          </a:p>
          <a:p>
            <a:pPr lvl="0">
              <a:buFont typeface="Wingdings" pitchFamily="2" charset="2"/>
              <a:buChar char="Ø"/>
            </a:pPr>
            <a:r>
              <a:rPr lang="en-IN" dirty="0" smtClean="0">
                <a:solidFill>
                  <a:prstClr val="black"/>
                </a:solidFill>
              </a:rPr>
              <a:t>Thus, in the sentence pair </a:t>
            </a:r>
            <a:r>
              <a:rPr lang="en-IN" dirty="0" smtClean="0">
                <a:solidFill>
                  <a:srgbClr val="FF0000"/>
                </a:solidFill>
              </a:rPr>
              <a:t>(Jean </a:t>
            </a:r>
            <a:r>
              <a:rPr lang="en-IN" dirty="0" err="1" smtClean="0">
                <a:solidFill>
                  <a:srgbClr val="FF0000"/>
                </a:solidFill>
              </a:rPr>
              <a:t>aime</a:t>
            </a:r>
            <a:r>
              <a:rPr lang="en-IN" dirty="0" smtClean="0">
                <a:solidFill>
                  <a:srgbClr val="FF0000"/>
                </a:solidFill>
              </a:rPr>
              <a:t> Marie | John loves Mary) </a:t>
            </a:r>
            <a:r>
              <a:rPr lang="en-IN" dirty="0" smtClean="0">
                <a:solidFill>
                  <a:prstClr val="black"/>
                </a:solidFill>
              </a:rPr>
              <a:t>we feel that John produces Jean, loves produces </a:t>
            </a:r>
            <a:r>
              <a:rPr lang="en-IN" dirty="0" err="1" smtClean="0">
                <a:solidFill>
                  <a:prstClr val="black"/>
                </a:solidFill>
              </a:rPr>
              <a:t>aime</a:t>
            </a:r>
            <a:r>
              <a:rPr lang="en-IN" dirty="0" smtClean="0">
                <a:solidFill>
                  <a:prstClr val="black"/>
                </a:solidFill>
              </a:rPr>
              <a:t> , and Mary produces Marie . We say that a word is aligned with the word that it produces.</a:t>
            </a:r>
          </a:p>
          <a:p>
            <a:pPr lvl="0">
              <a:buFont typeface="Wingdings" pitchFamily="2" charset="2"/>
              <a:buChar char="Ø"/>
            </a:pPr>
            <a:r>
              <a:rPr lang="en-IN" dirty="0" smtClean="0">
                <a:solidFill>
                  <a:prstClr val="black"/>
                </a:solidFill>
              </a:rPr>
              <a:t>Not all pairs of sentences are as simple as this example. In the pair (Jean </a:t>
            </a:r>
            <a:r>
              <a:rPr lang="en-IN" dirty="0" err="1" smtClean="0">
                <a:solidFill>
                  <a:prstClr val="black"/>
                </a:solidFill>
              </a:rPr>
              <a:t>n'aime</a:t>
            </a:r>
            <a:r>
              <a:rPr lang="en-IN" dirty="0" smtClean="0">
                <a:solidFill>
                  <a:prstClr val="black"/>
                </a:solidFill>
              </a:rPr>
              <a:t> </a:t>
            </a:r>
            <a:r>
              <a:rPr lang="en-IN" dirty="0" err="1" smtClean="0">
                <a:solidFill>
                  <a:prstClr val="black"/>
                </a:solidFill>
              </a:rPr>
              <a:t>personne</a:t>
            </a:r>
            <a:r>
              <a:rPr lang="en-IN" dirty="0" smtClean="0">
                <a:solidFill>
                  <a:prstClr val="black"/>
                </a:solidFill>
              </a:rPr>
              <a:t> | john loves nobody), we can again align John with Jean and loves with </a:t>
            </a:r>
            <a:r>
              <a:rPr lang="en-IN" dirty="0" err="1" smtClean="0">
                <a:solidFill>
                  <a:prstClr val="black"/>
                </a:solidFill>
              </a:rPr>
              <a:t>aime</a:t>
            </a:r>
            <a:r>
              <a:rPr lang="en-IN" dirty="0" smtClean="0">
                <a:solidFill>
                  <a:prstClr val="black"/>
                </a:solidFill>
              </a:rPr>
              <a:t> , but now, nobody aligns with both n' and </a:t>
            </a:r>
            <a:r>
              <a:rPr lang="en-IN" dirty="0" err="1" smtClean="0">
                <a:solidFill>
                  <a:prstClr val="black"/>
                </a:solidFill>
              </a:rPr>
              <a:t>personne</a:t>
            </a:r>
            <a:r>
              <a:rPr lang="en-IN" dirty="0" smtClean="0">
                <a:solidFill>
                  <a:prstClr val="black"/>
                </a:solidFill>
              </a:rPr>
              <a:t>.</a:t>
            </a:r>
          </a:p>
          <a:p>
            <a:pPr lvl="0">
              <a:buFont typeface="Wingdings" pitchFamily="2" charset="2"/>
              <a:buChar char="Ø"/>
            </a:pPr>
            <a:r>
              <a:rPr lang="en-IN" dirty="0" smtClean="0">
                <a:solidFill>
                  <a:prstClr val="black"/>
                </a:solidFill>
              </a:rPr>
              <a:t>Sometimes, words in the English sentence of the pair align with nothing in the French sentence, and similarly, occasionally words in the French member of the pair do not appear to go with any of the words in the English sentence.</a:t>
            </a:r>
          </a:p>
          <a:p>
            <a:pPr lvl="0">
              <a:buFont typeface="Wingdings" pitchFamily="2" charset="2"/>
              <a:buChar char="Ø"/>
            </a:pPr>
            <a:r>
              <a:rPr lang="en-IN" dirty="0" smtClean="0">
                <a:solidFill>
                  <a:prstClr val="black"/>
                </a:solidFill>
              </a:rPr>
              <a:t>An alignment indicates the origin in the English sentence of each of the words in the French sentence.</a:t>
            </a:r>
          </a:p>
          <a:p>
            <a:pPr lvl="0">
              <a:buFont typeface="Wingdings" pitchFamily="2" charset="2"/>
              <a:buChar char="Ø"/>
            </a:pPr>
            <a:r>
              <a:rPr lang="en-IN" dirty="0" smtClean="0">
                <a:solidFill>
                  <a:prstClr val="black"/>
                </a:solidFill>
              </a:rPr>
              <a:t>The number of French words that an English word produces in a given alignment its fertility in that alignment.</a:t>
            </a:r>
          </a:p>
          <a:p>
            <a:pPr lvl="0">
              <a:buFont typeface="Wingdings" pitchFamily="2" charset="2"/>
              <a:buChar char="Ø"/>
            </a:pPr>
            <a:r>
              <a:rPr lang="en-IN" dirty="0" smtClean="0">
                <a:solidFill>
                  <a:prstClr val="black"/>
                </a:solidFill>
              </a:rPr>
              <a:t>Sometimes, </a:t>
            </a:r>
            <a:r>
              <a:rPr lang="en-IN" dirty="0" smtClean="0">
                <a:solidFill>
                  <a:srgbClr val="FF0000"/>
                </a:solidFill>
              </a:rPr>
              <a:t>a French word will appear quite far from the English word that produced it. We call this effect distortion.</a:t>
            </a:r>
          </a:p>
          <a:p>
            <a:pPr lvl="0">
              <a:buFont typeface="Wingdings" pitchFamily="2" charset="2"/>
              <a:buChar char="Ø"/>
            </a:pPr>
            <a:r>
              <a:rPr lang="en-IN" dirty="0" smtClean="0">
                <a:solidFill>
                  <a:prstClr val="black"/>
                </a:solidFill>
              </a:rPr>
              <a:t>Distortions will, for example, allow adjectives to precede the nouns that they modify in English but to follow them in French</a:t>
            </a:r>
          </a:p>
          <a:p>
            <a:pPr lvl="0">
              <a:buFont typeface="Wingdings" pitchFamily="2" charset="2"/>
              <a:buChar char="Ø"/>
            </a:pPr>
            <a:endParaRPr lang="en-IN" dirty="0" smtClean="0">
              <a:solidFill>
                <a:prstClr val="black"/>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8153400" cy="4031873"/>
          </a:xfrm>
          <a:prstGeom prst="rect">
            <a:avLst/>
          </a:prstGeom>
          <a:noFill/>
        </p:spPr>
        <p:txBody>
          <a:bodyPr wrap="square" rtlCol="0">
            <a:spAutoFit/>
          </a:bodyPr>
          <a:lstStyle/>
          <a:p>
            <a:pPr lvl="0"/>
            <a:r>
              <a:rPr lang="en-IN" sz="4000" dirty="0" smtClean="0">
                <a:solidFill>
                  <a:srgbClr val="00B050"/>
                </a:solidFill>
              </a:rPr>
              <a:t>The Translation Model: P(T|S)</a:t>
            </a:r>
            <a:r>
              <a:rPr lang="en-IN" dirty="0" smtClean="0">
                <a:solidFill>
                  <a:prstClr val="black"/>
                </a:solidFill>
              </a:rPr>
              <a:t> </a:t>
            </a:r>
          </a:p>
          <a:p>
            <a:pPr lvl="0"/>
            <a:endParaRPr lang="en-IN" dirty="0" smtClean="0">
              <a:solidFill>
                <a:prstClr val="black"/>
              </a:solidFill>
            </a:endParaRPr>
          </a:p>
          <a:p>
            <a:pPr lvl="0">
              <a:buFont typeface="Wingdings" pitchFamily="2" charset="2"/>
              <a:buChar char="Ø"/>
            </a:pPr>
            <a:r>
              <a:rPr lang="en-IN" dirty="0" smtClean="0">
                <a:solidFill>
                  <a:srgbClr val="FF0000"/>
                </a:solidFill>
              </a:rPr>
              <a:t>Alignment model:</a:t>
            </a:r>
          </a:p>
          <a:p>
            <a:pPr lvl="1">
              <a:buFont typeface="Wingdings" pitchFamily="2" charset="2"/>
              <a:buChar char="Ø"/>
            </a:pPr>
            <a:r>
              <a:rPr lang="en-IN" dirty="0" smtClean="0"/>
              <a:t>assume there is a transfer relationship between source and target words </a:t>
            </a:r>
          </a:p>
          <a:p>
            <a:pPr lvl="1">
              <a:buFont typeface="Wingdings" pitchFamily="2" charset="2"/>
              <a:buChar char="Ø"/>
            </a:pPr>
            <a:r>
              <a:rPr lang="en-IN" dirty="0" smtClean="0"/>
              <a:t>not necessarily  </a:t>
            </a:r>
            <a:r>
              <a:rPr lang="en-IN" dirty="0" smtClean="0">
                <a:solidFill>
                  <a:srgbClr val="FF0000"/>
                </a:solidFill>
              </a:rPr>
              <a:t>one-to-one </a:t>
            </a:r>
          </a:p>
          <a:p>
            <a:pPr lvl="1">
              <a:buFont typeface="Wingdings" pitchFamily="2" charset="2"/>
              <a:buChar char="Ø"/>
            </a:pPr>
            <a:endParaRPr lang="en-IN" dirty="0" smtClean="0"/>
          </a:p>
          <a:p>
            <a:pPr lvl="1">
              <a:buFont typeface="Wingdings" pitchFamily="2" charset="2"/>
              <a:buChar char="Ø"/>
            </a:pPr>
            <a:endParaRPr lang="en-IN" dirty="0" smtClean="0"/>
          </a:p>
          <a:p>
            <a:pPr lvl="1">
              <a:buFont typeface="Wingdings" pitchFamily="2" charset="2"/>
              <a:buChar char="Ø"/>
            </a:pPr>
            <a:r>
              <a:rPr lang="en-IN" dirty="0" smtClean="0"/>
              <a:t>Example</a:t>
            </a:r>
          </a:p>
          <a:p>
            <a:pPr lvl="2">
              <a:buFont typeface="Wingdings" pitchFamily="2" charset="2"/>
              <a:buChar char="Ø"/>
            </a:pPr>
            <a:r>
              <a:rPr lang="en-IN" dirty="0" smtClean="0"/>
              <a:t>T</a:t>
            </a:r>
            <a:r>
              <a:rPr lang="pl-PL" dirty="0" smtClean="0"/>
              <a:t> = w</a:t>
            </a:r>
            <a:r>
              <a:rPr lang="pl-PL" baseline="-25000" dirty="0" smtClean="0"/>
              <a:t>1</a:t>
            </a:r>
            <a:r>
              <a:rPr lang="pl-PL" dirty="0" smtClean="0"/>
              <a:t> w</a:t>
            </a:r>
            <a:r>
              <a:rPr lang="pl-PL" baseline="-25000" dirty="0" smtClean="0"/>
              <a:t>2</a:t>
            </a:r>
            <a:r>
              <a:rPr lang="pl-PL" dirty="0" smtClean="0"/>
              <a:t> w</a:t>
            </a:r>
            <a:r>
              <a:rPr lang="pl-PL" baseline="-25000" dirty="0" smtClean="0"/>
              <a:t>3</a:t>
            </a:r>
            <a:r>
              <a:rPr lang="pl-PL" dirty="0" smtClean="0"/>
              <a:t> w</a:t>
            </a:r>
            <a:r>
              <a:rPr lang="pl-PL" baseline="-25000" dirty="0" smtClean="0"/>
              <a:t>4</a:t>
            </a:r>
            <a:r>
              <a:rPr lang="pl-PL" dirty="0" smtClean="0"/>
              <a:t> w</a:t>
            </a:r>
            <a:r>
              <a:rPr lang="pl-PL" baseline="-25000" dirty="0" smtClean="0"/>
              <a:t>5</a:t>
            </a:r>
            <a:r>
              <a:rPr lang="pl-PL" dirty="0" smtClean="0"/>
              <a:t> w</a:t>
            </a:r>
            <a:r>
              <a:rPr lang="pl-PL" baseline="-25000" dirty="0" smtClean="0"/>
              <a:t>6 </a:t>
            </a:r>
            <a:r>
              <a:rPr lang="pl-PL" dirty="0" smtClean="0"/>
              <a:t>w</a:t>
            </a:r>
            <a:r>
              <a:rPr lang="pl-PL" baseline="-25000" dirty="0" smtClean="0"/>
              <a:t>7</a:t>
            </a:r>
            <a:r>
              <a:rPr lang="pl-PL" dirty="0" smtClean="0"/>
              <a:t> </a:t>
            </a:r>
            <a:endParaRPr lang="en-IN" dirty="0" smtClean="0"/>
          </a:p>
          <a:p>
            <a:pPr lvl="2">
              <a:buFont typeface="Wingdings" pitchFamily="2" charset="2"/>
              <a:buChar char="Ø"/>
            </a:pPr>
            <a:r>
              <a:rPr lang="en-IN" dirty="0" smtClean="0"/>
              <a:t>S</a:t>
            </a:r>
            <a:r>
              <a:rPr lang="pl-PL" dirty="0" smtClean="0"/>
              <a:t> = u</a:t>
            </a:r>
            <a:r>
              <a:rPr lang="pl-PL" baseline="-25000" dirty="0" smtClean="0"/>
              <a:t>1</a:t>
            </a:r>
            <a:r>
              <a:rPr lang="pl-PL" dirty="0" smtClean="0"/>
              <a:t> u</a:t>
            </a:r>
            <a:r>
              <a:rPr lang="pl-PL" baseline="-25000" dirty="0" smtClean="0"/>
              <a:t>2</a:t>
            </a:r>
            <a:r>
              <a:rPr lang="pl-PL" dirty="0" smtClean="0"/>
              <a:t> u</a:t>
            </a:r>
            <a:r>
              <a:rPr lang="pl-PL" baseline="-25000" dirty="0" smtClean="0"/>
              <a:t>3</a:t>
            </a:r>
            <a:r>
              <a:rPr lang="pl-PL" dirty="0" smtClean="0"/>
              <a:t> u</a:t>
            </a:r>
            <a:r>
              <a:rPr lang="pl-PL" baseline="-25000" dirty="0" smtClean="0"/>
              <a:t>4</a:t>
            </a:r>
            <a:r>
              <a:rPr lang="pl-PL" dirty="0" smtClean="0"/>
              <a:t> u</a:t>
            </a:r>
            <a:r>
              <a:rPr lang="pl-PL" baseline="-25000" dirty="0" smtClean="0"/>
              <a:t>5</a:t>
            </a:r>
            <a:r>
              <a:rPr lang="pl-PL" dirty="0" smtClean="0"/>
              <a:t> u</a:t>
            </a:r>
            <a:r>
              <a:rPr lang="pl-PL" baseline="-25000" dirty="0" smtClean="0"/>
              <a:t>6</a:t>
            </a:r>
            <a:r>
              <a:rPr lang="pl-PL" dirty="0" smtClean="0"/>
              <a:t> u</a:t>
            </a:r>
            <a:r>
              <a:rPr lang="pl-PL" baseline="-25000" dirty="0" smtClean="0"/>
              <a:t>7</a:t>
            </a:r>
            <a:r>
              <a:rPr lang="pl-PL" dirty="0" smtClean="0"/>
              <a:t> u</a:t>
            </a:r>
            <a:r>
              <a:rPr lang="pl-PL" baseline="-25000" dirty="0" smtClean="0"/>
              <a:t>8</a:t>
            </a:r>
            <a:r>
              <a:rPr lang="pl-PL" dirty="0" smtClean="0"/>
              <a:t> u</a:t>
            </a:r>
            <a:r>
              <a:rPr lang="pl-PL" baseline="-25000" dirty="0" smtClean="0"/>
              <a:t>9</a:t>
            </a:r>
            <a:r>
              <a:rPr lang="pl-PL" dirty="0" smtClean="0"/>
              <a:t> </a:t>
            </a:r>
            <a:endParaRPr lang="en-IN" dirty="0" smtClean="0"/>
          </a:p>
          <a:p>
            <a:pPr lvl="2">
              <a:buFont typeface="Wingdings" pitchFamily="2" charset="2"/>
              <a:buChar char="Ø"/>
            </a:pPr>
            <a:r>
              <a:rPr lang="pl-PL" dirty="0" smtClean="0"/>
              <a:t>w</a:t>
            </a:r>
            <a:r>
              <a:rPr lang="en-IN" baseline="-25000" dirty="0" smtClean="0"/>
              <a:t>4</a:t>
            </a:r>
            <a:r>
              <a:rPr lang="en-IN" dirty="0" smtClean="0"/>
              <a:t>=</a:t>
            </a:r>
            <a:r>
              <a:rPr lang="pl-PL" dirty="0" smtClean="0"/>
              <a:t>u</a:t>
            </a:r>
            <a:r>
              <a:rPr lang="pl-PL" baseline="-25000" dirty="0" smtClean="0"/>
              <a:t>3</a:t>
            </a:r>
            <a:r>
              <a:rPr lang="pl-PL" dirty="0" smtClean="0"/>
              <a:t> u</a:t>
            </a:r>
            <a:r>
              <a:rPr lang="pl-PL" baseline="-25000" dirty="0" smtClean="0"/>
              <a:t>5 </a:t>
            </a:r>
            <a:endParaRPr lang="en-IN" baseline="-25000" dirty="0" smtClean="0"/>
          </a:p>
          <a:p>
            <a:pPr lvl="2">
              <a:buFont typeface="Wingdings" pitchFamily="2" charset="2"/>
              <a:buChar char="Ø"/>
            </a:pPr>
            <a:r>
              <a:rPr lang="pl-PL" b="1" dirty="0" smtClean="0"/>
              <a:t>fertility</a:t>
            </a:r>
            <a:r>
              <a:rPr lang="pl-PL" dirty="0" smtClean="0"/>
              <a:t> of w</a:t>
            </a:r>
            <a:r>
              <a:rPr lang="pl-PL" baseline="-25000" dirty="0" smtClean="0"/>
              <a:t>4</a:t>
            </a:r>
            <a:r>
              <a:rPr lang="pl-PL" dirty="0" smtClean="0"/>
              <a:t> = 2</a:t>
            </a:r>
            <a:endParaRPr lang="en-IN" dirty="0" smtClean="0"/>
          </a:p>
          <a:p>
            <a:pPr lvl="2">
              <a:buFont typeface="Wingdings" pitchFamily="2" charset="2"/>
              <a:buChar char="Ø"/>
            </a:pPr>
            <a:r>
              <a:rPr lang="pl-PL" b="1" dirty="0" smtClean="0"/>
              <a:t>distortion </a:t>
            </a:r>
            <a:r>
              <a:rPr lang="pl-PL" dirty="0" smtClean="0"/>
              <a:t>w</a:t>
            </a:r>
            <a:r>
              <a:rPr lang="pl-PL" baseline="-25000" dirty="0" smtClean="0"/>
              <a:t>5</a:t>
            </a:r>
            <a:r>
              <a:rPr lang="pl-PL" dirty="0" smtClean="0"/>
              <a:t> </a:t>
            </a:r>
            <a:r>
              <a:rPr lang="en-IN" dirty="0" smtClean="0"/>
              <a:t>= </a:t>
            </a:r>
            <a:r>
              <a:rPr lang="pl-PL" dirty="0" smtClean="0"/>
              <a:t>u</a:t>
            </a:r>
            <a:r>
              <a:rPr lang="pl-PL" baseline="-25000" dirty="0" smtClean="0"/>
              <a:t>9</a:t>
            </a:r>
            <a:endParaRPr lang="en-IN" baseline="-25000" dirty="0" smtClean="0"/>
          </a:p>
        </p:txBody>
      </p:sp>
      <p:pic>
        <p:nvPicPr>
          <p:cNvPr id="3" name="Picture 2" descr="Capture54.PNG"/>
          <p:cNvPicPr>
            <a:picLocks noChangeAspect="1"/>
          </p:cNvPicPr>
          <p:nvPr/>
        </p:nvPicPr>
        <p:blipFill>
          <a:blip r:embed="rId2"/>
          <a:stretch>
            <a:fillRect/>
          </a:stretch>
        </p:blipFill>
        <p:spPr>
          <a:xfrm>
            <a:off x="1676400" y="4343400"/>
            <a:ext cx="5711475" cy="202907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8153400" cy="5816977"/>
          </a:xfrm>
          <a:prstGeom prst="rect">
            <a:avLst/>
          </a:prstGeom>
          <a:noFill/>
        </p:spPr>
        <p:txBody>
          <a:bodyPr wrap="square" rtlCol="0">
            <a:spAutoFit/>
          </a:bodyPr>
          <a:lstStyle/>
          <a:p>
            <a:pPr lvl="0"/>
            <a:r>
              <a:rPr lang="en-IN" sz="2400" dirty="0" smtClean="0">
                <a:solidFill>
                  <a:srgbClr val="7030A0"/>
                </a:solidFill>
              </a:rPr>
              <a:t>How to compute probability of an alignment? </a:t>
            </a:r>
          </a:p>
          <a:p>
            <a:pPr lvl="0"/>
            <a:endParaRPr lang="en-IN" sz="2400" dirty="0" smtClean="0">
              <a:solidFill>
                <a:srgbClr val="FF0000"/>
              </a:solidFill>
            </a:endParaRPr>
          </a:p>
          <a:p>
            <a:pPr lvl="0">
              <a:buFont typeface="Wingdings" pitchFamily="2" charset="2"/>
              <a:buChar char="Ø"/>
            </a:pPr>
            <a:r>
              <a:rPr lang="en-IN" dirty="0" smtClean="0">
                <a:solidFill>
                  <a:prstClr val="black"/>
                </a:solidFill>
              </a:rPr>
              <a:t>Need to estimate </a:t>
            </a:r>
          </a:p>
          <a:p>
            <a:pPr lvl="1">
              <a:buFont typeface="Wingdings" pitchFamily="2" charset="2"/>
              <a:buChar char="Ø"/>
            </a:pPr>
            <a:r>
              <a:rPr lang="en-IN" dirty="0" smtClean="0">
                <a:solidFill>
                  <a:srgbClr val="FF0000"/>
                </a:solidFill>
              </a:rPr>
              <a:t>Fertility probabilities </a:t>
            </a:r>
          </a:p>
          <a:p>
            <a:pPr lvl="2">
              <a:buFont typeface="Wingdings" pitchFamily="2" charset="2"/>
              <a:buChar char="Ø"/>
            </a:pPr>
            <a:r>
              <a:rPr lang="en-IN" dirty="0" smtClean="0">
                <a:solidFill>
                  <a:prstClr val="black"/>
                </a:solidFill>
              </a:rPr>
              <a:t>P(fertility=</a:t>
            </a:r>
            <a:r>
              <a:rPr lang="en-IN" dirty="0" err="1" smtClean="0">
                <a:solidFill>
                  <a:prstClr val="black"/>
                </a:solidFill>
              </a:rPr>
              <a:t>n|w</a:t>
            </a:r>
            <a:r>
              <a:rPr lang="en-IN" dirty="0" smtClean="0">
                <a:solidFill>
                  <a:prstClr val="black"/>
                </a:solidFill>
              </a:rPr>
              <a:t>) = probability word w has fertility n </a:t>
            </a:r>
          </a:p>
          <a:p>
            <a:pPr lvl="2"/>
            <a:endParaRPr lang="en-IN" dirty="0" smtClean="0">
              <a:solidFill>
                <a:prstClr val="black"/>
              </a:solidFill>
            </a:endParaRPr>
          </a:p>
          <a:p>
            <a:pPr lvl="1">
              <a:buFont typeface="Wingdings" pitchFamily="2" charset="2"/>
              <a:buChar char="Ø"/>
            </a:pPr>
            <a:r>
              <a:rPr lang="en-IN" dirty="0" smtClean="0">
                <a:solidFill>
                  <a:srgbClr val="FF0000"/>
                </a:solidFill>
              </a:rPr>
              <a:t>Distortion probabilities </a:t>
            </a:r>
          </a:p>
          <a:p>
            <a:pPr lvl="2">
              <a:buFont typeface="Wingdings" pitchFamily="2" charset="2"/>
              <a:buChar char="Ø"/>
            </a:pPr>
            <a:r>
              <a:rPr lang="en-IN" dirty="0" smtClean="0">
                <a:solidFill>
                  <a:prstClr val="black"/>
                </a:solidFill>
              </a:rPr>
              <a:t>P(</a:t>
            </a:r>
            <a:r>
              <a:rPr lang="en-IN" dirty="0" err="1" smtClean="0">
                <a:solidFill>
                  <a:prstClr val="black"/>
                </a:solidFill>
              </a:rPr>
              <a:t>i|j,l</a:t>
            </a:r>
            <a:r>
              <a:rPr lang="en-IN" dirty="0" smtClean="0">
                <a:solidFill>
                  <a:prstClr val="black"/>
                </a:solidFill>
              </a:rPr>
              <a:t>) = probability source word is at position </a:t>
            </a:r>
            <a:r>
              <a:rPr lang="en-IN" dirty="0" err="1" smtClean="0">
                <a:solidFill>
                  <a:prstClr val="black"/>
                </a:solidFill>
              </a:rPr>
              <a:t>i</a:t>
            </a:r>
            <a:r>
              <a:rPr lang="en-IN" dirty="0" smtClean="0">
                <a:solidFill>
                  <a:prstClr val="black"/>
                </a:solidFill>
              </a:rPr>
              <a:t> given target word at position j and l is the length of the source </a:t>
            </a:r>
          </a:p>
          <a:p>
            <a:pPr lvl="2">
              <a:buFont typeface="Wingdings" pitchFamily="2" charset="2"/>
              <a:buChar char="Ø"/>
            </a:pPr>
            <a:endParaRPr lang="en-IN" dirty="0" smtClean="0">
              <a:solidFill>
                <a:prstClr val="black"/>
              </a:solidFill>
            </a:endParaRPr>
          </a:p>
          <a:p>
            <a:pPr lvl="2"/>
            <a:endParaRPr lang="en-IN" dirty="0" smtClean="0">
              <a:solidFill>
                <a:prstClr val="black"/>
              </a:solidFill>
            </a:endParaRPr>
          </a:p>
          <a:p>
            <a:pPr lvl="0">
              <a:buFont typeface="Wingdings" pitchFamily="2" charset="2"/>
              <a:buChar char="Ø"/>
            </a:pPr>
            <a:r>
              <a:rPr lang="en-IN" dirty="0" smtClean="0">
                <a:solidFill>
                  <a:srgbClr val="FF0000"/>
                </a:solidFill>
              </a:rPr>
              <a:t>Example </a:t>
            </a:r>
          </a:p>
          <a:p>
            <a:pPr lvl="1">
              <a:buFont typeface="Wingdings" pitchFamily="2" charset="2"/>
              <a:buChar char="Ø"/>
            </a:pPr>
            <a:r>
              <a:rPr lang="en-IN" dirty="0" smtClean="0">
                <a:solidFill>
                  <a:prstClr val="black"/>
                </a:solidFill>
              </a:rPr>
              <a:t>(Le </a:t>
            </a:r>
            <a:r>
              <a:rPr lang="en-IN" dirty="0" err="1" smtClean="0">
                <a:solidFill>
                  <a:prstClr val="black"/>
                </a:solidFill>
              </a:rPr>
              <a:t>chien</a:t>
            </a:r>
            <a:r>
              <a:rPr lang="en-IN" dirty="0" smtClean="0">
                <a:solidFill>
                  <a:prstClr val="black"/>
                </a:solidFill>
              </a:rPr>
              <a:t> </a:t>
            </a:r>
            <a:r>
              <a:rPr lang="en-IN" dirty="0" err="1" smtClean="0">
                <a:solidFill>
                  <a:prstClr val="black"/>
                </a:solidFill>
              </a:rPr>
              <a:t>est</a:t>
            </a:r>
            <a:r>
              <a:rPr lang="en-IN" dirty="0" smtClean="0">
                <a:solidFill>
                  <a:prstClr val="black"/>
                </a:solidFill>
              </a:rPr>
              <a:t> </a:t>
            </a:r>
            <a:r>
              <a:rPr lang="en-IN" dirty="0" err="1" smtClean="0">
                <a:solidFill>
                  <a:prstClr val="black"/>
                </a:solidFill>
              </a:rPr>
              <a:t>battu</a:t>
            </a:r>
            <a:r>
              <a:rPr lang="en-IN" dirty="0" smtClean="0">
                <a:solidFill>
                  <a:prstClr val="black"/>
                </a:solidFill>
              </a:rPr>
              <a:t> par Jean | John(6) does beat(3,4) the(</a:t>
            </a:r>
            <a:r>
              <a:rPr lang="en-IN" dirty="0" smtClean="0">
                <a:solidFill>
                  <a:prstClr val="black"/>
                </a:solidFill>
                <a:latin typeface="Algerian" pitchFamily="82" charset="0"/>
              </a:rPr>
              <a:t>1</a:t>
            </a:r>
            <a:r>
              <a:rPr lang="en-IN" dirty="0" smtClean="0">
                <a:solidFill>
                  <a:prstClr val="black"/>
                </a:solidFill>
              </a:rPr>
              <a:t>) dog(2)) </a:t>
            </a:r>
          </a:p>
          <a:p>
            <a:pPr lvl="1">
              <a:buFont typeface="Wingdings" pitchFamily="2" charset="2"/>
              <a:buChar char="Ø"/>
            </a:pPr>
            <a:endParaRPr lang="en-IN" dirty="0" smtClean="0">
              <a:solidFill>
                <a:prstClr val="black"/>
              </a:solidFill>
            </a:endParaRPr>
          </a:p>
          <a:p>
            <a:pPr lvl="2">
              <a:buFont typeface="Wingdings" pitchFamily="2" charset="2"/>
              <a:buChar char="Ø"/>
            </a:pPr>
            <a:r>
              <a:rPr lang="en-IN" dirty="0" smtClean="0">
                <a:solidFill>
                  <a:prstClr val="black"/>
                </a:solidFill>
              </a:rPr>
              <a:t>P(f</a:t>
            </a:r>
            <a:r>
              <a:rPr lang="en-IN" dirty="0" smtClean="0">
                <a:solidFill>
                  <a:prstClr val="black"/>
                </a:solidFill>
                <a:latin typeface="Algerian" pitchFamily="82" charset="0"/>
              </a:rPr>
              <a:t>=1|</a:t>
            </a:r>
            <a:r>
              <a:rPr lang="en-IN" dirty="0" smtClean="0">
                <a:solidFill>
                  <a:prstClr val="black"/>
                </a:solidFill>
              </a:rPr>
              <a:t> John )P( Jean | John ) x </a:t>
            </a:r>
          </a:p>
          <a:p>
            <a:pPr lvl="2"/>
            <a:r>
              <a:rPr lang="en-IN" dirty="0" smtClean="0">
                <a:solidFill>
                  <a:prstClr val="black"/>
                </a:solidFill>
              </a:rPr>
              <a:t>   P(f=0| does ) x</a:t>
            </a:r>
          </a:p>
          <a:p>
            <a:pPr lvl="2"/>
            <a:r>
              <a:rPr lang="en-IN" dirty="0" smtClean="0">
                <a:solidFill>
                  <a:prstClr val="black"/>
                </a:solidFill>
              </a:rPr>
              <a:t>   P(f=2| beat )P( </a:t>
            </a:r>
            <a:r>
              <a:rPr lang="en-IN" dirty="0" err="1" smtClean="0">
                <a:solidFill>
                  <a:prstClr val="black"/>
                </a:solidFill>
              </a:rPr>
              <a:t>est</a:t>
            </a:r>
            <a:r>
              <a:rPr lang="en-IN" dirty="0" smtClean="0">
                <a:solidFill>
                  <a:prstClr val="black"/>
                </a:solidFill>
              </a:rPr>
              <a:t> | beat )P( </a:t>
            </a:r>
            <a:r>
              <a:rPr lang="en-IN" dirty="0" err="1" smtClean="0">
                <a:solidFill>
                  <a:prstClr val="black"/>
                </a:solidFill>
              </a:rPr>
              <a:t>battu</a:t>
            </a:r>
            <a:r>
              <a:rPr lang="en-IN" dirty="0" smtClean="0">
                <a:solidFill>
                  <a:prstClr val="black"/>
                </a:solidFill>
              </a:rPr>
              <a:t> | beat ) x </a:t>
            </a:r>
          </a:p>
          <a:p>
            <a:pPr lvl="2"/>
            <a:r>
              <a:rPr lang="en-IN" dirty="0" smtClean="0">
                <a:solidFill>
                  <a:prstClr val="black"/>
                </a:solidFill>
              </a:rPr>
              <a:t>   P(f</a:t>
            </a:r>
            <a:r>
              <a:rPr lang="en-IN" dirty="0" smtClean="0">
                <a:solidFill>
                  <a:prstClr val="black"/>
                </a:solidFill>
                <a:latin typeface="Algerian" pitchFamily="82" charset="0"/>
              </a:rPr>
              <a:t>=1|</a:t>
            </a:r>
            <a:r>
              <a:rPr lang="en-IN" dirty="0" smtClean="0">
                <a:solidFill>
                  <a:prstClr val="black"/>
                </a:solidFill>
              </a:rPr>
              <a:t> the )P( Le | the ) x </a:t>
            </a:r>
          </a:p>
          <a:p>
            <a:pPr lvl="2"/>
            <a:r>
              <a:rPr lang="en-IN" dirty="0" smtClean="0">
                <a:solidFill>
                  <a:prstClr val="black"/>
                </a:solidFill>
              </a:rPr>
              <a:t>   P(f</a:t>
            </a:r>
            <a:r>
              <a:rPr lang="en-IN" dirty="0" smtClean="0">
                <a:solidFill>
                  <a:prstClr val="black"/>
                </a:solidFill>
                <a:latin typeface="Algerian" pitchFamily="82" charset="0"/>
              </a:rPr>
              <a:t>=1|</a:t>
            </a:r>
            <a:r>
              <a:rPr lang="en-IN" dirty="0" smtClean="0">
                <a:solidFill>
                  <a:prstClr val="black"/>
                </a:solidFill>
              </a:rPr>
              <a:t> dog )P( </a:t>
            </a:r>
            <a:r>
              <a:rPr lang="en-IN" dirty="0" err="1" smtClean="0">
                <a:solidFill>
                  <a:prstClr val="black"/>
                </a:solidFill>
              </a:rPr>
              <a:t>chien</a:t>
            </a:r>
            <a:r>
              <a:rPr lang="en-IN" dirty="0" smtClean="0">
                <a:solidFill>
                  <a:prstClr val="black"/>
                </a:solidFill>
              </a:rPr>
              <a:t> | dog ) x</a:t>
            </a:r>
          </a:p>
          <a:p>
            <a:pPr lvl="2"/>
            <a:r>
              <a:rPr lang="en-IN" dirty="0" smtClean="0">
                <a:solidFill>
                  <a:prstClr val="black"/>
                </a:solidFill>
              </a:rPr>
              <a:t>   P(f</a:t>
            </a:r>
            <a:r>
              <a:rPr lang="en-IN" dirty="0" smtClean="0">
                <a:solidFill>
                  <a:prstClr val="black"/>
                </a:solidFill>
                <a:latin typeface="Algerian" pitchFamily="82" charset="0"/>
              </a:rPr>
              <a:t>=1|&lt;</a:t>
            </a:r>
            <a:r>
              <a:rPr lang="en-IN" dirty="0" smtClean="0">
                <a:solidFill>
                  <a:prstClr val="black"/>
                </a:solidFill>
              </a:rPr>
              <a:t> null &gt;)P( par |&lt; null &gt;) x distortion probabilities…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05336"/>
            <a:ext cx="8153400" cy="6247864"/>
          </a:xfrm>
          <a:prstGeom prst="rect">
            <a:avLst/>
          </a:prstGeom>
          <a:noFill/>
        </p:spPr>
        <p:txBody>
          <a:bodyPr wrap="square" rtlCol="0">
            <a:spAutoFit/>
          </a:bodyPr>
          <a:lstStyle/>
          <a:p>
            <a:pPr lvl="0"/>
            <a:r>
              <a:rPr lang="en-IN" sz="4000" dirty="0" smtClean="0">
                <a:solidFill>
                  <a:srgbClr val="00B050"/>
                </a:solidFill>
              </a:rPr>
              <a:t>SEARCH/DECORDER</a:t>
            </a:r>
          </a:p>
          <a:p>
            <a:pPr lvl="0">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srgbClr val="FF0000"/>
                </a:solidFill>
              </a:rPr>
              <a:t>Not done yet</a:t>
            </a:r>
          </a:p>
          <a:p>
            <a:pPr lvl="1">
              <a:buFont typeface="Wingdings" pitchFamily="2" charset="2"/>
              <a:buChar char="Ø"/>
            </a:pPr>
            <a:r>
              <a:rPr lang="en-IN" dirty="0" smtClean="0">
                <a:solidFill>
                  <a:prstClr val="black"/>
                </a:solidFill>
              </a:rPr>
              <a:t>Given S</a:t>
            </a:r>
          </a:p>
          <a:p>
            <a:pPr lvl="1">
              <a:buFont typeface="Wingdings" pitchFamily="2" charset="2"/>
              <a:buChar char="Ø"/>
            </a:pPr>
            <a:r>
              <a:rPr lang="en-IN" dirty="0" smtClean="0">
                <a:solidFill>
                  <a:prstClr val="black"/>
                </a:solidFill>
              </a:rPr>
              <a:t>translation problem is to find T that maximizes P(T)P(S|T) </a:t>
            </a:r>
          </a:p>
          <a:p>
            <a:pPr lvl="1">
              <a:buFont typeface="Wingdings" pitchFamily="2" charset="2"/>
              <a:buChar char="Ø"/>
            </a:pPr>
            <a:r>
              <a:rPr lang="en-IN" dirty="0" smtClean="0">
                <a:solidFill>
                  <a:prstClr val="black"/>
                </a:solidFill>
              </a:rPr>
              <a:t>can’t look for all possible T in the language </a:t>
            </a:r>
          </a:p>
          <a:p>
            <a:pPr lvl="1">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prstClr val="black"/>
                </a:solidFill>
              </a:rPr>
              <a:t>Idea (Search): </a:t>
            </a:r>
          </a:p>
          <a:p>
            <a:pPr lvl="1">
              <a:buFont typeface="Wingdings" pitchFamily="2" charset="2"/>
              <a:buChar char="Ø"/>
            </a:pPr>
            <a:r>
              <a:rPr lang="en-IN" dirty="0" smtClean="0">
                <a:solidFill>
                  <a:prstClr val="black"/>
                </a:solidFill>
              </a:rPr>
              <a:t>construct best T incrementally </a:t>
            </a:r>
          </a:p>
          <a:p>
            <a:pPr lvl="1">
              <a:buFont typeface="Wingdings" pitchFamily="2" charset="2"/>
              <a:buChar char="Ø"/>
            </a:pPr>
            <a:r>
              <a:rPr lang="en-IN" dirty="0" smtClean="0">
                <a:solidFill>
                  <a:prstClr val="black"/>
                </a:solidFill>
              </a:rPr>
              <a:t>start with a highly likely word transfer </a:t>
            </a:r>
          </a:p>
          <a:p>
            <a:pPr lvl="1">
              <a:buFont typeface="Wingdings" pitchFamily="2" charset="2"/>
              <a:buChar char="Ø"/>
            </a:pPr>
            <a:r>
              <a:rPr lang="en-IN" dirty="0" smtClean="0">
                <a:solidFill>
                  <a:prstClr val="black"/>
                </a:solidFill>
              </a:rPr>
              <a:t>and find a valid alignment </a:t>
            </a:r>
          </a:p>
          <a:p>
            <a:pPr lvl="1">
              <a:buFont typeface="Wingdings" pitchFamily="2" charset="2"/>
              <a:buChar char="Ø"/>
            </a:pPr>
            <a:r>
              <a:rPr lang="en-IN" dirty="0" smtClean="0">
                <a:solidFill>
                  <a:prstClr val="black"/>
                </a:solidFill>
              </a:rPr>
              <a:t>extending candidate T at each step </a:t>
            </a:r>
          </a:p>
          <a:p>
            <a:pPr lvl="1">
              <a:buFont typeface="Wingdings" pitchFamily="2" charset="2"/>
              <a:buChar char="Ø"/>
            </a:pPr>
            <a:r>
              <a:rPr lang="en-IN" dirty="0" smtClean="0">
                <a:solidFill>
                  <a:prstClr val="black"/>
                </a:solidFill>
              </a:rPr>
              <a:t>(Jean </a:t>
            </a:r>
            <a:r>
              <a:rPr lang="en-IN" dirty="0" err="1" smtClean="0">
                <a:solidFill>
                  <a:prstClr val="black"/>
                </a:solidFill>
              </a:rPr>
              <a:t>aime</a:t>
            </a:r>
            <a:r>
              <a:rPr lang="en-IN" dirty="0" smtClean="0">
                <a:solidFill>
                  <a:prstClr val="black"/>
                </a:solidFill>
              </a:rPr>
              <a:t> Marie | * ) </a:t>
            </a:r>
          </a:p>
          <a:p>
            <a:pPr lvl="1">
              <a:buFont typeface="Wingdings" pitchFamily="2" charset="2"/>
              <a:buChar char="Ø"/>
            </a:pPr>
            <a:r>
              <a:rPr lang="en-IN" dirty="0" smtClean="0">
                <a:solidFill>
                  <a:prstClr val="black"/>
                </a:solidFill>
              </a:rPr>
              <a:t>(Jean </a:t>
            </a:r>
            <a:r>
              <a:rPr lang="en-IN" dirty="0" err="1" smtClean="0">
                <a:solidFill>
                  <a:prstClr val="black"/>
                </a:solidFill>
              </a:rPr>
              <a:t>aime</a:t>
            </a:r>
            <a:r>
              <a:rPr lang="en-IN" dirty="0" smtClean="0">
                <a:solidFill>
                  <a:prstClr val="black"/>
                </a:solidFill>
              </a:rPr>
              <a:t> Marie | John(1) * ) </a:t>
            </a:r>
          </a:p>
          <a:p>
            <a:pPr lvl="1">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prstClr val="black"/>
                </a:solidFill>
              </a:rPr>
              <a:t>Failure? </a:t>
            </a:r>
          </a:p>
          <a:p>
            <a:pPr lvl="1">
              <a:buFont typeface="Wingdings" pitchFamily="2" charset="2"/>
              <a:buChar char="Ø"/>
            </a:pPr>
            <a:r>
              <a:rPr lang="en-IN" dirty="0" smtClean="0">
                <a:solidFill>
                  <a:prstClr val="black"/>
                </a:solidFill>
              </a:rPr>
              <a:t>best T not a good translation </a:t>
            </a:r>
          </a:p>
          <a:p>
            <a:pPr lvl="1">
              <a:buFont typeface="Wingdings" pitchFamily="2" charset="2"/>
              <a:buChar char="Ø"/>
            </a:pPr>
            <a:r>
              <a:rPr lang="en-IN" dirty="0" smtClean="0">
                <a:solidFill>
                  <a:prstClr val="black"/>
                </a:solidFill>
              </a:rPr>
              <a:t>language model failed or </a:t>
            </a:r>
          </a:p>
          <a:p>
            <a:pPr lvl="1">
              <a:buFont typeface="Wingdings" pitchFamily="2" charset="2"/>
              <a:buChar char="Ø"/>
            </a:pPr>
            <a:r>
              <a:rPr lang="en-IN" dirty="0" smtClean="0">
                <a:solidFill>
                  <a:prstClr val="black"/>
                </a:solidFill>
              </a:rPr>
              <a:t>translation model failed </a:t>
            </a:r>
          </a:p>
          <a:p>
            <a:pPr lvl="1">
              <a:buFont typeface="Wingdings" pitchFamily="2" charset="2"/>
              <a:buChar char="Ø"/>
            </a:pPr>
            <a:r>
              <a:rPr lang="en-IN" dirty="0" smtClean="0">
                <a:solidFill>
                  <a:prstClr val="black"/>
                </a:solidFill>
              </a:rPr>
              <a:t>couldn’t find best T</a:t>
            </a:r>
          </a:p>
          <a:p>
            <a:pPr lvl="1">
              <a:buFont typeface="Wingdings" pitchFamily="2" charset="2"/>
              <a:buChar char="Ø"/>
            </a:pPr>
            <a:r>
              <a:rPr lang="en-IN" dirty="0" smtClean="0">
                <a:solidFill>
                  <a:prstClr val="black"/>
                </a:solidFill>
              </a:rPr>
              <a:t>search failure</a:t>
            </a:r>
          </a:p>
        </p:txBody>
      </p:sp>
      <p:pic>
        <p:nvPicPr>
          <p:cNvPr id="4" name="Picture 3" descr="4578.PNG"/>
          <p:cNvPicPr>
            <a:picLocks noChangeAspect="1"/>
          </p:cNvPicPr>
          <p:nvPr/>
        </p:nvPicPr>
        <p:blipFill>
          <a:blip r:embed="rId2"/>
          <a:stretch>
            <a:fillRect/>
          </a:stretch>
        </p:blipFill>
        <p:spPr>
          <a:xfrm>
            <a:off x="5562599" y="2833604"/>
            <a:ext cx="3491712" cy="100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0"/>
            <a:ext cx="7643834" cy="5709255"/>
          </a:xfrm>
          <a:prstGeom prst="rect">
            <a:avLst/>
          </a:prstGeom>
          <a:noFill/>
        </p:spPr>
        <p:txBody>
          <a:bodyPr wrap="square" rtlCol="0" anchor="ctr">
            <a:spAutoFit/>
          </a:bodyPr>
          <a:lstStyle/>
          <a:p>
            <a:pPr algn="ctr">
              <a:buNone/>
            </a:pPr>
            <a:r>
              <a:rPr lang="en-US" sz="2400" dirty="0" smtClean="0">
                <a:latin typeface="Baskerville Old Face" pitchFamily="18" charset="0"/>
                <a:cs typeface="Albany AMT" pitchFamily="34" charset="0"/>
              </a:rPr>
              <a:t/>
            </a:r>
            <a:br>
              <a:rPr lang="en-US" sz="2400" dirty="0" smtClean="0">
                <a:latin typeface="Baskerville Old Face" pitchFamily="18" charset="0"/>
                <a:cs typeface="Albany AMT" pitchFamily="34" charset="0"/>
              </a:rPr>
            </a:br>
            <a:r>
              <a:rPr lang="en-US" sz="2400" dirty="0" smtClean="0">
                <a:latin typeface="Baskerville Old Face" pitchFamily="18" charset="0"/>
                <a:cs typeface="Albany AMT" pitchFamily="34" charset="0"/>
              </a:rPr>
              <a:t> </a:t>
            </a:r>
          </a:p>
          <a:p>
            <a:pPr algn="ctr">
              <a:buNone/>
            </a:pPr>
            <a:endParaRPr lang="en-US" sz="2400" dirty="0">
              <a:latin typeface="Baskerville Old Face" pitchFamily="18" charset="0"/>
              <a:cs typeface="Albany AMT" pitchFamily="34" charset="0"/>
            </a:endParaRPr>
          </a:p>
          <a:p>
            <a:pPr algn="ctr">
              <a:buNone/>
            </a:pPr>
            <a:r>
              <a:rPr lang="en-US" sz="3200" dirty="0" err="1" smtClean="0">
                <a:solidFill>
                  <a:srgbClr val="FF0000"/>
                </a:solidFill>
                <a:latin typeface="Aharoni" pitchFamily="2" charset="-79"/>
                <a:cs typeface="Aharoni" pitchFamily="2" charset="-79"/>
              </a:rPr>
              <a:t>Shivaji</a:t>
            </a:r>
            <a:r>
              <a:rPr lang="en-US" sz="3200" dirty="0" smtClean="0">
                <a:solidFill>
                  <a:srgbClr val="FF0000"/>
                </a:solidFill>
                <a:latin typeface="Aharoni" pitchFamily="2" charset="-79"/>
                <a:cs typeface="Aharoni" pitchFamily="2" charset="-79"/>
              </a:rPr>
              <a:t> University, Kolhapur</a:t>
            </a:r>
          </a:p>
          <a:p>
            <a:pPr algn="ctr">
              <a:buNone/>
            </a:pPr>
            <a:r>
              <a:rPr lang="en-US" sz="2800" dirty="0" smtClean="0">
                <a:solidFill>
                  <a:srgbClr val="00B0F0"/>
                </a:solidFill>
                <a:latin typeface="Aharoni" pitchFamily="2" charset="-79"/>
                <a:cs typeface="Aharoni" pitchFamily="2" charset="-79"/>
              </a:rPr>
              <a:t>Department of Statistics </a:t>
            </a:r>
            <a:r>
              <a:rPr lang="en-US" sz="2400" dirty="0" smtClean="0">
                <a:latin typeface="Aharoni" pitchFamily="2" charset="-79"/>
                <a:cs typeface="Aharoni" pitchFamily="2" charset="-79"/>
              </a:rPr>
              <a:t/>
            </a:r>
            <a:br>
              <a:rPr lang="en-US" sz="2400" dirty="0" smtClean="0">
                <a:latin typeface="Aharoni" pitchFamily="2" charset="-79"/>
                <a:cs typeface="Aharoni" pitchFamily="2" charset="-79"/>
              </a:rPr>
            </a:br>
            <a:r>
              <a:rPr lang="en-US" sz="2200" dirty="0" smtClean="0">
                <a:latin typeface="Aharoni" pitchFamily="2" charset="-79"/>
                <a:cs typeface="Aharoni" pitchFamily="2" charset="-79"/>
              </a:rPr>
              <a:t>Seminar on</a:t>
            </a:r>
          </a:p>
          <a:p>
            <a:pPr algn="ctr">
              <a:buNone/>
            </a:pPr>
            <a:r>
              <a:rPr lang="en-US" sz="3200" dirty="0" smtClean="0">
                <a:solidFill>
                  <a:schemeClr val="accent5">
                    <a:lumMod val="60000"/>
                    <a:lumOff val="40000"/>
                  </a:schemeClr>
                </a:solidFill>
                <a:latin typeface="Aharoni" pitchFamily="2" charset="-79"/>
                <a:cs typeface="Aharoni" pitchFamily="2" charset="-79"/>
              </a:rPr>
              <a:t> </a:t>
            </a:r>
            <a:r>
              <a:rPr lang="en-US" sz="3200" b="1" dirty="0" smtClean="0">
                <a:solidFill>
                  <a:schemeClr val="accent5">
                    <a:lumMod val="60000"/>
                    <a:lumOff val="40000"/>
                  </a:schemeClr>
                </a:solidFill>
                <a:latin typeface="Aharoni" pitchFamily="2" charset="-79"/>
                <a:cs typeface="Aharoni" pitchFamily="2" charset="-79"/>
              </a:rPr>
              <a:t>“Statistical Machine Translation</a:t>
            </a:r>
            <a:r>
              <a:rPr lang="en-US" sz="3200" dirty="0" smtClean="0">
                <a:solidFill>
                  <a:schemeClr val="accent5">
                    <a:lumMod val="60000"/>
                    <a:lumOff val="40000"/>
                  </a:schemeClr>
                </a:solidFill>
                <a:latin typeface="Aharoni" pitchFamily="2" charset="-79"/>
                <a:cs typeface="Aharoni" pitchFamily="2" charset="-79"/>
              </a:rPr>
              <a:t>”</a:t>
            </a:r>
            <a:endParaRPr lang="en-US" sz="3200" dirty="0">
              <a:solidFill>
                <a:schemeClr val="accent5">
                  <a:lumMod val="60000"/>
                  <a:lumOff val="40000"/>
                </a:schemeClr>
              </a:solidFill>
              <a:latin typeface="Aharoni" pitchFamily="2" charset="-79"/>
              <a:cs typeface="Aharoni" pitchFamily="2" charset="-79"/>
            </a:endParaRPr>
          </a:p>
          <a:p>
            <a:pPr algn="ctr">
              <a:buNone/>
            </a:pPr>
            <a:r>
              <a:rPr lang="en-US" sz="2200" dirty="0" smtClean="0">
                <a:latin typeface="Aharoni" pitchFamily="2" charset="-79"/>
                <a:cs typeface="Aharoni" pitchFamily="2" charset="-79"/>
              </a:rPr>
              <a:t>Presented</a:t>
            </a:r>
            <a:r>
              <a:rPr lang="en-US" sz="2400" dirty="0" smtClean="0">
                <a:latin typeface="Aharoni" pitchFamily="2" charset="-79"/>
                <a:cs typeface="Aharoni" pitchFamily="2" charset="-79"/>
              </a:rPr>
              <a:t> </a:t>
            </a:r>
            <a:r>
              <a:rPr lang="en-US" sz="2400" dirty="0" smtClean="0">
                <a:latin typeface="Aharoni" pitchFamily="2" charset="-79"/>
                <a:cs typeface="Aharoni" pitchFamily="2" charset="-79"/>
              </a:rPr>
              <a:t>by</a:t>
            </a:r>
            <a:endParaRPr lang="en-US" sz="2400" dirty="0">
              <a:latin typeface="Aharoni" pitchFamily="2" charset="-79"/>
              <a:cs typeface="Aharoni" pitchFamily="2" charset="-79"/>
            </a:endParaRPr>
          </a:p>
          <a:p>
            <a:pPr algn="ctr">
              <a:buNone/>
            </a:pPr>
            <a:r>
              <a:rPr lang="en-US" sz="2800" dirty="0" smtClean="0">
                <a:solidFill>
                  <a:srgbClr val="00B050"/>
                </a:solidFill>
                <a:latin typeface="Aharoni" pitchFamily="2" charset="-79"/>
                <a:cs typeface="Aharoni" pitchFamily="2" charset="-79"/>
              </a:rPr>
              <a:t>Sable </a:t>
            </a:r>
            <a:r>
              <a:rPr lang="en-US" sz="2800" dirty="0" err="1" smtClean="0">
                <a:solidFill>
                  <a:srgbClr val="00B050"/>
                </a:solidFill>
                <a:latin typeface="Aharoni" pitchFamily="2" charset="-79"/>
                <a:cs typeface="Aharoni" pitchFamily="2" charset="-79"/>
              </a:rPr>
              <a:t>Vinayak</a:t>
            </a:r>
            <a:r>
              <a:rPr lang="en-US" sz="2800" dirty="0" smtClean="0">
                <a:solidFill>
                  <a:srgbClr val="00B050"/>
                </a:solidFill>
                <a:latin typeface="Aharoni" pitchFamily="2" charset="-79"/>
                <a:cs typeface="Aharoni" pitchFamily="2" charset="-79"/>
              </a:rPr>
              <a:t> </a:t>
            </a:r>
            <a:r>
              <a:rPr lang="en-US" sz="2800" dirty="0" err="1" smtClean="0">
                <a:solidFill>
                  <a:srgbClr val="00B050"/>
                </a:solidFill>
                <a:latin typeface="Aharoni" pitchFamily="2" charset="-79"/>
                <a:cs typeface="Aharoni" pitchFamily="2" charset="-79"/>
              </a:rPr>
              <a:t>Machhindra</a:t>
            </a:r>
            <a:r>
              <a:rPr lang="en-US" sz="1600" dirty="0" smtClean="0">
                <a:solidFill>
                  <a:schemeClr val="accent6"/>
                </a:solidFill>
                <a:latin typeface="Aharoni" pitchFamily="2" charset="-79"/>
                <a:cs typeface="Aharoni" pitchFamily="2" charset="-79"/>
              </a:rPr>
              <a:t/>
            </a:r>
            <a:br>
              <a:rPr lang="en-US" sz="1600" dirty="0" smtClean="0">
                <a:solidFill>
                  <a:schemeClr val="accent6"/>
                </a:solidFill>
                <a:latin typeface="Aharoni" pitchFamily="2" charset="-79"/>
                <a:cs typeface="Aharoni" pitchFamily="2" charset="-79"/>
              </a:rPr>
            </a:br>
            <a:r>
              <a:rPr lang="en-US" sz="2000" dirty="0" err="1" smtClean="0">
                <a:latin typeface="Aharoni" pitchFamily="2" charset="-79"/>
                <a:cs typeface="Aharoni" pitchFamily="2" charset="-79"/>
              </a:rPr>
              <a:t>MSc.II</a:t>
            </a:r>
            <a:r>
              <a:rPr lang="en-US" sz="2000" dirty="0" smtClean="0">
                <a:latin typeface="Aharoni" pitchFamily="2" charset="-79"/>
                <a:cs typeface="Aharoni" pitchFamily="2" charset="-79"/>
              </a:rPr>
              <a:t> ASI </a:t>
            </a:r>
            <a:r>
              <a:rPr lang="en-US" sz="2000" dirty="0" err="1" smtClean="0">
                <a:latin typeface="Aharoni" pitchFamily="2" charset="-79"/>
                <a:cs typeface="Aharoni" pitchFamily="2" charset="-79"/>
              </a:rPr>
              <a:t>Sem</a:t>
            </a:r>
            <a:r>
              <a:rPr lang="en-US" sz="2000" dirty="0" smtClean="0">
                <a:latin typeface="Aharoni" pitchFamily="2" charset="-79"/>
                <a:cs typeface="Aharoni" pitchFamily="2" charset="-79"/>
              </a:rPr>
              <a:t>(I</a:t>
            </a:r>
            <a:r>
              <a:rPr lang="en-US" sz="2000" b="1" dirty="0" smtClean="0">
                <a:latin typeface="+mj-lt"/>
                <a:cs typeface="Aharoni" pitchFamily="2" charset="-79"/>
              </a:rPr>
              <a:t>II</a:t>
            </a:r>
            <a:r>
              <a:rPr lang="en-US" sz="2000" dirty="0" smtClean="0">
                <a:latin typeface="Aharoni" pitchFamily="2" charset="-79"/>
                <a:cs typeface="Aharoni" pitchFamily="2" charset="-79"/>
              </a:rPr>
              <a:t>)</a:t>
            </a:r>
            <a:r>
              <a:rPr lang="en-US" dirty="0" smtClean="0">
                <a:latin typeface="Aharoni" pitchFamily="2" charset="-79"/>
                <a:cs typeface="Aharoni" pitchFamily="2" charset="-79"/>
              </a:rPr>
              <a:t/>
            </a:r>
            <a:br>
              <a:rPr lang="en-US" dirty="0" smtClean="0">
                <a:latin typeface="Aharoni" pitchFamily="2" charset="-79"/>
                <a:cs typeface="Aharoni" pitchFamily="2" charset="-79"/>
              </a:rPr>
            </a:br>
            <a:r>
              <a:rPr lang="en-US" sz="2300" dirty="0" smtClean="0">
                <a:solidFill>
                  <a:schemeClr val="accent1"/>
                </a:solidFill>
                <a:latin typeface="Aharoni" pitchFamily="2" charset="-79"/>
                <a:cs typeface="Aharoni" pitchFamily="2" charset="-79"/>
              </a:rPr>
              <a:t>Under the Guidance of</a:t>
            </a:r>
            <a:r>
              <a:rPr lang="en-US" dirty="0" smtClean="0">
                <a:latin typeface="Aharoni" pitchFamily="2" charset="-79"/>
                <a:cs typeface="Aharoni" pitchFamily="2" charset="-79"/>
              </a:rPr>
              <a:t/>
            </a:r>
            <a:br>
              <a:rPr lang="en-US" dirty="0" smtClean="0">
                <a:latin typeface="Aharoni" pitchFamily="2" charset="-79"/>
                <a:cs typeface="Aharoni" pitchFamily="2" charset="-79"/>
              </a:rPr>
            </a:br>
            <a:r>
              <a:rPr lang="en-US" sz="2400" dirty="0" smtClean="0">
                <a:solidFill>
                  <a:srgbClr val="7030A0"/>
                </a:solidFill>
                <a:latin typeface="Aharoni" pitchFamily="2" charset="-79"/>
                <a:cs typeface="Aharoni" pitchFamily="2" charset="-79"/>
              </a:rPr>
              <a:t>Dr. </a:t>
            </a:r>
            <a:r>
              <a:rPr lang="en-US" sz="2400" dirty="0" err="1" smtClean="0">
                <a:solidFill>
                  <a:srgbClr val="7030A0"/>
                </a:solidFill>
                <a:latin typeface="Aharoni" pitchFamily="2" charset="-79"/>
                <a:cs typeface="Aharoni" pitchFamily="2" charset="-79"/>
              </a:rPr>
              <a:t>S.B.Mahadik</a:t>
            </a:r>
            <a:endParaRPr lang="en-US" sz="2400" dirty="0" smtClean="0">
              <a:solidFill>
                <a:srgbClr val="7030A0"/>
              </a:solidFill>
              <a:latin typeface="Aharoni" pitchFamily="2" charset="-79"/>
              <a:cs typeface="Aharoni" pitchFamily="2" charset="-79"/>
            </a:endParaRPr>
          </a:p>
          <a:p>
            <a:pPr algn="ctr">
              <a:buNone/>
            </a:pPr>
            <a:r>
              <a:rPr lang="en-IN" sz="2400" dirty="0" smtClean="0">
                <a:latin typeface="Aharoni" pitchFamily="2" charset="-79"/>
                <a:cs typeface="Aharoni" pitchFamily="2" charset="-79"/>
              </a:rPr>
              <a:t>2018-2019</a:t>
            </a:r>
          </a:p>
          <a:p>
            <a:pPr algn="ctr">
              <a:buNone/>
            </a:pPr>
            <a:endParaRPr lang="en-US"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8153400" cy="5970865"/>
          </a:xfrm>
          <a:prstGeom prst="rect">
            <a:avLst/>
          </a:prstGeom>
          <a:noFill/>
        </p:spPr>
        <p:txBody>
          <a:bodyPr wrap="square" rtlCol="0">
            <a:spAutoFit/>
          </a:bodyPr>
          <a:lstStyle/>
          <a:p>
            <a:pPr lvl="0"/>
            <a:r>
              <a:rPr lang="en-IN" sz="4000" dirty="0" smtClean="0">
                <a:solidFill>
                  <a:srgbClr val="00B0F0"/>
                </a:solidFill>
              </a:rPr>
              <a:t>PARAMETER ESTIMATION</a:t>
            </a:r>
          </a:p>
          <a:p>
            <a:pPr lvl="0">
              <a:buFont typeface="Wingdings" pitchFamily="2" charset="2"/>
              <a:buChar char="Ø"/>
            </a:pPr>
            <a:r>
              <a:rPr lang="en-IN" dirty="0" smtClean="0">
                <a:solidFill>
                  <a:prstClr val="black"/>
                </a:solidFill>
              </a:rPr>
              <a:t> Parameter Estimation</a:t>
            </a:r>
          </a:p>
          <a:p>
            <a:pPr lvl="0"/>
            <a:r>
              <a:rPr lang="en-IN" dirty="0" smtClean="0">
                <a:solidFill>
                  <a:prstClr val="black"/>
                </a:solidFill>
              </a:rPr>
              <a:t>    –English/French</a:t>
            </a:r>
          </a:p>
          <a:p>
            <a:pPr lvl="1">
              <a:buFont typeface="Wingdings" pitchFamily="2" charset="2"/>
              <a:buChar char="Ø"/>
            </a:pPr>
            <a:r>
              <a:rPr lang="en-IN" dirty="0" smtClean="0">
                <a:solidFill>
                  <a:prstClr val="black"/>
                </a:solidFill>
              </a:rPr>
              <a:t> from the </a:t>
            </a:r>
            <a:r>
              <a:rPr lang="en-IN" dirty="0" err="1" smtClean="0">
                <a:solidFill>
                  <a:srgbClr val="FF0000"/>
                </a:solidFill>
              </a:rPr>
              <a:t>Hansard</a:t>
            </a:r>
            <a:r>
              <a:rPr lang="en-IN" dirty="0" smtClean="0">
                <a:solidFill>
                  <a:srgbClr val="FF0000"/>
                </a:solidFill>
              </a:rPr>
              <a:t> corpus</a:t>
            </a:r>
          </a:p>
          <a:p>
            <a:pPr lvl="0"/>
            <a:r>
              <a:rPr lang="en-IN" dirty="0" smtClean="0">
                <a:solidFill>
                  <a:prstClr val="black"/>
                </a:solidFill>
              </a:rPr>
              <a:t>	– 100 million words</a:t>
            </a:r>
          </a:p>
          <a:p>
            <a:pPr lvl="0"/>
            <a:r>
              <a:rPr lang="en-IN" dirty="0" smtClean="0">
                <a:solidFill>
                  <a:prstClr val="black"/>
                </a:solidFill>
              </a:rPr>
              <a:t>	– bilingual Canadian parliamentary proceedings</a:t>
            </a:r>
          </a:p>
          <a:p>
            <a:pPr lvl="0"/>
            <a:r>
              <a:rPr lang="en-IN" dirty="0" smtClean="0">
                <a:solidFill>
                  <a:prstClr val="black"/>
                </a:solidFill>
              </a:rPr>
              <a:t>	– unaligned corpus</a:t>
            </a:r>
          </a:p>
          <a:p>
            <a:pPr lvl="0"/>
            <a:endParaRPr lang="en-IN" dirty="0" smtClean="0">
              <a:solidFill>
                <a:prstClr val="black"/>
              </a:solidFill>
            </a:endParaRPr>
          </a:p>
          <a:p>
            <a:pPr lvl="0"/>
            <a:r>
              <a:rPr lang="en-IN" dirty="0" smtClean="0">
                <a:solidFill>
                  <a:prstClr val="black"/>
                </a:solidFill>
              </a:rPr>
              <a:t>     – Language Model</a:t>
            </a:r>
          </a:p>
          <a:p>
            <a:pPr lvl="2">
              <a:buFont typeface="Wingdings" pitchFamily="2" charset="2"/>
              <a:buChar char="Ø"/>
            </a:pPr>
            <a:r>
              <a:rPr lang="en-IN" dirty="0" smtClean="0">
                <a:solidFill>
                  <a:prstClr val="black"/>
                </a:solidFill>
              </a:rPr>
              <a:t> P(S) from </a:t>
            </a:r>
            <a:r>
              <a:rPr lang="en-IN" dirty="0" smtClean="0">
                <a:solidFill>
                  <a:srgbClr val="FF0000"/>
                </a:solidFill>
              </a:rPr>
              <a:t>bigram model</a:t>
            </a:r>
          </a:p>
          <a:p>
            <a:pPr lvl="2">
              <a:buFont typeface="Wingdings" pitchFamily="2" charset="2"/>
              <a:buChar char="Ø"/>
            </a:pPr>
            <a:endParaRPr lang="en-IN" dirty="0" smtClean="0">
              <a:solidFill>
                <a:prstClr val="black"/>
              </a:solidFill>
            </a:endParaRPr>
          </a:p>
          <a:p>
            <a:pPr lvl="0"/>
            <a:r>
              <a:rPr lang="en-IN" dirty="0" smtClean="0">
                <a:solidFill>
                  <a:prstClr val="black"/>
                </a:solidFill>
              </a:rPr>
              <a:t>     – Translation Model</a:t>
            </a:r>
          </a:p>
          <a:p>
            <a:pPr lvl="2">
              <a:buFont typeface="Wingdings" pitchFamily="2" charset="2"/>
              <a:buChar char="Ø"/>
            </a:pPr>
            <a:r>
              <a:rPr lang="en-IN" dirty="0" smtClean="0">
                <a:solidFill>
                  <a:prstClr val="black"/>
                </a:solidFill>
              </a:rPr>
              <a:t> how to estimate this with an unaligned corpus?</a:t>
            </a:r>
          </a:p>
          <a:p>
            <a:pPr lvl="2">
              <a:buFont typeface="Wingdings" pitchFamily="2" charset="2"/>
              <a:buChar char="Ø"/>
            </a:pPr>
            <a:r>
              <a:rPr lang="en-IN" dirty="0" smtClean="0">
                <a:solidFill>
                  <a:prstClr val="black"/>
                </a:solidFill>
              </a:rPr>
              <a:t>Used </a:t>
            </a:r>
            <a:r>
              <a:rPr lang="en-IN" dirty="0" smtClean="0">
                <a:solidFill>
                  <a:srgbClr val="FF0000"/>
                </a:solidFill>
              </a:rPr>
              <a:t>EM (Estimation and Maximization) algorithm</a:t>
            </a:r>
            <a:r>
              <a:rPr lang="en-IN" dirty="0" smtClean="0">
                <a:solidFill>
                  <a:prstClr val="black"/>
                </a:solidFill>
              </a:rPr>
              <a:t>, an iterative algorithm for re-estimating probabilities</a:t>
            </a:r>
          </a:p>
          <a:p>
            <a:pPr lvl="2">
              <a:buFont typeface="Wingdings" pitchFamily="2" charset="2"/>
              <a:buChar char="Ø"/>
            </a:pPr>
            <a:endParaRPr lang="en-IN" dirty="0" smtClean="0">
              <a:solidFill>
                <a:prstClr val="black"/>
              </a:solidFill>
            </a:endParaRPr>
          </a:p>
          <a:p>
            <a:pPr lvl="2">
              <a:buFont typeface="Wingdings" pitchFamily="2" charset="2"/>
              <a:buChar char="Ø"/>
            </a:pPr>
            <a:r>
              <a:rPr lang="en-IN" dirty="0" smtClean="0">
                <a:solidFill>
                  <a:prstClr val="black"/>
                </a:solidFill>
              </a:rPr>
              <a:t>Need</a:t>
            </a:r>
          </a:p>
          <a:p>
            <a:pPr lvl="0"/>
            <a:r>
              <a:rPr lang="en-IN" dirty="0" smtClean="0">
                <a:solidFill>
                  <a:prstClr val="black"/>
                </a:solidFill>
              </a:rPr>
              <a:t>	       – P(</a:t>
            </a:r>
            <a:r>
              <a:rPr lang="en-IN" dirty="0" err="1" smtClean="0">
                <a:solidFill>
                  <a:prstClr val="black"/>
                </a:solidFill>
              </a:rPr>
              <a:t>u|w</a:t>
            </a:r>
            <a:r>
              <a:rPr lang="en-IN" dirty="0" smtClean="0">
                <a:solidFill>
                  <a:prstClr val="black"/>
                </a:solidFill>
              </a:rPr>
              <a:t>) for words u in S and w in T</a:t>
            </a:r>
          </a:p>
          <a:p>
            <a:pPr lvl="0"/>
            <a:r>
              <a:rPr lang="en-IN" dirty="0" smtClean="0">
                <a:solidFill>
                  <a:prstClr val="black"/>
                </a:solidFill>
              </a:rPr>
              <a:t>	       – P(</a:t>
            </a:r>
            <a:r>
              <a:rPr lang="en-IN" dirty="0" err="1" smtClean="0">
                <a:solidFill>
                  <a:prstClr val="black"/>
                </a:solidFill>
              </a:rPr>
              <a:t>n|w</a:t>
            </a:r>
            <a:r>
              <a:rPr lang="en-IN" dirty="0" smtClean="0">
                <a:solidFill>
                  <a:prstClr val="black"/>
                </a:solidFill>
              </a:rPr>
              <a:t>) for fertility n and w in T</a:t>
            </a:r>
          </a:p>
          <a:p>
            <a:pPr lvl="0"/>
            <a:r>
              <a:rPr lang="en-IN" dirty="0" smtClean="0">
                <a:solidFill>
                  <a:prstClr val="black"/>
                </a:solidFill>
              </a:rPr>
              <a:t>	       – P(</a:t>
            </a:r>
            <a:r>
              <a:rPr lang="en-IN" dirty="0" err="1" smtClean="0">
                <a:solidFill>
                  <a:prstClr val="black"/>
                </a:solidFill>
              </a:rPr>
              <a:t>i|j,l</a:t>
            </a:r>
            <a:r>
              <a:rPr lang="en-IN" dirty="0" smtClean="0">
                <a:solidFill>
                  <a:prstClr val="black"/>
                </a:solidFill>
              </a:rPr>
              <a:t>) for source position </a:t>
            </a:r>
            <a:r>
              <a:rPr lang="en-IN" dirty="0" err="1" smtClean="0">
                <a:solidFill>
                  <a:prstClr val="black"/>
                </a:solidFill>
              </a:rPr>
              <a:t>i</a:t>
            </a:r>
            <a:r>
              <a:rPr lang="en-IN" dirty="0" smtClean="0">
                <a:solidFill>
                  <a:prstClr val="black"/>
                </a:solidFill>
              </a:rPr>
              <a:t> and target position j and source length 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8153400" cy="3877985"/>
          </a:xfrm>
          <a:prstGeom prst="rect">
            <a:avLst/>
          </a:prstGeom>
          <a:noFill/>
        </p:spPr>
        <p:txBody>
          <a:bodyPr wrap="square" rtlCol="0">
            <a:spAutoFit/>
          </a:bodyPr>
          <a:lstStyle/>
          <a:p>
            <a:pPr lvl="0"/>
            <a:r>
              <a:rPr lang="en-IN" sz="3600" dirty="0" smtClean="0">
                <a:solidFill>
                  <a:srgbClr val="FF0000"/>
                </a:solidFill>
              </a:rPr>
              <a:t>Systems Implementing Statistical Machine Translation</a:t>
            </a:r>
          </a:p>
          <a:p>
            <a:pPr>
              <a:buFont typeface="Wingdings" pitchFamily="2" charset="2"/>
              <a:buChar char="Ø"/>
            </a:pPr>
            <a:endParaRPr lang="en-IN" dirty="0" smtClean="0"/>
          </a:p>
          <a:p>
            <a:pPr>
              <a:buFont typeface="Wingdings" pitchFamily="2" charset="2"/>
              <a:buChar char="Ø"/>
            </a:pPr>
            <a:endParaRPr lang="en-IN" dirty="0" smtClean="0"/>
          </a:p>
          <a:p>
            <a:pPr lvl="3">
              <a:buFont typeface="Wingdings" pitchFamily="2" charset="2"/>
              <a:buChar char="Ø"/>
            </a:pPr>
            <a:r>
              <a:rPr lang="en-IN" sz="2400" dirty="0" smtClean="0"/>
              <a:t>Google Translate</a:t>
            </a:r>
          </a:p>
          <a:p>
            <a:pPr lvl="3">
              <a:buFont typeface="Wingdings" pitchFamily="2" charset="2"/>
              <a:buChar char="Ø"/>
            </a:pPr>
            <a:endParaRPr lang="en-IN" sz="2400" dirty="0" smtClean="0"/>
          </a:p>
          <a:p>
            <a:pPr lvl="3">
              <a:buFont typeface="Wingdings" pitchFamily="2" charset="2"/>
              <a:buChar char="Ø"/>
            </a:pPr>
            <a:r>
              <a:rPr lang="en-IN" sz="2400" dirty="0" smtClean="0"/>
              <a:t>Microsoft Translator</a:t>
            </a:r>
          </a:p>
          <a:p>
            <a:pPr lvl="3">
              <a:buFont typeface="Wingdings" pitchFamily="2" charset="2"/>
              <a:buChar char="Ø"/>
            </a:pPr>
            <a:endParaRPr lang="en-IN" sz="2400" dirty="0" smtClean="0"/>
          </a:p>
          <a:p>
            <a:pPr lvl="3">
              <a:buFont typeface="Wingdings" pitchFamily="2" charset="2"/>
              <a:buChar char="Ø"/>
            </a:pPr>
            <a:r>
              <a:rPr lang="en-IN" sz="2400" dirty="0" smtClean="0"/>
              <a:t>Yandex.Translate</a:t>
            </a:r>
          </a:p>
          <a:p>
            <a:pPr lvl="0">
              <a:buFont typeface="Wingdings" pitchFamily="2" charset="2"/>
              <a:buChar char="Ø"/>
            </a:pPr>
            <a:endParaRPr lang="en-IN" dirty="0" smtClean="0">
              <a:solidFill>
                <a:prstClr val="black"/>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756000"/>
            <a:ext cx="8153400" cy="3539430"/>
          </a:xfrm>
          <a:prstGeom prst="rect">
            <a:avLst/>
          </a:prstGeom>
          <a:noFill/>
        </p:spPr>
        <p:txBody>
          <a:bodyPr wrap="square" rtlCol="0">
            <a:spAutoFit/>
          </a:bodyPr>
          <a:lstStyle/>
          <a:p>
            <a:r>
              <a:rPr lang="en-IN" sz="4000" dirty="0" smtClean="0">
                <a:solidFill>
                  <a:srgbClr val="00B050"/>
                </a:solidFill>
              </a:rPr>
              <a:t>About Yandex.Translate</a:t>
            </a:r>
          </a:p>
          <a:p>
            <a:endParaRPr lang="en-IN" sz="4000" dirty="0" smtClean="0">
              <a:solidFill>
                <a:srgbClr val="00B050"/>
              </a:solidFill>
              <a:latin typeface="Algerian" pitchFamily="82" charset="0"/>
            </a:endParaRPr>
          </a:p>
          <a:p>
            <a:pPr>
              <a:buFont typeface="Wingdings" pitchFamily="2" charset="2"/>
              <a:buChar char="Ø"/>
            </a:pPr>
            <a:r>
              <a:rPr lang="en-IN" dirty="0" smtClean="0"/>
              <a:t> R Interface to </a:t>
            </a:r>
            <a:r>
              <a:rPr lang="en-IN" dirty="0" err="1" smtClean="0"/>
              <a:t>Yandex</a:t>
            </a:r>
            <a:r>
              <a:rPr lang="en-IN" dirty="0" smtClean="0"/>
              <a:t> Translate API.  </a:t>
            </a:r>
            <a:r>
              <a:rPr lang="en-IN" dirty="0" err="1" smtClean="0"/>
              <a:t>Yandex</a:t>
            </a:r>
            <a:r>
              <a:rPr lang="en-IN" dirty="0" smtClean="0"/>
              <a:t> Translate is a </a:t>
            </a:r>
            <a:r>
              <a:rPr lang="en-IN" dirty="0" smtClean="0">
                <a:solidFill>
                  <a:srgbClr val="FF0000"/>
                </a:solidFill>
              </a:rPr>
              <a:t>statistical machine translation </a:t>
            </a:r>
            <a:r>
              <a:rPr lang="en-IN" dirty="0" smtClean="0"/>
              <a:t>system. The system translates separate words, complete texts, and WebPages. This package can be used to detect language from text and to translate it to supported target language.</a:t>
            </a:r>
          </a:p>
          <a:p>
            <a:pPr>
              <a:buFont typeface="Wingdings" pitchFamily="2" charset="2"/>
              <a:buChar char="Ø"/>
            </a:pPr>
            <a:endParaRPr lang="en-IN" dirty="0" smtClean="0">
              <a:solidFill>
                <a:prstClr val="black"/>
              </a:solidFill>
            </a:endParaRPr>
          </a:p>
          <a:p>
            <a:pPr>
              <a:buFont typeface="Wingdings" pitchFamily="2" charset="2"/>
              <a:buChar char="Ø"/>
            </a:pPr>
            <a:r>
              <a:rPr lang="en-IN" dirty="0" smtClean="0">
                <a:solidFill>
                  <a:prstClr val="black"/>
                </a:solidFill>
              </a:rPr>
              <a:t>Here we have API key </a:t>
            </a:r>
          </a:p>
          <a:p>
            <a:pPr lvl="2">
              <a:buFont typeface="Wingdings" pitchFamily="2" charset="2"/>
              <a:buChar char="Ø"/>
            </a:pPr>
            <a:endParaRPr lang="en-IN" dirty="0" smtClean="0">
              <a:solidFill>
                <a:prstClr val="black"/>
              </a:solidFill>
            </a:endParaRPr>
          </a:p>
          <a:p>
            <a:pPr lvl="2"/>
            <a:r>
              <a:rPr lang="en-IN" dirty="0" smtClean="0">
                <a:solidFill>
                  <a:prstClr val="black"/>
                </a:solidFill>
              </a:rPr>
              <a:t>For </a:t>
            </a:r>
            <a:r>
              <a:rPr lang="en-IN" dirty="0" err="1" smtClean="0">
                <a:solidFill>
                  <a:prstClr val="black"/>
                </a:solidFill>
              </a:rPr>
              <a:t>api_key</a:t>
            </a:r>
            <a:r>
              <a:rPr lang="en-IN" dirty="0" smtClean="0">
                <a:solidFill>
                  <a:prstClr val="black"/>
                </a:solidFill>
              </a:rPr>
              <a:t>  </a:t>
            </a:r>
            <a:r>
              <a:rPr lang="en-IN" dirty="0" smtClean="0">
                <a:solidFill>
                  <a:srgbClr val="00B0F0"/>
                </a:solidFill>
                <a:hlinkClick r:id="rId2"/>
              </a:rPr>
              <a:t>click here</a:t>
            </a:r>
            <a:endParaRPr lang="en-IN" dirty="0" smtClean="0">
              <a:solidFill>
                <a:srgbClr val="00B0F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1214422"/>
            <a:ext cx="7143800" cy="3939540"/>
          </a:xfrm>
          <a:prstGeom prst="rect">
            <a:avLst/>
          </a:prstGeom>
          <a:noFill/>
        </p:spPr>
        <p:txBody>
          <a:bodyPr wrap="square" rtlCol="0">
            <a:spAutoFit/>
          </a:bodyPr>
          <a:lstStyle/>
          <a:p>
            <a:r>
              <a:rPr lang="en-US" sz="3600" b="1" dirty="0" smtClean="0">
                <a:solidFill>
                  <a:srgbClr val="00B0F0"/>
                </a:solidFill>
                <a:latin typeface="Calibri" pitchFamily="34" charset="0"/>
              </a:rPr>
              <a:t>References</a:t>
            </a:r>
            <a:r>
              <a:rPr lang="en-US" sz="3600" dirty="0" smtClean="0">
                <a:solidFill>
                  <a:srgbClr val="00B0F0"/>
                </a:solidFill>
                <a:latin typeface="Calibri" pitchFamily="34" charset="0"/>
              </a:rPr>
              <a:t>:</a:t>
            </a:r>
          </a:p>
          <a:p>
            <a:endParaRPr lang="en-IN" sz="2000" dirty="0" smtClean="0">
              <a:solidFill>
                <a:srgbClr val="00B0F0"/>
              </a:solidFill>
              <a:latin typeface="Calibri" pitchFamily="34" charset="0"/>
            </a:endParaRPr>
          </a:p>
          <a:p>
            <a:endParaRPr lang="en-IN" sz="2000" dirty="0" smtClean="0">
              <a:latin typeface="Calibri" pitchFamily="34" charset="0"/>
            </a:endParaRPr>
          </a:p>
          <a:p>
            <a:pPr>
              <a:buFont typeface="Wingdings" pitchFamily="2" charset="2"/>
              <a:buChar char="Ø"/>
            </a:pPr>
            <a:r>
              <a:rPr lang="en-IN" sz="2000" dirty="0" smtClean="0">
                <a:latin typeface="Calibri" pitchFamily="34" charset="0"/>
              </a:rPr>
              <a:t>Philipp Koehn and Chris </a:t>
            </a:r>
            <a:r>
              <a:rPr lang="en-IN" sz="2000" dirty="0" err="1" smtClean="0">
                <a:latin typeface="Calibri" pitchFamily="34" charset="0"/>
              </a:rPr>
              <a:t>Callison</a:t>
            </a:r>
            <a:r>
              <a:rPr lang="en-IN" sz="2000" dirty="0" smtClean="0">
                <a:latin typeface="Calibri" pitchFamily="34" charset="0"/>
              </a:rPr>
              <a:t>-Burch :Statistical Machine Translation</a:t>
            </a:r>
          </a:p>
          <a:p>
            <a:pPr>
              <a:buFont typeface="Wingdings" pitchFamily="2" charset="2"/>
              <a:buChar char="Ø"/>
            </a:pPr>
            <a:endParaRPr lang="en-IN" sz="2000" dirty="0" smtClean="0">
              <a:latin typeface="Calibri" pitchFamily="34" charset="0"/>
            </a:endParaRPr>
          </a:p>
          <a:p>
            <a:pPr>
              <a:buFont typeface="Wingdings" pitchFamily="2" charset="2"/>
              <a:buChar char="Ø"/>
            </a:pPr>
            <a:r>
              <a:rPr lang="en-IN" sz="2000" dirty="0" smtClean="0">
                <a:latin typeface="Calibri" pitchFamily="34" charset="0"/>
              </a:rPr>
              <a:t>Peter E </a:t>
            </a:r>
            <a:r>
              <a:rPr lang="en-IN" sz="2000" dirty="0" err="1" smtClean="0">
                <a:latin typeface="Calibri" pitchFamily="34" charset="0"/>
              </a:rPr>
              <a:t>Brown,Vincent</a:t>
            </a:r>
            <a:r>
              <a:rPr lang="en-IN" sz="2000" dirty="0" smtClean="0">
                <a:latin typeface="Calibri" pitchFamily="34" charset="0"/>
              </a:rPr>
              <a:t> J. Della </a:t>
            </a:r>
            <a:r>
              <a:rPr lang="en-IN" sz="2000" dirty="0" err="1" smtClean="0">
                <a:latin typeface="Calibri" pitchFamily="34" charset="0"/>
              </a:rPr>
              <a:t>Pietra</a:t>
            </a:r>
            <a:r>
              <a:rPr lang="en-IN" sz="2000" dirty="0" smtClean="0">
                <a:latin typeface="Calibri" pitchFamily="34" charset="0"/>
              </a:rPr>
              <a:t>, Stephen A. Della </a:t>
            </a:r>
            <a:r>
              <a:rPr lang="en-IN" sz="2000" dirty="0" err="1" smtClean="0">
                <a:latin typeface="Calibri" pitchFamily="34" charset="0"/>
              </a:rPr>
              <a:t>Pietra,Robert</a:t>
            </a:r>
            <a:r>
              <a:rPr lang="en-IN" sz="2000" dirty="0" smtClean="0">
                <a:latin typeface="Calibri" pitchFamily="34" charset="0"/>
              </a:rPr>
              <a:t> L. Mercer :The Mathematics of Statistical Machine Translation: Parameter Estimation </a:t>
            </a:r>
            <a:endParaRPr lang="en-US" sz="3600" dirty="0" smtClean="0">
              <a:solidFill>
                <a:srgbClr val="00B0F0"/>
              </a:solidFill>
              <a:latin typeface="Calibri" pitchFamily="34" charset="0"/>
            </a:endParaRPr>
          </a:p>
          <a:p>
            <a:endParaRPr lang="en-US" sz="3600" dirty="0" smtClean="0">
              <a:solidFill>
                <a:srgbClr val="00B0F0"/>
              </a:solidFill>
              <a:latin typeface="Calibri" pitchFamily="34" charset="0"/>
            </a:endParaRP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538" y="3071810"/>
            <a:ext cx="7500990" cy="1323439"/>
          </a:xfrm>
          <a:prstGeom prst="rect">
            <a:avLst/>
          </a:prstGeom>
          <a:noFill/>
        </p:spPr>
        <p:txBody>
          <a:bodyPr wrap="square" rtlCol="0">
            <a:spAutoFit/>
          </a:bodyPr>
          <a:lstStyle/>
          <a:p>
            <a:pPr algn="ctr"/>
            <a:r>
              <a:rPr lang="en-IN" sz="8000" dirty="0" smtClean="0">
                <a:solidFill>
                  <a:srgbClr val="FF00FF"/>
                </a:solidFill>
                <a:latin typeface="Algerian" pitchFamily="82" charset="0"/>
              </a:rPr>
              <a:t>Thank you......</a:t>
            </a:r>
            <a:endParaRPr lang="en-IN" sz="8000" dirty="0">
              <a:solidFill>
                <a:srgbClr val="FF00FF"/>
              </a:solidFill>
              <a:latin typeface="Algerian"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iterate type="lt">
                                    <p:tmPct val="10000"/>
                                  </p:iterate>
                                  <p:childTnLst>
                                    <p:animEffect transition="out" filter="fade">
                                      <p:cBhvr>
                                        <p:cTn id="6" dur="2000"/>
                                        <p:tgtEl>
                                          <p:spTgt spid="3"/>
                                        </p:tgtEl>
                                      </p:cBhvr>
                                    </p:animEffect>
                                    <p:anim calcmode="lin" valueType="num">
                                      <p:cBhvr>
                                        <p:cTn id="7"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
                                        </p:tgtEl>
                                        <p:attrNameLst>
                                          <p:attrName>ppt_h</p:attrName>
                                        </p:attrNameLst>
                                      </p:cBhvr>
                                      <p:tavLst>
                                        <p:tav tm="0">
                                          <p:val>
                                            <p:strVal val="ppt_h"/>
                                          </p:val>
                                        </p:tav>
                                        <p:tav tm="100000">
                                          <p:val>
                                            <p:strVal val="ppt_h"/>
                                          </p:val>
                                        </p:tav>
                                      </p:tavLst>
                                    </p:anim>
                                    <p:set>
                                      <p:cBhvr>
                                        <p:cTn id="9"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838200"/>
            <a:ext cx="7858179" cy="4370427"/>
          </a:xfrm>
          <a:prstGeom prst="rect">
            <a:avLst/>
          </a:prstGeom>
          <a:noFill/>
        </p:spPr>
        <p:txBody>
          <a:bodyPr wrap="square" rtlCol="0">
            <a:spAutoFit/>
          </a:bodyPr>
          <a:lstStyle/>
          <a:p>
            <a:r>
              <a:rPr lang="en-IN" sz="4400" dirty="0" smtClean="0">
                <a:solidFill>
                  <a:srgbClr val="FF0000"/>
                </a:solidFill>
              </a:rPr>
              <a:t>Introduction</a:t>
            </a:r>
          </a:p>
          <a:p>
            <a:r>
              <a:rPr lang="en-IN" dirty="0" smtClean="0"/>
              <a:t>	</a:t>
            </a:r>
          </a:p>
          <a:p>
            <a:pPr>
              <a:buFont typeface="Wingdings" pitchFamily="2" charset="2"/>
              <a:buChar char="Ø"/>
            </a:pPr>
            <a:r>
              <a:rPr lang="en-IN" dirty="0" smtClean="0"/>
              <a:t>Machine Translation (MT) can be defined as the use of computers to automate some or </a:t>
            </a:r>
            <a:r>
              <a:rPr lang="en-IN" dirty="0" smtClean="0">
                <a:solidFill>
                  <a:srgbClr val="FF0000"/>
                </a:solidFill>
              </a:rPr>
              <a:t>all of the process of translating from one language to another.</a:t>
            </a:r>
          </a:p>
          <a:p>
            <a:endParaRPr lang="en-IN" dirty="0" smtClean="0"/>
          </a:p>
          <a:p>
            <a:endParaRPr lang="en-IN" dirty="0" smtClean="0"/>
          </a:p>
          <a:p>
            <a:pPr>
              <a:buFont typeface="Wingdings" pitchFamily="2" charset="2"/>
              <a:buChar char="Ø"/>
            </a:pPr>
            <a:r>
              <a:rPr lang="en-IN" dirty="0" smtClean="0"/>
              <a:t>MT is an area of applied research that draws ideas and techniques from linguistics, computer science, Artificial Intelligence (AI), translation theory, and statistics.</a:t>
            </a:r>
          </a:p>
          <a:p>
            <a:pPr>
              <a:buFont typeface="Wingdings" pitchFamily="2" charset="2"/>
              <a:buChar char="Ø"/>
            </a:pPr>
            <a:endParaRPr lang="en-IN" dirty="0" smtClean="0"/>
          </a:p>
          <a:p>
            <a:endParaRPr lang="en-IN" dirty="0" smtClean="0"/>
          </a:p>
          <a:p>
            <a:pPr>
              <a:buFont typeface="Wingdings" pitchFamily="2" charset="2"/>
              <a:buChar char="Ø"/>
            </a:pPr>
            <a:r>
              <a:rPr lang="en-IN" dirty="0" smtClean="0"/>
              <a:t>This seminar discusses the </a:t>
            </a:r>
            <a:r>
              <a:rPr lang="en-IN" dirty="0" smtClean="0">
                <a:solidFill>
                  <a:srgbClr val="FF0000"/>
                </a:solidFill>
              </a:rPr>
              <a:t>statistical approach to MT</a:t>
            </a:r>
            <a:r>
              <a:rPr lang="en-IN" dirty="0" smtClean="0"/>
              <a:t>, which was first suggested by Warren Weaver in 1949 [Weaver, 1949], but has found practical relevance only in the last decade or so.</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304800"/>
            <a:ext cx="7858179" cy="4647426"/>
          </a:xfrm>
          <a:prstGeom prst="rect">
            <a:avLst/>
          </a:prstGeom>
          <a:noFill/>
        </p:spPr>
        <p:txBody>
          <a:bodyPr wrap="square" rtlCol="0">
            <a:spAutoFit/>
          </a:bodyPr>
          <a:lstStyle/>
          <a:p>
            <a:r>
              <a:rPr lang="en-IN" sz="4400" dirty="0" smtClean="0">
                <a:solidFill>
                  <a:srgbClr val="00B050"/>
                </a:solidFill>
              </a:rPr>
              <a:t>Approaches To MT </a:t>
            </a:r>
          </a:p>
          <a:p>
            <a:endParaRPr lang="en-IN" dirty="0" smtClean="0"/>
          </a:p>
          <a:p>
            <a:pPr lvl="1">
              <a:buFont typeface="Wingdings" pitchFamily="2" charset="2"/>
              <a:buChar char="Ø"/>
            </a:pPr>
            <a:r>
              <a:rPr lang="en-IN" dirty="0" smtClean="0"/>
              <a:t>Rule Based Machine Translation Approach(RBMT)</a:t>
            </a:r>
          </a:p>
          <a:p>
            <a:pPr lvl="2">
              <a:buFont typeface="Arial" pitchFamily="34" charset="0"/>
              <a:buChar char="•"/>
            </a:pPr>
            <a:r>
              <a:rPr lang="en-IN" dirty="0" smtClean="0"/>
              <a:t>Direct Machine Translation</a:t>
            </a:r>
          </a:p>
          <a:p>
            <a:pPr lvl="2">
              <a:buFont typeface="Arial" pitchFamily="34" charset="0"/>
              <a:buChar char="•"/>
            </a:pPr>
            <a:r>
              <a:rPr lang="en-IN" dirty="0" smtClean="0"/>
              <a:t>Interlingua Machine Translation </a:t>
            </a:r>
          </a:p>
          <a:p>
            <a:pPr lvl="2">
              <a:buFont typeface="Arial" pitchFamily="34" charset="0"/>
              <a:buChar char="•"/>
            </a:pPr>
            <a:r>
              <a:rPr lang="en-IN" dirty="0" smtClean="0"/>
              <a:t>Transfer-Based Machine Translation</a:t>
            </a:r>
          </a:p>
          <a:p>
            <a:pPr lvl="2"/>
            <a:endParaRPr lang="en-IN" dirty="0" smtClean="0"/>
          </a:p>
          <a:p>
            <a:pPr lvl="2"/>
            <a:endParaRPr lang="en-IN" dirty="0" smtClean="0"/>
          </a:p>
          <a:p>
            <a:pPr marL="457200" lvl="2">
              <a:buFont typeface="Wingdings" pitchFamily="2" charset="2"/>
              <a:buChar char="Ø"/>
            </a:pPr>
            <a:r>
              <a:rPr lang="en-IN" dirty="0" smtClean="0"/>
              <a:t>Corpus-Based Machine Translation</a:t>
            </a:r>
          </a:p>
          <a:p>
            <a:pPr marL="914400" lvl="3">
              <a:buFont typeface="Arial" pitchFamily="34" charset="0"/>
              <a:buChar char="•"/>
            </a:pPr>
            <a:r>
              <a:rPr lang="en-IN" dirty="0" smtClean="0">
                <a:solidFill>
                  <a:srgbClr val="FF0000"/>
                </a:solidFill>
              </a:rPr>
              <a:t>Statistical Machine Translation </a:t>
            </a:r>
          </a:p>
          <a:p>
            <a:pPr marL="914400" lvl="3">
              <a:buFont typeface="Arial" pitchFamily="34" charset="0"/>
              <a:buChar char="•"/>
            </a:pPr>
            <a:r>
              <a:rPr lang="en-IN" dirty="0" smtClean="0"/>
              <a:t>Example based Machine Translation(EBMT)</a:t>
            </a:r>
          </a:p>
          <a:p>
            <a:pPr marL="914400" lvl="3"/>
            <a:endParaRPr lang="en-IN" dirty="0" smtClean="0"/>
          </a:p>
          <a:p>
            <a:pPr marL="914400" lvl="3"/>
            <a:endParaRPr lang="en-IN" dirty="0" smtClean="0"/>
          </a:p>
          <a:p>
            <a:pPr marL="457200" lvl="2">
              <a:buFont typeface="Wingdings" pitchFamily="2" charset="2"/>
              <a:buChar char="Ø"/>
            </a:pPr>
            <a:r>
              <a:rPr lang="en-IN" dirty="0" smtClean="0"/>
              <a:t>Hybrid Machine Translation</a:t>
            </a:r>
          </a:p>
          <a:p>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381000"/>
            <a:ext cx="7848600" cy="6494085"/>
          </a:xfrm>
          <a:prstGeom prst="rect">
            <a:avLst/>
          </a:prstGeom>
          <a:noFill/>
        </p:spPr>
        <p:txBody>
          <a:bodyPr wrap="square" rtlCol="0">
            <a:spAutoFit/>
          </a:bodyPr>
          <a:lstStyle/>
          <a:p>
            <a:pPr lvl="0"/>
            <a:r>
              <a:rPr lang="en-IN" sz="4400" dirty="0" smtClean="0">
                <a:solidFill>
                  <a:srgbClr val="00B0F0"/>
                </a:solidFill>
              </a:rPr>
              <a:t>Corpus-Based Machine Translation</a:t>
            </a:r>
          </a:p>
          <a:p>
            <a:pPr lvl="0"/>
            <a:endParaRPr lang="en-IN" sz="2000" dirty="0" smtClean="0">
              <a:solidFill>
                <a:srgbClr val="FF0000"/>
              </a:solidFill>
            </a:endParaRPr>
          </a:p>
          <a:p>
            <a:pPr lvl="0">
              <a:buFont typeface="Wingdings" pitchFamily="2" charset="2"/>
              <a:buChar char="Ø"/>
            </a:pPr>
            <a:r>
              <a:rPr lang="en-IN" dirty="0" smtClean="0">
                <a:solidFill>
                  <a:prstClr val="black"/>
                </a:solidFill>
              </a:rPr>
              <a:t>The approaches that we have seen so far, all use human-encoded linguistic knowledge to solve the translation problem.</a:t>
            </a:r>
          </a:p>
          <a:p>
            <a:pPr lvl="0">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prstClr val="black"/>
                </a:solidFill>
              </a:rPr>
              <a:t>We will now look at some approaches that do not explicitly use such knowledge, but instead use a training corpus ( </a:t>
            </a:r>
            <a:r>
              <a:rPr lang="en-IN" dirty="0" err="1" smtClean="0">
                <a:solidFill>
                  <a:prstClr val="black"/>
                </a:solidFill>
              </a:rPr>
              <a:t>plur</a:t>
            </a:r>
            <a:r>
              <a:rPr lang="en-IN" dirty="0" smtClean="0">
                <a:solidFill>
                  <a:prstClr val="black"/>
                </a:solidFill>
              </a:rPr>
              <a:t> . corpora ) of already translated texts — </a:t>
            </a:r>
            <a:r>
              <a:rPr lang="en-IN" dirty="0" smtClean="0">
                <a:solidFill>
                  <a:srgbClr val="FF0000"/>
                </a:solidFill>
              </a:rPr>
              <a:t>a parallel corpus </a:t>
            </a:r>
            <a:r>
              <a:rPr lang="en-IN" dirty="0" smtClean="0">
                <a:solidFill>
                  <a:prstClr val="black"/>
                </a:solidFill>
              </a:rPr>
              <a:t>— to guide the translation process.</a:t>
            </a:r>
          </a:p>
          <a:p>
            <a:pPr lvl="0">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prstClr val="black"/>
                </a:solidFill>
              </a:rPr>
              <a:t>A parallel corpus consists of two collections of documents: a source language collection, and a target language collection. Each document in the target language collection has an identified counterpart in the source language collection.</a:t>
            </a:r>
          </a:p>
          <a:p>
            <a:pPr lvl="0"/>
            <a:endParaRPr lang="en-IN" sz="4400" dirty="0" smtClean="0">
              <a:solidFill>
                <a:srgbClr val="FF0000"/>
              </a:solidFill>
            </a:endParaRPr>
          </a:p>
          <a:p>
            <a:pPr lvl="0"/>
            <a:endParaRPr lang="en-IN" sz="4400" dirty="0" smtClean="0">
              <a:solidFill>
                <a:srgbClr val="FF0000"/>
              </a:solidFill>
            </a:endParaRPr>
          </a:p>
          <a:p>
            <a:pPr marL="0" lvl="2"/>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81000"/>
            <a:ext cx="7848600" cy="4924425"/>
          </a:xfrm>
          <a:prstGeom prst="rect">
            <a:avLst/>
          </a:prstGeom>
          <a:noFill/>
        </p:spPr>
        <p:txBody>
          <a:bodyPr wrap="square" rtlCol="0">
            <a:spAutoFit/>
          </a:bodyPr>
          <a:lstStyle/>
          <a:p>
            <a:pPr lvl="0"/>
            <a:r>
              <a:rPr lang="en-IN" sz="4400" dirty="0" smtClean="0">
                <a:solidFill>
                  <a:srgbClr val="92D050"/>
                </a:solidFill>
              </a:rPr>
              <a:t>Statistical Machine Translation</a:t>
            </a:r>
          </a:p>
          <a:p>
            <a:pPr lvl="0"/>
            <a:endParaRPr lang="en-IN" sz="2000" dirty="0" smtClean="0">
              <a:solidFill>
                <a:srgbClr val="FF0000"/>
              </a:solidFill>
            </a:endParaRPr>
          </a:p>
          <a:p>
            <a:pPr lvl="0">
              <a:buFont typeface="Wingdings" pitchFamily="2" charset="2"/>
              <a:buChar char="Ø"/>
            </a:pPr>
            <a:r>
              <a:rPr lang="en-IN" dirty="0" smtClean="0">
                <a:solidFill>
                  <a:prstClr val="black"/>
                </a:solidFill>
              </a:rPr>
              <a:t>Statistical MT models take the view that every sentence in the target language is a translation of the source language sentence with </a:t>
            </a:r>
            <a:r>
              <a:rPr lang="en-IN" dirty="0" smtClean="0">
                <a:solidFill>
                  <a:srgbClr val="FF0000"/>
                </a:solidFill>
              </a:rPr>
              <a:t>some probability. </a:t>
            </a:r>
          </a:p>
          <a:p>
            <a:pPr lvl="0">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prstClr val="black"/>
                </a:solidFill>
              </a:rPr>
              <a:t>The best translation, of course, is the sentence that has the </a:t>
            </a:r>
            <a:r>
              <a:rPr lang="en-IN" dirty="0" smtClean="0">
                <a:solidFill>
                  <a:srgbClr val="FF0000"/>
                </a:solidFill>
              </a:rPr>
              <a:t>highest probability. </a:t>
            </a:r>
          </a:p>
          <a:p>
            <a:pPr lvl="0">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prstClr val="black"/>
                </a:solidFill>
              </a:rPr>
              <a:t>The key problems in statistical MT are: estimating the probability of a translation, and efficiently finding the sentence with the highest probability.</a:t>
            </a:r>
          </a:p>
          <a:p>
            <a:pPr lvl="0"/>
            <a:endParaRPr lang="en-IN" sz="4400" dirty="0" smtClean="0">
              <a:solidFill>
                <a:srgbClr val="FF0000"/>
              </a:solidFill>
            </a:endParaRPr>
          </a:p>
          <a:p>
            <a:pPr lvl="0"/>
            <a:endParaRPr lang="en-IN" sz="4400" dirty="0" smtClean="0">
              <a:solidFill>
                <a:srgbClr val="FF0000"/>
              </a:solidFill>
            </a:endParaRPr>
          </a:p>
          <a:p>
            <a:pPr marL="0" lvl="2"/>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848600" cy="6709529"/>
          </a:xfrm>
          <a:prstGeom prst="rect">
            <a:avLst/>
          </a:prstGeom>
          <a:noFill/>
        </p:spPr>
        <p:txBody>
          <a:bodyPr wrap="square" rtlCol="0">
            <a:spAutoFit/>
          </a:bodyPr>
          <a:lstStyle/>
          <a:p>
            <a:pPr lvl="0"/>
            <a:r>
              <a:rPr lang="en-IN" sz="4400" dirty="0" smtClean="0">
                <a:solidFill>
                  <a:schemeClr val="accent5">
                    <a:lumMod val="60000"/>
                    <a:lumOff val="40000"/>
                  </a:schemeClr>
                </a:solidFill>
              </a:rPr>
              <a:t>Statistical Machine Translation:</a:t>
            </a:r>
          </a:p>
          <a:p>
            <a:pPr lvl="0"/>
            <a:r>
              <a:rPr lang="en-IN" sz="4400" dirty="0" smtClean="0">
                <a:solidFill>
                  <a:schemeClr val="accent5">
                    <a:lumMod val="60000"/>
                    <a:lumOff val="40000"/>
                  </a:schemeClr>
                </a:solidFill>
              </a:rPr>
              <a:t>An Overview </a:t>
            </a:r>
            <a:endParaRPr lang="en-IN" sz="2000" dirty="0" smtClean="0">
              <a:solidFill>
                <a:schemeClr val="accent5">
                  <a:lumMod val="60000"/>
                  <a:lumOff val="40000"/>
                </a:schemeClr>
              </a:solidFill>
            </a:endParaRPr>
          </a:p>
          <a:p>
            <a:pPr lvl="0">
              <a:buFont typeface="Wingdings" pitchFamily="2" charset="2"/>
              <a:buChar char="Ø"/>
            </a:pPr>
            <a:r>
              <a:rPr lang="en-IN" dirty="0" smtClean="0">
                <a:solidFill>
                  <a:prstClr val="black"/>
                </a:solidFill>
              </a:rPr>
              <a:t>Every sentence in one language is a possible translation of any sentence in the other. </a:t>
            </a:r>
          </a:p>
          <a:p>
            <a:pPr lvl="0">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prstClr val="black"/>
                </a:solidFill>
              </a:rPr>
              <a:t>Assign to every pair of sentences (T,S) a probability, Pr(S|T), to be interpreted as the probability that a translator will produce S in the source language when presented with T in the target language </a:t>
            </a:r>
          </a:p>
          <a:p>
            <a:pPr lvl="0">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prstClr val="black"/>
                </a:solidFill>
              </a:rPr>
              <a:t>Pr(S|T) to be very small for pairs like ( </a:t>
            </a:r>
            <a:r>
              <a:rPr lang="en-IN" dirty="0" err="1" smtClean="0">
                <a:solidFill>
                  <a:prstClr val="black"/>
                </a:solidFill>
              </a:rPr>
              <a:t>Lematin</a:t>
            </a:r>
            <a:r>
              <a:rPr lang="en-IN" dirty="0" smtClean="0">
                <a:solidFill>
                  <a:prstClr val="black"/>
                </a:solidFill>
              </a:rPr>
              <a:t> je me </a:t>
            </a:r>
            <a:r>
              <a:rPr lang="en-IN" dirty="0" err="1" smtClean="0">
                <a:solidFill>
                  <a:prstClr val="black"/>
                </a:solidFill>
              </a:rPr>
              <a:t>brosse</a:t>
            </a:r>
            <a:r>
              <a:rPr lang="en-IN" dirty="0" smtClean="0">
                <a:solidFill>
                  <a:prstClr val="black"/>
                </a:solidFill>
              </a:rPr>
              <a:t> les dents | President Lincoln was a good lawyer) </a:t>
            </a:r>
          </a:p>
          <a:p>
            <a:pPr lvl="0">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prstClr val="black"/>
                </a:solidFill>
              </a:rPr>
              <a:t>And relatively large for pairs like (Le president Lincoln </a:t>
            </a:r>
            <a:r>
              <a:rPr lang="en-IN" dirty="0" err="1" smtClean="0">
                <a:solidFill>
                  <a:prstClr val="black"/>
                </a:solidFill>
              </a:rPr>
              <a:t>btait</a:t>
            </a:r>
            <a:r>
              <a:rPr lang="en-IN" dirty="0" smtClean="0">
                <a:solidFill>
                  <a:prstClr val="black"/>
                </a:solidFill>
              </a:rPr>
              <a:t> un bon </a:t>
            </a:r>
            <a:r>
              <a:rPr lang="en-IN" dirty="0" err="1" smtClean="0">
                <a:solidFill>
                  <a:prstClr val="black"/>
                </a:solidFill>
              </a:rPr>
              <a:t>avocat</a:t>
            </a:r>
            <a:r>
              <a:rPr lang="en-IN" dirty="0" smtClean="0">
                <a:solidFill>
                  <a:prstClr val="black"/>
                </a:solidFill>
              </a:rPr>
              <a:t> | President Lincoln was a good lawyer).</a:t>
            </a:r>
          </a:p>
          <a:p>
            <a:pPr lvl="0">
              <a:buFont typeface="Wingdings" pitchFamily="2" charset="2"/>
              <a:buChar char="Ø"/>
            </a:pPr>
            <a:endParaRPr lang="en-IN" dirty="0" smtClean="0">
              <a:solidFill>
                <a:prstClr val="black"/>
              </a:solidFill>
            </a:endParaRPr>
          </a:p>
          <a:p>
            <a:pPr lvl="0">
              <a:buFont typeface="Wingdings" pitchFamily="2" charset="2"/>
              <a:buChar char="Ø"/>
            </a:pPr>
            <a:r>
              <a:rPr lang="en-IN" dirty="0" smtClean="0">
                <a:solidFill>
                  <a:srgbClr val="FF0000"/>
                </a:solidFill>
              </a:rPr>
              <a:t>PROBLEM OF MACHINE TRANSLATION: </a:t>
            </a:r>
          </a:p>
          <a:p>
            <a:pPr lvl="0"/>
            <a:r>
              <a:rPr lang="en-IN" dirty="0" smtClean="0">
                <a:solidFill>
                  <a:prstClr val="black"/>
                </a:solidFill>
              </a:rPr>
              <a:t>	“Given a sentence S in the source language, we seek the sentence T from which the translator produced S.”</a:t>
            </a:r>
          </a:p>
          <a:p>
            <a:pPr lvl="0"/>
            <a:endParaRPr lang="en-IN" dirty="0" smtClean="0">
              <a:solidFill>
                <a:prstClr val="black"/>
              </a:solidFill>
            </a:endParaRPr>
          </a:p>
          <a:p>
            <a:pPr lvl="0">
              <a:buFont typeface="Wingdings" pitchFamily="2" charset="2"/>
              <a:buChar char="Ø"/>
            </a:pPr>
            <a:r>
              <a:rPr lang="en-IN" dirty="0" smtClean="0">
                <a:solidFill>
                  <a:prstClr val="black"/>
                </a:solidFill>
              </a:rPr>
              <a:t>Chance of error is minimized by choosing that sentence T that is most probable given S. Thus, we wish to choose T so as to maximize Pr(T| 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848600" cy="7078861"/>
          </a:xfrm>
          <a:prstGeom prst="rect">
            <a:avLst/>
          </a:prstGeom>
          <a:noFill/>
        </p:spPr>
        <p:txBody>
          <a:bodyPr wrap="square" rtlCol="0">
            <a:spAutoFit/>
          </a:bodyPr>
          <a:lstStyle/>
          <a:p>
            <a:pPr lvl="0"/>
            <a:r>
              <a:rPr lang="en-IN" sz="4000" dirty="0" smtClean="0">
                <a:solidFill>
                  <a:srgbClr val="00B050"/>
                </a:solidFill>
              </a:rPr>
              <a:t>Statistical Machine Translation Model</a:t>
            </a:r>
          </a:p>
          <a:p>
            <a:pPr lvl="0">
              <a:buFont typeface="Wingdings" pitchFamily="2" charset="2"/>
              <a:buChar char="Ø"/>
            </a:pPr>
            <a:r>
              <a:rPr lang="en-IN" dirty="0" smtClean="0">
                <a:solidFill>
                  <a:prstClr val="black"/>
                </a:solidFill>
              </a:rPr>
              <a:t>The translation problem can be described as modelling the probability distribution P(T|S), where S is a string in the source language and T is a string in the target language. </a:t>
            </a:r>
          </a:p>
          <a:p>
            <a:pPr lvl="0">
              <a:buFont typeface="Wingdings" pitchFamily="2" charset="2"/>
              <a:buChar char="Ø"/>
            </a:pPr>
            <a:r>
              <a:rPr lang="en-IN" dirty="0" smtClean="0">
                <a:solidFill>
                  <a:prstClr val="black"/>
                </a:solidFill>
              </a:rPr>
              <a:t>Using </a:t>
            </a:r>
            <a:r>
              <a:rPr lang="en-IN" dirty="0" err="1" smtClean="0">
                <a:solidFill>
                  <a:srgbClr val="FF0000"/>
                </a:solidFill>
              </a:rPr>
              <a:t>Bayes</a:t>
            </a:r>
            <a:r>
              <a:rPr lang="en-IN" dirty="0" smtClean="0">
                <a:solidFill>
                  <a:srgbClr val="FF0000"/>
                </a:solidFill>
              </a:rPr>
              <a:t>’ Rule</a:t>
            </a:r>
            <a:r>
              <a:rPr lang="en-IN" dirty="0" smtClean="0">
                <a:solidFill>
                  <a:prstClr val="black"/>
                </a:solidFill>
              </a:rPr>
              <a:t>, this can be rewritten</a:t>
            </a:r>
          </a:p>
          <a:p>
            <a:pPr lvl="0"/>
            <a:endParaRPr lang="en-IN" dirty="0" smtClean="0">
              <a:solidFill>
                <a:prstClr val="black"/>
              </a:solidFill>
            </a:endParaRPr>
          </a:p>
          <a:p>
            <a:pPr lvl="0">
              <a:buFont typeface="Wingdings" pitchFamily="2" charset="2"/>
              <a:buChar char="Ø"/>
            </a:pPr>
            <a:endParaRPr lang="en-IN" dirty="0" smtClean="0">
              <a:solidFill>
                <a:prstClr val="black"/>
              </a:solidFill>
            </a:endParaRPr>
          </a:p>
          <a:p>
            <a:pPr lvl="0"/>
            <a:endParaRPr lang="en-IN" dirty="0" smtClean="0">
              <a:solidFill>
                <a:prstClr val="black"/>
              </a:solidFill>
            </a:endParaRPr>
          </a:p>
          <a:p>
            <a:pPr lvl="0">
              <a:buFont typeface="Wingdings" pitchFamily="2" charset="2"/>
              <a:buChar char="Ø"/>
            </a:pPr>
            <a:endParaRPr lang="en-IN" dirty="0" smtClean="0">
              <a:solidFill>
                <a:prstClr val="black"/>
              </a:solidFill>
            </a:endParaRPr>
          </a:p>
          <a:p>
            <a:pPr lvl="0"/>
            <a:endParaRPr lang="en-IN" dirty="0" smtClean="0">
              <a:solidFill>
                <a:prstClr val="black"/>
              </a:solidFill>
            </a:endParaRPr>
          </a:p>
          <a:p>
            <a:pPr lvl="0"/>
            <a:endParaRPr lang="en-IN" dirty="0" smtClean="0">
              <a:solidFill>
                <a:prstClr val="black"/>
              </a:solidFill>
            </a:endParaRPr>
          </a:p>
          <a:p>
            <a:pPr lvl="0"/>
            <a:endParaRPr lang="en-IN" dirty="0" smtClean="0">
              <a:solidFill>
                <a:prstClr val="black"/>
              </a:solidFill>
            </a:endParaRPr>
          </a:p>
          <a:p>
            <a:pPr lvl="0"/>
            <a:endParaRPr lang="en-IN" dirty="0" smtClean="0">
              <a:solidFill>
                <a:prstClr val="black"/>
              </a:solidFill>
            </a:endParaRPr>
          </a:p>
          <a:p>
            <a:pPr lvl="0"/>
            <a:r>
              <a:rPr lang="en-IN" dirty="0" smtClean="0">
                <a:solidFill>
                  <a:prstClr val="black"/>
                </a:solidFill>
              </a:rPr>
              <a:t> </a:t>
            </a:r>
            <a:r>
              <a:rPr lang="en-IN" dirty="0" smtClean="0"/>
              <a:t>[</a:t>
            </a:r>
            <a:r>
              <a:rPr lang="en-IN" dirty="0" smtClean="0">
                <a:solidFill>
                  <a:srgbClr val="FF0000"/>
                </a:solidFill>
              </a:rPr>
              <a:t>The denominator on the right of this equation does not depend  on T, and so it suffices to choose the T that maximizes the product Pr(T)Pr(S|T)</a:t>
            </a:r>
            <a:r>
              <a:rPr lang="en-IN" dirty="0" smtClean="0"/>
              <a:t>]</a:t>
            </a:r>
          </a:p>
          <a:p>
            <a:pPr lvl="0"/>
            <a:r>
              <a:rPr lang="en-IN" dirty="0" smtClean="0">
                <a:solidFill>
                  <a:prstClr val="black"/>
                </a:solidFill>
              </a:rPr>
              <a:t>	Pr(S|T) is called the “translation model” (TM). </a:t>
            </a:r>
          </a:p>
          <a:p>
            <a:pPr lvl="0"/>
            <a:r>
              <a:rPr lang="en-IN" dirty="0" smtClean="0">
                <a:solidFill>
                  <a:prstClr val="black"/>
                </a:solidFill>
              </a:rPr>
              <a:t>	Pr(T) is called the “language model” (LM). </a:t>
            </a:r>
          </a:p>
          <a:p>
            <a:pPr lvl="0"/>
            <a:r>
              <a:rPr lang="en-IN" dirty="0" smtClean="0">
                <a:solidFill>
                  <a:prstClr val="black"/>
                </a:solidFill>
              </a:rPr>
              <a:t>	The LM should assign </a:t>
            </a:r>
            <a:r>
              <a:rPr lang="en-IN" dirty="0" smtClean="0">
                <a:solidFill>
                  <a:srgbClr val="FF0000"/>
                </a:solidFill>
              </a:rPr>
              <a:t>probability to sentences which are “good English”</a:t>
            </a:r>
            <a:r>
              <a:rPr lang="en-IN" dirty="0" smtClean="0">
                <a:solidFill>
                  <a:prstClr val="black"/>
                </a:solidFill>
              </a:rPr>
              <a:t>.</a:t>
            </a:r>
          </a:p>
          <a:p>
            <a:pPr lvl="0"/>
            <a:endParaRPr lang="en-IN" dirty="0" smtClean="0">
              <a:solidFill>
                <a:prstClr val="black"/>
              </a:solidFill>
            </a:endParaRPr>
          </a:p>
          <a:p>
            <a:pPr>
              <a:buFont typeface="Wingdings" pitchFamily="2" charset="2"/>
              <a:buChar char="Ø"/>
            </a:pPr>
            <a:r>
              <a:rPr lang="en-IN" b="1" dirty="0" smtClean="0">
                <a:solidFill>
                  <a:srgbClr val="00B0F0"/>
                </a:solidFill>
              </a:rPr>
              <a:t>Statistical Machine Translation Model :</a:t>
            </a:r>
          </a:p>
          <a:p>
            <a:r>
              <a:rPr lang="en-IN" b="1" i="1" dirty="0" smtClean="0">
                <a:solidFill>
                  <a:srgbClr val="00B0F0"/>
                </a:solidFill>
              </a:rPr>
              <a:t>		</a:t>
            </a:r>
          </a:p>
          <a:p>
            <a:pPr lvl="0">
              <a:buFont typeface="Wingdings" pitchFamily="2" charset="2"/>
              <a:buChar char="Ø"/>
            </a:pPr>
            <a:endParaRPr lang="en-IN" dirty="0" smtClean="0">
              <a:solidFill>
                <a:prstClr val="black"/>
              </a:solidFill>
            </a:endParaRPr>
          </a:p>
          <a:p>
            <a:pPr lvl="0">
              <a:buFont typeface="Wingdings" pitchFamily="2" charset="2"/>
              <a:buChar char="Ø"/>
            </a:pPr>
            <a:endParaRPr lang="en-IN" dirty="0" smtClean="0">
              <a:solidFill>
                <a:prstClr val="black"/>
              </a:solidFill>
            </a:endParaRPr>
          </a:p>
          <a:p>
            <a:pPr lvl="1"/>
            <a:r>
              <a:rPr lang="en-IN" dirty="0" smtClean="0">
                <a:solidFill>
                  <a:prstClr val="black"/>
                </a:solidFill>
              </a:rPr>
              <a:t>		</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07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52799" y="2057400"/>
            <a:ext cx="2615609" cy="685800"/>
          </a:xfrm>
          <a:prstGeom prst="rect">
            <a:avLst/>
          </a:prstGeom>
          <a:noFill/>
        </p:spPr>
      </p:pic>
      <p:sp>
        <p:nvSpPr>
          <p:cNvPr id="3079"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07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172400" y="2988000"/>
            <a:ext cx="1905000" cy="359434"/>
          </a:xfrm>
          <a:prstGeom prst="rect">
            <a:avLst/>
          </a:prstGeom>
          <a:noFill/>
        </p:spPr>
      </p:pic>
      <p:sp>
        <p:nvSpPr>
          <p:cNvPr id="3080" name="Rectangle 8"/>
          <p:cNvSpPr>
            <a:spLocks noChangeArrowheads="1"/>
          </p:cNvSpPr>
          <p:nvPr/>
        </p:nvSpPr>
        <p:spPr bwMode="auto">
          <a:xfrm>
            <a:off x="0" y="6477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081"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048000" y="6019800"/>
            <a:ext cx="4235825" cy="685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72000"/>
            <a:ext cx="7848600" cy="6586418"/>
          </a:xfrm>
          <a:prstGeom prst="rect">
            <a:avLst/>
          </a:prstGeom>
          <a:noFill/>
        </p:spPr>
        <p:txBody>
          <a:bodyPr wrap="square" rtlCol="0">
            <a:spAutoFit/>
          </a:bodyPr>
          <a:lstStyle/>
          <a:p>
            <a:pPr lvl="0">
              <a:buFont typeface="Wingdings" pitchFamily="2" charset="2"/>
              <a:buChar char="Ø"/>
            </a:pPr>
            <a:r>
              <a:rPr lang="en-IN" dirty="0" smtClean="0">
                <a:solidFill>
                  <a:prstClr val="black"/>
                </a:solidFill>
              </a:rPr>
              <a:t>A Language Model and a Translation Model furnish a probability distribution over target-source sentence pairs (T,S). The joint probability P(T,S) of the pair (T,S) is the product of the probability Pr (T) computed by the language model and the conditional probability Pr (S I T) computed by the translation model. The parameters of these models are estimated automatically from a </a:t>
            </a:r>
            <a:r>
              <a:rPr lang="en-IN" dirty="0" smtClean="0">
                <a:solidFill>
                  <a:srgbClr val="FF0000"/>
                </a:solidFill>
              </a:rPr>
              <a:t>large database </a:t>
            </a:r>
            <a:r>
              <a:rPr lang="en-IN" dirty="0" smtClean="0">
                <a:solidFill>
                  <a:prstClr val="black"/>
                </a:solidFill>
              </a:rPr>
              <a:t>of target-source sentence pairs using a statistical algorithm which optimizes, in an appropriate sense, the fit between the models and the data.</a:t>
            </a:r>
          </a:p>
          <a:p>
            <a:pPr lvl="0"/>
            <a:endParaRPr lang="en-IN" dirty="0" smtClean="0">
              <a:solidFill>
                <a:prstClr val="black"/>
              </a:solidFill>
            </a:endParaRPr>
          </a:p>
          <a:p>
            <a:pPr lvl="0"/>
            <a:r>
              <a:rPr lang="en-IN" dirty="0" smtClean="0">
                <a:solidFill>
                  <a:prstClr val="black"/>
                </a:solidFill>
              </a:rPr>
              <a:t>                                       T                                             S</a:t>
            </a:r>
          </a:p>
          <a:p>
            <a:pPr lvl="0"/>
            <a:endParaRPr lang="en-IN" dirty="0" smtClean="0">
              <a:solidFill>
                <a:prstClr val="black"/>
              </a:solidFill>
            </a:endParaRPr>
          </a:p>
          <a:p>
            <a:pPr lvl="0"/>
            <a:endParaRPr lang="en-IN" dirty="0" smtClean="0">
              <a:solidFill>
                <a:prstClr val="black"/>
              </a:solidFill>
            </a:endParaRPr>
          </a:p>
          <a:p>
            <a:pPr lvl="0"/>
            <a:endParaRPr lang="en-IN" dirty="0" smtClean="0">
              <a:solidFill>
                <a:prstClr val="black"/>
              </a:solidFill>
            </a:endParaRPr>
          </a:p>
          <a:p>
            <a:pPr lvl="0"/>
            <a:endParaRPr lang="en-IN" dirty="0" smtClean="0">
              <a:solidFill>
                <a:prstClr val="black"/>
              </a:solidFill>
            </a:endParaRPr>
          </a:p>
          <a:p>
            <a:pPr lvl="0">
              <a:buFont typeface="Wingdings" pitchFamily="2" charset="2"/>
              <a:buChar char="Ø"/>
            </a:pPr>
            <a:r>
              <a:rPr lang="en-IN" dirty="0" smtClean="0">
                <a:solidFill>
                  <a:srgbClr val="FF0000"/>
                </a:solidFill>
              </a:rPr>
              <a:t>A Decoder performs the actual translation</a:t>
            </a:r>
            <a:r>
              <a:rPr lang="en-IN" dirty="0" smtClean="0">
                <a:solidFill>
                  <a:prstClr val="black"/>
                </a:solidFill>
              </a:rPr>
              <a:t>. Given a sentence S in the Source language, the decoder chooses a viable translation by selecting that sentence in the target language for which the probability Pr (T|S) is maximum.</a:t>
            </a:r>
          </a:p>
          <a:p>
            <a:pPr lvl="0"/>
            <a:endParaRPr lang="en-IN" dirty="0" smtClean="0">
              <a:solidFill>
                <a:prstClr val="black"/>
              </a:solidFill>
            </a:endParaRPr>
          </a:p>
          <a:p>
            <a:pPr lvl="0"/>
            <a:endParaRPr lang="en-IN" dirty="0" smtClean="0">
              <a:solidFill>
                <a:prstClr val="black"/>
              </a:solidFill>
            </a:endParaRPr>
          </a:p>
          <a:p>
            <a:pPr lvl="0"/>
            <a:r>
              <a:rPr lang="en-IN" dirty="0" smtClean="0">
                <a:solidFill>
                  <a:prstClr val="black"/>
                </a:solidFill>
              </a:rPr>
              <a:t>                            S                                           T</a:t>
            </a:r>
            <a:endParaRPr lang="en-IN" sz="4400" dirty="0" smtClean="0">
              <a:solidFill>
                <a:srgbClr val="FF0000"/>
              </a:solidFill>
            </a:endParaRPr>
          </a:p>
          <a:p>
            <a:pPr lvl="0"/>
            <a:endParaRPr lang="en-IN" sz="4400" dirty="0" smtClean="0">
              <a:solidFill>
                <a:srgbClr val="FF0000"/>
              </a:solidFill>
            </a:endParaRPr>
          </a:p>
          <a:p>
            <a:pPr marL="0" lvl="2"/>
            <a:endParaRPr lang="en-IN" dirty="0" smtClean="0"/>
          </a:p>
          <a:p>
            <a:endParaRPr lang="en-IN" dirty="0"/>
          </a:p>
        </p:txBody>
      </p:sp>
      <p:sp>
        <p:nvSpPr>
          <p:cNvPr id="7" name="TextBox 6"/>
          <p:cNvSpPr txBox="1"/>
          <p:nvPr/>
        </p:nvSpPr>
        <p:spPr>
          <a:xfrm>
            <a:off x="1278000" y="2209799"/>
            <a:ext cx="1620000" cy="1080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smtClean="0">
                <a:solidFill>
                  <a:prstClr val="black"/>
                </a:solidFill>
              </a:rPr>
              <a:t>Language </a:t>
            </a:r>
          </a:p>
          <a:p>
            <a:pPr algn="ctr"/>
            <a:r>
              <a:rPr lang="en-IN" dirty="0" smtClean="0">
                <a:solidFill>
                  <a:prstClr val="black"/>
                </a:solidFill>
              </a:rPr>
              <a:t>Model</a:t>
            </a:r>
          </a:p>
          <a:p>
            <a:pPr algn="ctr"/>
            <a:r>
              <a:rPr lang="en-IN" dirty="0" smtClean="0">
                <a:solidFill>
                  <a:prstClr val="black"/>
                </a:solidFill>
              </a:rPr>
              <a:t>P(T)</a:t>
            </a:r>
            <a:endParaRPr lang="en-IN" dirty="0"/>
          </a:p>
        </p:txBody>
      </p:sp>
      <p:cxnSp>
        <p:nvCxnSpPr>
          <p:cNvPr id="9" name="Straight Arrow Connector 8"/>
          <p:cNvCxnSpPr/>
          <p:nvPr/>
        </p:nvCxnSpPr>
        <p:spPr>
          <a:xfrm>
            <a:off x="2898000" y="2808000"/>
            <a:ext cx="1440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4343400" y="2209800"/>
            <a:ext cx="1620000" cy="1188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smtClean="0">
                <a:solidFill>
                  <a:prstClr val="black"/>
                </a:solidFill>
              </a:rPr>
              <a:t>Translation </a:t>
            </a:r>
          </a:p>
          <a:p>
            <a:pPr algn="ctr"/>
            <a:r>
              <a:rPr lang="en-IN" dirty="0" smtClean="0">
                <a:solidFill>
                  <a:prstClr val="black"/>
                </a:solidFill>
              </a:rPr>
              <a:t>Model</a:t>
            </a:r>
          </a:p>
          <a:p>
            <a:pPr algn="ctr"/>
            <a:r>
              <a:rPr lang="en-IN" dirty="0" smtClean="0">
                <a:solidFill>
                  <a:prstClr val="black"/>
                </a:solidFill>
              </a:rPr>
              <a:t>P(S|T)</a:t>
            </a:r>
            <a:endParaRPr lang="en-IN" dirty="0"/>
          </a:p>
        </p:txBody>
      </p:sp>
      <p:cxnSp>
        <p:nvCxnSpPr>
          <p:cNvPr id="12" name="Straight Arrow Connector 11"/>
          <p:cNvCxnSpPr/>
          <p:nvPr/>
        </p:nvCxnSpPr>
        <p:spPr>
          <a:xfrm>
            <a:off x="5958000" y="2808000"/>
            <a:ext cx="1440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505200" y="4724400"/>
            <a:ext cx="1620000" cy="1200329"/>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1">
            <a:spAutoFit/>
          </a:bodyPr>
          <a:lstStyle/>
          <a:p>
            <a:pPr algn="ctr"/>
            <a:endParaRPr lang="en-IN" dirty="0" smtClean="0">
              <a:solidFill>
                <a:prstClr val="black"/>
              </a:solidFill>
            </a:endParaRPr>
          </a:p>
          <a:p>
            <a:pPr algn="ctr"/>
            <a:r>
              <a:rPr lang="en-IN" dirty="0" smtClean="0">
                <a:solidFill>
                  <a:prstClr val="black"/>
                </a:solidFill>
              </a:rPr>
              <a:t>Decoder</a:t>
            </a:r>
          </a:p>
          <a:p>
            <a:pPr algn="ctr"/>
            <a:endParaRPr lang="en-IN" dirty="0" smtClean="0">
              <a:solidFill>
                <a:prstClr val="black"/>
              </a:solidFill>
            </a:endParaRPr>
          </a:p>
          <a:p>
            <a:pPr algn="ctr"/>
            <a:endParaRPr lang="en-IN" dirty="0" smtClean="0">
              <a:solidFill>
                <a:prstClr val="black"/>
              </a:solidFill>
            </a:endParaRPr>
          </a:p>
        </p:txBody>
      </p:sp>
      <p:cxnSp>
        <p:nvCxnSpPr>
          <p:cNvPr id="14" name="Straight Arrow Connector 13"/>
          <p:cNvCxnSpPr/>
          <p:nvPr/>
        </p:nvCxnSpPr>
        <p:spPr>
          <a:xfrm>
            <a:off x="2057400" y="5334000"/>
            <a:ext cx="1440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5113200" y="5334000"/>
            <a:ext cx="1440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2158</TotalTime>
  <Words>1625</Words>
  <Application>Microsoft Office PowerPoint</Application>
  <PresentationFormat>On-screen Show (4:3)</PresentationFormat>
  <Paragraphs>284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Solstice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ASI-II</dc:creator>
  <cp:lastModifiedBy>vinayak sable</cp:lastModifiedBy>
  <cp:revision>101</cp:revision>
  <dcterms:created xsi:type="dcterms:W3CDTF">2006-08-16T00:00:00Z</dcterms:created>
  <dcterms:modified xsi:type="dcterms:W3CDTF">2018-10-06T04:49:05Z</dcterms:modified>
</cp:coreProperties>
</file>