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3" r:id="rId3"/>
    <p:sldId id="264" r:id="rId4"/>
    <p:sldId id="266" r:id="rId5"/>
    <p:sldId id="267" r:id="rId6"/>
    <p:sldId id="272" r:id="rId7"/>
    <p:sldId id="268" r:id="rId8"/>
    <p:sldId id="269" r:id="rId9"/>
    <p:sldId id="270" r:id="rId10"/>
    <p:sldId id="274" r:id="rId11"/>
    <p:sldId id="27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3"/>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0" y="0"/>
            <a:ext cx="12192000" cy="1042035"/>
          </a:xfrm>
        </p:spPr>
        <p:txBody>
          <a:bodyPr/>
          <a:p>
            <a:pPr algn="ctr">
              <a:lnSpc>
                <a:spcPct val="100000"/>
              </a:lnSpc>
            </a:pPr>
            <a:r>
              <a:rPr lang="en-US" sz="5400" b="1">
                <a:ln>
                  <a:solidFill>
                    <a:schemeClr val="accent1">
                      <a:lumMod val="60000"/>
                      <a:lumOff val="40000"/>
                    </a:schemeClr>
                  </a:solidFill>
                </a:ln>
                <a:solidFill>
                  <a:srgbClr val="FF0000"/>
                </a:solidFill>
                <a:effectLst>
                  <a:reflection blurRad="6350" stA="53000" endA="300" endPos="35500" dir="5400000" sy="-90000" algn="bl" rotWithShape="0"/>
                </a:effectLst>
                <a:latin typeface="Cambria" panose="02040503050406030204" charset="0"/>
                <a:cs typeface="Cambria" panose="02040503050406030204" charset="0"/>
              </a:rPr>
              <a:t>POLLUTION</a:t>
            </a:r>
            <a:endParaRPr lang="en-US" sz="5400" b="1">
              <a:ln>
                <a:solidFill>
                  <a:schemeClr val="accent1">
                    <a:lumMod val="60000"/>
                    <a:lumOff val="40000"/>
                  </a:schemeClr>
                </a:solidFill>
              </a:ln>
              <a:solidFill>
                <a:srgbClr val="FF0000"/>
              </a:solidFill>
              <a:effectLst>
                <a:reflection blurRad="6350" stA="53000" endA="300" endPos="35500" dir="5400000" sy="-90000" algn="bl" rotWithShape="0"/>
              </a:effectLst>
              <a:latin typeface="Cambria" panose="02040503050406030204" charset="0"/>
              <a:cs typeface="Cambria" panose="02040503050406030204" charset="0"/>
            </a:endParaRPr>
          </a:p>
        </p:txBody>
      </p:sp>
      <p:sp>
        <p:nvSpPr>
          <p:cNvPr id="3" name="Subtitle 2"/>
          <p:cNvSpPr>
            <a:spLocks noGrp="1"/>
          </p:cNvSpPr>
          <p:nvPr>
            <p:ph type="subTitle" idx="1"/>
          </p:nvPr>
        </p:nvSpPr>
        <p:spPr>
          <a:xfrm>
            <a:off x="0" y="1042035"/>
            <a:ext cx="12192635" cy="5136515"/>
          </a:xfrm>
        </p:spPr>
        <p:txBody>
          <a:bodyPr/>
          <a:p>
            <a:pPr marL="457200" indent="-457200" algn="just">
              <a:lnSpc>
                <a:spcPct val="100000"/>
              </a:lnSpc>
              <a:buFont typeface="Arial" panose="020B0604020202020204" pitchFamily="34" charset="0"/>
              <a:buChar char="•"/>
            </a:pPr>
            <a:r>
              <a:rPr lang="en-US">
                <a:solidFill>
                  <a:srgbClr val="00B050"/>
                </a:solidFill>
              </a:rPr>
              <a:t>Pollution is the introduction of harmful materials into the environment. These harmful materials are called pollutants. Pollutants can be natural, such as volcanic ash. They can also be created by human activity, such as trash or runoff produced by factories.</a:t>
            </a:r>
            <a:endParaRPr lang="en-US">
              <a:solidFill>
                <a:srgbClr val="00B05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2"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4"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in)">
                                      <p:cBhvr>
                                        <p:cTn id="17" dur="20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7" presetClass="entr" presetSubtype="4" fill="hold"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 calcmode="lin" valueType="num">
                                      <p:cBhvr additive="base">
                                        <p:cTn id="22" dur="5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3" dur="5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P spid="2" grpId="3"/>
      <p:bldP spid="2" grpId="4"/>
      <p:bldP spid="2" grpId="5"/>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609600" y="190500"/>
            <a:ext cx="10972800" cy="4812665"/>
          </a:xfrm>
        </p:spPr>
        <p:txBody>
          <a:bodyPr>
            <a:scene3d>
              <a:camera prst="orthographicFront"/>
              <a:lightRig rig="threePt" dir="t"/>
            </a:scene3d>
          </a:bodyPr>
          <a:p>
            <a:pPr algn="ctr"/>
            <a:r>
              <a:rPr lang="en-US" sz="7200">
                <a:ln w="15875"/>
                <a:gradFill>
                  <a:gsLst>
                    <a:gs pos="0">
                      <a:schemeClr val="accent1"/>
                    </a:gs>
                    <a:gs pos="100000">
                      <a:schemeClr val="accent1">
                        <a:alpha val="0"/>
                      </a:schemeClr>
                    </a:gs>
                  </a:gsLst>
                  <a:lin ang="0" scaled="0"/>
                </a:gradFill>
                <a:effectLst/>
                <a:latin typeface="Constantia" panose="02030602050306030303" charset="0"/>
                <a:cs typeface="Constantia" panose="02030602050306030303" charset="0"/>
              </a:rPr>
              <a:t>THANK YOU </a:t>
            </a:r>
            <a:endParaRPr lang="en-US" sz="7200">
              <a:ln w="15875"/>
              <a:gradFill>
                <a:gsLst>
                  <a:gs pos="0">
                    <a:schemeClr val="accent1"/>
                  </a:gs>
                  <a:gs pos="100000">
                    <a:schemeClr val="accent1">
                      <a:alpha val="0"/>
                    </a:schemeClr>
                  </a:gs>
                </a:gsLst>
                <a:lin ang="0" scaled="0"/>
              </a:gradFill>
              <a:effectLst/>
              <a:latin typeface="Constantia" panose="02030602050306030303" charset="0"/>
              <a:cs typeface="Constantia" panose="02030602050306030303" charset="0"/>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7" presetClass="exit" presetSubtype="4" fill="hold" grpId="1" nodeType="clickEffect">
                                  <p:stCondLst>
                                    <p:cond delay="0"/>
                                  </p:stCondLst>
                                  <p:childTnLst>
                                    <p:anim calcmode="lin" valueType="num">
                                      <p:cBhvr additive="base">
                                        <p:cTn id="10" dur="5000"/>
                                        <p:tgtEl>
                                          <p:spTgt spid="4"/>
                                        </p:tgtEl>
                                        <p:attrNameLst>
                                          <p:attrName>ppt_x</p:attrName>
                                        </p:attrNameLst>
                                      </p:cBhvr>
                                      <p:tavLst>
                                        <p:tav tm="0">
                                          <p:val>
                                            <p:strVal val="ppt_x"/>
                                          </p:val>
                                        </p:tav>
                                        <p:tav tm="100000">
                                          <p:val>
                                            <p:strVal val="ppt_x"/>
                                          </p:val>
                                        </p:tav>
                                      </p:tavLst>
                                    </p:anim>
                                    <p:anim calcmode="lin" valueType="num">
                                      <p:cBhvr additive="base">
                                        <p:cTn id="11" dur="5000"/>
                                        <p:tgtEl>
                                          <p:spTgt spid="4"/>
                                        </p:tgtEl>
                                        <p:attrNameLst>
                                          <p:attrName>ppt_y</p:attrName>
                                        </p:attrNameLst>
                                      </p:cBhvr>
                                      <p:tavLst>
                                        <p:tav tm="0">
                                          <p:val>
                                            <p:strVal val="ppt_y"/>
                                          </p:val>
                                        </p:tav>
                                        <p:tav tm="100000">
                                          <p:val>
                                            <p:strVal val="1+ppt_h/2"/>
                                          </p:val>
                                        </p:tav>
                                      </p:tavLst>
                                    </p:anim>
                                    <p:set>
                                      <p:cBhvr>
                                        <p:cTn id="12" dur="1" fill="hold">
                                          <p:stCondLst>
                                            <p:cond delay="49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7" presetClass="entr" presetSubtype="4" fill="hold" grpId="2"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0" fill="hold"/>
                                        <p:tgtEl>
                                          <p:spTgt spid="4"/>
                                        </p:tgtEl>
                                        <p:attrNameLst>
                                          <p:attrName>ppt_x</p:attrName>
                                        </p:attrNameLst>
                                      </p:cBhvr>
                                      <p:tavLst>
                                        <p:tav tm="0">
                                          <p:val>
                                            <p:strVal val="#ppt_x"/>
                                          </p:val>
                                        </p:tav>
                                        <p:tav tm="100000">
                                          <p:val>
                                            <p:strVal val="#ppt_x"/>
                                          </p:val>
                                        </p:tav>
                                      </p:tavLst>
                                    </p:anim>
                                    <p:anim calcmode="lin" valueType="num">
                                      <p:cBhvr additive="base">
                                        <p:cTn id="18" dur="5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4" grpId="2"/>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514985" y="211455"/>
            <a:ext cx="10601325" cy="1742440"/>
          </a:xfrm>
        </p:spPr>
        <p:txBody>
          <a:bodyPr>
            <a:normAutofit/>
          </a:bodyPr>
          <a:p>
            <a:pPr marL="857250" indent="-857250" algn="l">
              <a:buFont typeface="Wingdings" panose="05000000000000000000" charset="0"/>
              <a:buChar char="v"/>
            </a:pPr>
            <a:r>
              <a:rPr lang="en-US">
                <a:ln w="9525" cmpd="sng">
                  <a:solidFill>
                    <a:schemeClr val="accent1"/>
                  </a:solidFill>
                  <a:prstDash val="solid"/>
                </a:ln>
                <a:solidFill>
                  <a:srgbClr val="70AD47">
                    <a:tint val="1000"/>
                  </a:srgbClr>
                </a:solidFill>
                <a:effectLst>
                  <a:glow rad="38100">
                    <a:schemeClr val="accent1">
                      <a:alpha val="40000"/>
                    </a:schemeClr>
                  </a:glow>
                </a:effectLst>
                <a:highlight>
                  <a:srgbClr val="FFFF00"/>
                </a:highlight>
                <a:latin typeface="Constantia" panose="02030602050306030303" charset="0"/>
                <a:cs typeface="Constantia" panose="02030602050306030303" charset="0"/>
              </a:rPr>
              <a:t>TYPES OF POLLUTION:</a:t>
            </a:r>
            <a:endParaRPr lang="en-US">
              <a:ln w="9525" cmpd="sng">
                <a:solidFill>
                  <a:schemeClr val="accent1"/>
                </a:solidFill>
                <a:prstDash val="solid"/>
              </a:ln>
              <a:solidFill>
                <a:srgbClr val="70AD47">
                  <a:tint val="1000"/>
                </a:srgbClr>
              </a:solidFill>
              <a:effectLst>
                <a:glow rad="38100">
                  <a:schemeClr val="accent1">
                    <a:alpha val="40000"/>
                  </a:schemeClr>
                </a:glow>
              </a:effectLst>
              <a:highlight>
                <a:srgbClr val="FFFF00"/>
              </a:highlight>
              <a:latin typeface="Constantia" panose="02030602050306030303" charset="0"/>
              <a:cs typeface="Constantia" panose="02030602050306030303" charset="0"/>
            </a:endParaRPr>
          </a:p>
        </p:txBody>
      </p:sp>
      <p:sp>
        <p:nvSpPr>
          <p:cNvPr id="3" name="Subtitle 2"/>
          <p:cNvSpPr>
            <a:spLocks noGrp="1"/>
          </p:cNvSpPr>
          <p:nvPr>
            <p:ph type="subTitle" idx="1"/>
          </p:nvPr>
        </p:nvSpPr>
        <p:spPr>
          <a:xfrm>
            <a:off x="514985" y="2270760"/>
            <a:ext cx="10153015" cy="2987040"/>
          </a:xfrm>
        </p:spPr>
        <p:txBody>
          <a:bodyPr/>
          <a:p>
            <a:pPr marL="457200" indent="-457200" algn="l">
              <a:buAutoNum type="arabicPeriod"/>
            </a:pPr>
            <a:r>
              <a:rPr 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anose="02040502050405020303" charset="0"/>
                <a:cs typeface="Georgia" panose="02040502050405020303" charset="0"/>
              </a:rPr>
              <a:t>Air pollution.</a:t>
            </a:r>
            <a:endParaRPr 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anose="02040502050405020303" charset="0"/>
              <a:cs typeface="Georgia" panose="02040502050405020303" charset="0"/>
            </a:endParaRPr>
          </a:p>
          <a:p>
            <a:pPr marL="457200" indent="-457200" algn="l">
              <a:buAutoNum type="arabicPeriod"/>
            </a:pPr>
            <a:r>
              <a:rPr 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anose="02040502050405020303" charset="0"/>
                <a:cs typeface="Georgia" panose="02040502050405020303" charset="0"/>
              </a:rPr>
              <a:t>Water pollution.</a:t>
            </a:r>
            <a:endParaRPr 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anose="02040502050405020303" charset="0"/>
              <a:cs typeface="Georgia" panose="02040502050405020303" charset="0"/>
            </a:endParaRPr>
          </a:p>
          <a:p>
            <a:pPr marL="457200" indent="-457200" algn="l">
              <a:buAutoNum type="arabicPeriod"/>
            </a:pPr>
            <a:r>
              <a:rPr 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anose="02040502050405020303" charset="0"/>
                <a:cs typeface="Georgia" panose="02040502050405020303" charset="0"/>
              </a:rPr>
              <a:t>Soil pollution.</a:t>
            </a:r>
            <a:endParaRPr 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anose="02040502050405020303" charset="0"/>
              <a:cs typeface="Georgia" panose="02040502050405020303" charset="0"/>
            </a:endParaRPr>
          </a:p>
          <a:p>
            <a:pPr marL="457200" indent="-457200" algn="l">
              <a:buAutoNum type="arabicPeriod"/>
            </a:pPr>
            <a:r>
              <a:rPr 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anose="02040502050405020303" charset="0"/>
                <a:cs typeface="Georgia" panose="02040502050405020303" charset="0"/>
              </a:rPr>
              <a:t>Radioactive pollution.</a:t>
            </a:r>
            <a:endParaRPr 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anose="02040502050405020303" charset="0"/>
              <a:cs typeface="Georgia" panose="02040502050405020303" charset="0"/>
            </a:endParaRPr>
          </a:p>
          <a:p>
            <a:pPr marL="457200" indent="-457200" algn="l">
              <a:buAutoNum type="arabicPeriod"/>
            </a:pPr>
            <a:r>
              <a:rPr 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anose="02040502050405020303" charset="0"/>
                <a:cs typeface="Georgia" panose="02040502050405020303" charset="0"/>
              </a:rPr>
              <a:t>Noise pollution</a:t>
            </a:r>
            <a:endParaRPr 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anose="02040502050405020303" charset="0"/>
              <a:cs typeface="Georgia" panose="02040502050405020303" charset="0"/>
            </a:endParaRPr>
          </a:p>
        </p:txBody>
      </p:sp>
    </p:spTree>
  </p:cSld>
  <p:clrMapOvr>
    <a:masterClrMapping/>
  </p:clrMapOvr>
  <mc:AlternateContent xmlns:mc="http://schemas.openxmlformats.org/markup-compatibility/2006">
    <mc:Choice xmlns:p14="http://schemas.microsoft.com/office/powerpoint/2010/main" Requires="p14">
      <p:transition spd="slow" p14:dur="12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stCondLst>
                                    <p:cond delay="0"/>
                                  </p:stCondLst>
                                  <p:childTnLst>
                                    <p:animEffect transition="out" filter="blinds(horizontal)">
                                      <p:cBhvr>
                                        <p:cTn id="11" dur="500"/>
                                        <p:tgtEl>
                                          <p:spTgt spid="3">
                                            <p:txEl>
                                              <p:pRg st="0" end="0"/>
                                            </p:txEl>
                                          </p:spTgt>
                                        </p:tgtEl>
                                      </p:cBhvr>
                                    </p:animEffect>
                                    <p:set>
                                      <p:cBhvr>
                                        <p:cTn id="12" dur="1" fill="hold">
                                          <p:stCondLst>
                                            <p:cond delay="499"/>
                                          </p:stCondLst>
                                        </p:cTn>
                                        <p:tgtEl>
                                          <p:spTgt spid="3">
                                            <p:txEl>
                                              <p:pRg st="0" end="0"/>
                                            </p:txEl>
                                          </p:spTgt>
                                        </p:tgtEl>
                                        <p:attrNameLst>
                                          <p:attrName>style.visibility</p:attrName>
                                        </p:attrNameLst>
                                      </p:cBhvr>
                                      <p:to>
                                        <p:strVal val="hidden"/>
                                      </p:to>
                                    </p:set>
                                  </p:childTnLst>
                                </p:cTn>
                              </p:par>
                              <p:par>
                                <p:cTn id="13" presetID="3" presetClass="exit" presetSubtype="10" fill="hold" nodeType="withEffect">
                                  <p:stCondLst>
                                    <p:cond delay="0"/>
                                  </p:stCondLst>
                                  <p:childTnLst>
                                    <p:animEffect transition="out" filter="blinds(horizontal)">
                                      <p:cBhvr>
                                        <p:cTn id="14" dur="500"/>
                                        <p:tgtEl>
                                          <p:spTgt spid="3">
                                            <p:txEl>
                                              <p:pRg st="1" end="1"/>
                                            </p:txEl>
                                          </p:spTgt>
                                        </p:tgtEl>
                                      </p:cBhvr>
                                    </p:animEffect>
                                    <p:set>
                                      <p:cBhvr>
                                        <p:cTn id="15" dur="1" fill="hold">
                                          <p:stCondLst>
                                            <p:cond delay="499"/>
                                          </p:stCondLst>
                                        </p:cTn>
                                        <p:tgtEl>
                                          <p:spTgt spid="3">
                                            <p:txEl>
                                              <p:pRg st="1" end="1"/>
                                            </p:txEl>
                                          </p:spTgt>
                                        </p:tgtEl>
                                        <p:attrNameLst>
                                          <p:attrName>style.visibility</p:attrName>
                                        </p:attrNameLst>
                                      </p:cBhvr>
                                      <p:to>
                                        <p:strVal val="hidden"/>
                                      </p:to>
                                    </p:set>
                                  </p:childTnLst>
                                </p:cTn>
                              </p:par>
                              <p:par>
                                <p:cTn id="16" presetID="3" presetClass="exit" presetSubtype="10" fill="hold" nodeType="withEffect">
                                  <p:stCondLst>
                                    <p:cond delay="0"/>
                                  </p:stCondLst>
                                  <p:childTnLst>
                                    <p:animEffect transition="out" filter="blinds(horizontal)">
                                      <p:cBhvr>
                                        <p:cTn id="17" dur="500"/>
                                        <p:tgtEl>
                                          <p:spTgt spid="3">
                                            <p:txEl>
                                              <p:pRg st="2" end="2"/>
                                            </p:txEl>
                                          </p:spTgt>
                                        </p:tgtEl>
                                      </p:cBhvr>
                                    </p:animEffect>
                                    <p:set>
                                      <p:cBhvr>
                                        <p:cTn id="18" dur="1" fill="hold">
                                          <p:stCondLst>
                                            <p:cond delay="499"/>
                                          </p:stCondLst>
                                        </p:cTn>
                                        <p:tgtEl>
                                          <p:spTgt spid="3">
                                            <p:txEl>
                                              <p:pRg st="2" end="2"/>
                                            </p:txEl>
                                          </p:spTgt>
                                        </p:tgtEl>
                                        <p:attrNameLst>
                                          <p:attrName>style.visibility</p:attrName>
                                        </p:attrNameLst>
                                      </p:cBhvr>
                                      <p:to>
                                        <p:strVal val="hidden"/>
                                      </p:to>
                                    </p:set>
                                  </p:childTnLst>
                                </p:cTn>
                              </p:par>
                              <p:par>
                                <p:cTn id="19" presetID="3" presetClass="exit" presetSubtype="10" fill="hold" nodeType="withEffect">
                                  <p:stCondLst>
                                    <p:cond delay="0"/>
                                  </p:stCondLst>
                                  <p:childTnLst>
                                    <p:animEffect transition="out" filter="blinds(horizontal)">
                                      <p:cBhvr>
                                        <p:cTn id="20" dur="500"/>
                                        <p:tgtEl>
                                          <p:spTgt spid="3">
                                            <p:txEl>
                                              <p:pRg st="3" end="3"/>
                                            </p:txEl>
                                          </p:spTgt>
                                        </p:tgtEl>
                                      </p:cBhvr>
                                    </p:animEffect>
                                    <p:set>
                                      <p:cBhvr>
                                        <p:cTn id="21" dur="1" fill="hold">
                                          <p:stCondLst>
                                            <p:cond delay="499"/>
                                          </p:stCondLst>
                                        </p:cTn>
                                        <p:tgtEl>
                                          <p:spTgt spid="3">
                                            <p:txEl>
                                              <p:pRg st="3" end="3"/>
                                            </p:txEl>
                                          </p:spTgt>
                                        </p:tgtEl>
                                        <p:attrNameLst>
                                          <p:attrName>style.visibility</p:attrName>
                                        </p:attrNameLst>
                                      </p:cBhvr>
                                      <p:to>
                                        <p:strVal val="hidden"/>
                                      </p:to>
                                    </p:set>
                                  </p:childTnLst>
                                </p:cTn>
                              </p:par>
                              <p:par>
                                <p:cTn id="22" presetID="3" presetClass="exit" presetSubtype="10" fill="hold" nodeType="withEffect">
                                  <p:stCondLst>
                                    <p:cond delay="0"/>
                                  </p:stCondLst>
                                  <p:childTnLst>
                                    <p:animEffect transition="out" filter="blinds(horizontal)">
                                      <p:cBhvr>
                                        <p:cTn id="23" dur="500"/>
                                        <p:tgtEl>
                                          <p:spTgt spid="3">
                                            <p:txEl>
                                              <p:pRg st="4" end="4"/>
                                            </p:txEl>
                                          </p:spTgt>
                                        </p:tgtEl>
                                      </p:cBhvr>
                                    </p:animEffect>
                                    <p:set>
                                      <p:cBhvr>
                                        <p:cTn id="24" dur="1" fill="hold">
                                          <p:stCondLst>
                                            <p:cond delay="499"/>
                                          </p:stCondLst>
                                        </p:cTn>
                                        <p:tgtEl>
                                          <p:spTgt spid="3">
                                            <p:txEl>
                                              <p:pRg st="4" end="4"/>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pPr algn="ctr"/>
            <a:r>
              <a:rPr lang="en-US" b="1">
                <a:ln/>
                <a:gradFill>
                  <a:gsLst>
                    <a:gs pos="21000">
                      <a:srgbClr val="53575C"/>
                    </a:gs>
                    <a:gs pos="88000">
                      <a:srgbClr val="C5C7CA"/>
                    </a:gs>
                  </a:gsLst>
                  <a:lin ang="5400000"/>
                </a:gradFill>
                <a:effectLst/>
                <a:latin typeface="Artifakt Element" panose="020B0503050000020004" charset="0"/>
                <a:cs typeface="Artifakt Element" panose="020B0503050000020004" charset="0"/>
              </a:rPr>
              <a:t>AIR POLLUTION</a:t>
            </a:r>
            <a:endParaRPr lang="en-US" b="1">
              <a:ln/>
              <a:gradFill>
                <a:gsLst>
                  <a:gs pos="21000">
                    <a:srgbClr val="53575C"/>
                  </a:gs>
                  <a:gs pos="88000">
                    <a:srgbClr val="C5C7CA"/>
                  </a:gs>
                </a:gsLst>
                <a:lin ang="5400000"/>
              </a:gradFill>
              <a:effectLst/>
              <a:latin typeface="Artifakt Element" panose="020B0503050000020004" charset="0"/>
              <a:cs typeface="Artifakt Element" panose="020B0503050000020004" charset="0"/>
            </a:endParaRPr>
          </a:p>
        </p:txBody>
      </p:sp>
      <p:sp>
        <p:nvSpPr>
          <p:cNvPr id="5" name="Content Placeholder 4"/>
          <p:cNvSpPr>
            <a:spLocks noGrp="1"/>
          </p:cNvSpPr>
          <p:nvPr>
            <p:ph idx="1"/>
          </p:nvPr>
        </p:nvSpPr>
        <p:spPr/>
        <p:txBody>
          <a:bodyPr>
            <a:normAutofit fontScale="50000"/>
          </a:bodyPr>
          <a:p>
            <a:pPr algn="just"/>
            <a:r>
              <a:rPr lang="en-US" sz="3200">
                <a:solidFill>
                  <a:srgbClr val="00B0F0"/>
                </a:solidFill>
                <a:latin typeface="Constantia" panose="02030602050306030303" charset="0"/>
                <a:cs typeface="Constantia" panose="02030602050306030303" charset="0"/>
              </a:rPr>
              <a:t>Air pollution is contamination of the indoor or outdoor environment by any chemical, physical or biological agent that modifies the natural characteristics of the atmosphere.</a:t>
            </a:r>
            <a:endParaRPr lang="en-US" sz="3200">
              <a:solidFill>
                <a:srgbClr val="00B0F0"/>
              </a:solidFill>
              <a:latin typeface="Constantia" panose="02030602050306030303" charset="0"/>
              <a:cs typeface="Constantia" panose="02030602050306030303" charset="0"/>
            </a:endParaRPr>
          </a:p>
          <a:p>
            <a:pPr algn="just"/>
            <a:endParaRPr lang="en-US" sz="3200">
              <a:solidFill>
                <a:srgbClr val="00B0F0"/>
              </a:solidFill>
              <a:latin typeface="Constantia" panose="02030602050306030303" charset="0"/>
              <a:cs typeface="Constantia" panose="02030602050306030303" charset="0"/>
            </a:endParaRPr>
          </a:p>
          <a:p>
            <a:pPr algn="just"/>
            <a:r>
              <a:rPr lang="en-US" sz="3200">
                <a:solidFill>
                  <a:srgbClr val="00B0F0"/>
                </a:solidFill>
                <a:latin typeface="Constantia" panose="02030602050306030303" charset="0"/>
                <a:cs typeface="Constantia" panose="02030602050306030303" charset="0"/>
              </a:rPr>
              <a:t>Household combustion devices, motor vehicles, industrial facilities and forest fires are common sources of air pollution. Pollutants of major public health concern include particulate matter, carbon monoxide, ozone, nitrogen dioxide and sulfur dioxide. Outdoor and indoor air pollution cause respiratory and other diseases and are important sources of morbidity and mortality. </a:t>
            </a:r>
            <a:endParaRPr lang="en-US" sz="3200">
              <a:solidFill>
                <a:srgbClr val="00B0F0"/>
              </a:solidFill>
              <a:latin typeface="Constantia" panose="02030602050306030303" charset="0"/>
              <a:cs typeface="Constantia" panose="02030602050306030303" charset="0"/>
            </a:endParaRPr>
          </a:p>
          <a:p>
            <a:pPr algn="just"/>
            <a:endParaRPr lang="en-US" sz="3200">
              <a:solidFill>
                <a:srgbClr val="00B0F0"/>
              </a:solidFill>
              <a:latin typeface="Constantia" panose="02030602050306030303" charset="0"/>
              <a:cs typeface="Constantia" panose="02030602050306030303" charset="0"/>
            </a:endParaRPr>
          </a:p>
          <a:p>
            <a:pPr algn="just"/>
            <a:r>
              <a:rPr lang="en-US" sz="3200">
                <a:solidFill>
                  <a:srgbClr val="00B0F0"/>
                </a:solidFill>
                <a:latin typeface="Constantia" panose="02030602050306030303" charset="0"/>
                <a:cs typeface="Constantia" panose="02030602050306030303" charset="0"/>
              </a:rPr>
              <a:t>WHO data show that almost all of the global population (99%) breathe air that exceeds WHO guideline limits and contains high levels of pollutants, with low- and middle-income countries suffering from the highest exposures.</a:t>
            </a:r>
            <a:endParaRPr lang="en-US" sz="3200">
              <a:solidFill>
                <a:srgbClr val="00B0F0"/>
              </a:solidFill>
              <a:latin typeface="Constantia" panose="02030602050306030303" charset="0"/>
              <a:cs typeface="Constantia" panose="02030602050306030303" charset="0"/>
            </a:endParaRPr>
          </a:p>
          <a:p>
            <a:pPr algn="just"/>
            <a:endParaRPr lang="en-US" sz="3200">
              <a:solidFill>
                <a:srgbClr val="00B0F0"/>
              </a:solidFill>
              <a:latin typeface="Constantia" panose="02030602050306030303" charset="0"/>
              <a:cs typeface="Constantia" panose="02030602050306030303" charset="0"/>
            </a:endParaRPr>
          </a:p>
          <a:p>
            <a:pPr algn="just"/>
            <a:r>
              <a:rPr lang="en-US" sz="3200">
                <a:solidFill>
                  <a:srgbClr val="00B0F0"/>
                </a:solidFill>
                <a:latin typeface="Constantia" panose="02030602050306030303" charset="0"/>
                <a:cs typeface="Constantia" panose="02030602050306030303" charset="0"/>
              </a:rPr>
              <a:t>Air quality is closely linked to the earth’s climate and ecosystems globally. Many of the drivers of air pollution (i.e. combustion of fossil fuels) are also sources of greenhouse gas emissions. Policies to reduce air pollution, therefore, offer a win-win strategy for both climate and health, lowering the burden of disease attributable to air pollution, as well as contributing to the near- and long-term mitigation of climate change.</a:t>
            </a:r>
            <a:endParaRPr lang="en-US" sz="3200">
              <a:solidFill>
                <a:srgbClr val="00B0F0"/>
              </a:solidFill>
              <a:latin typeface="Constantia" panose="02030602050306030303" charset="0"/>
              <a:cs typeface="Constantia" panose="02030602050306030303" charset="0"/>
            </a:endParaRPr>
          </a:p>
          <a:p>
            <a:pPr marL="0" indent="0" algn="just">
              <a:buNone/>
            </a:pPr>
            <a:endParaRPr lang="en-US" sz="3200">
              <a:solidFill>
                <a:srgbClr val="00B0F0"/>
              </a:solidFill>
              <a:latin typeface="Constantia" panose="02030602050306030303" charset="0"/>
              <a:cs typeface="Constantia" panose="02030602050306030303" charset="0"/>
            </a:endParaRPr>
          </a:p>
        </p:txBody>
      </p:sp>
    </p:spTree>
  </p:cSld>
  <p:clrMapOvr>
    <a:masterClrMapping/>
  </p:clrMapOvr>
  <mc:AlternateContent xmlns:mc="http://schemas.openxmlformats.org/markup-compatibility/2006">
    <mc:Choice xmlns:p14="http://schemas.microsoft.com/office/powerpoint/2010/main" Requires="p14">
      <p:transition spd="med" p14:dur="750">
        <p:newsflash/>
      </p:transition>
    </mc:Choice>
    <mc:Fallback>
      <p:transition spd="med">
        <p:newsflash/>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path" presetSubtype="0" accel="50000" decel="50000" fill="hold" nodeType="clickEffect">
                                  <p:stCondLst>
                                    <p:cond delay="0"/>
                                  </p:stCondLst>
                                  <p:childTnLst>
                                    <p:animMotion origin="layout" path="M 0 0 C 0.069 0 0.125 0.056 0.125 0.125 C 0.125 0.194 0.069 0.25 0 0.25 C -0.069 0.25 -0.125 0.194 -0.125 0.125 C -0.125 0.056 -0.069 0 0 0 Z" pathEditMode="relative" ptsTypes="">
                                      <p:cBhvr>
                                        <p:cTn id="11" dur="2000" fill="hold"/>
                                        <p:tgtEl>
                                          <p:spTgt spid="5">
                                            <p:txEl>
                                              <p:pRg st="0" end="0"/>
                                            </p:txEl>
                                          </p:spTgt>
                                        </p:tgtEl>
                                        <p:attrNameLst>
                                          <p:attrName>ppt_x</p:attrName>
                                          <p:attrName>ppt_y</p:attrName>
                                        </p:attrNameLst>
                                      </p:cBhvr>
                                    </p:animMotion>
                                  </p:childTnLst>
                                </p:cTn>
                              </p:par>
                              <p:par>
                                <p:cTn id="12" presetID="1" presetClass="path" presetSubtype="0" accel="50000" decel="50000" fill="hold" nodeType="withEffect">
                                  <p:stCondLst>
                                    <p:cond delay="0"/>
                                  </p:stCondLst>
                                  <p:childTnLst>
                                    <p:animMotion origin="layout" path="M 0 0 C 0.069 0 0.125 0.056 0.125 0.125 C 0.125 0.194 0.069 0.25 0 0.25 C -0.069 0.25 -0.125 0.194 -0.125 0.125 C -0.125 0.056 -0.069 0 0 0 Z" pathEditMode="relative" ptsTypes="">
                                      <p:cBhvr>
                                        <p:cTn id="13" dur="2000" fill="hold"/>
                                        <p:tgtEl>
                                          <p:spTgt spid="5">
                                            <p:txEl>
                                              <p:pRg st="2" end="2"/>
                                            </p:txEl>
                                          </p:spTgt>
                                        </p:tgtEl>
                                        <p:attrNameLst>
                                          <p:attrName>ppt_x</p:attrName>
                                          <p:attrName>ppt_y</p:attrName>
                                        </p:attrNameLst>
                                      </p:cBhvr>
                                    </p:animMotion>
                                  </p:childTnLst>
                                </p:cTn>
                              </p:par>
                              <p:par>
                                <p:cTn id="14" presetID="1" presetClass="path" presetSubtype="0" accel="50000" decel="50000" fill="hold" nodeType="withEffect">
                                  <p:stCondLst>
                                    <p:cond delay="0"/>
                                  </p:stCondLst>
                                  <p:childTnLst>
                                    <p:animMotion origin="layout" path="M 0 0 C 0.069 0 0.125 0.056 0.125 0.125 C 0.125 0.194 0.069 0.25 0 0.25 C -0.069 0.25 -0.125 0.194 -0.125 0.125 C -0.125 0.056 -0.069 0 0 0 Z" pathEditMode="relative" ptsTypes="">
                                      <p:cBhvr>
                                        <p:cTn id="15" dur="2000" fill="hold"/>
                                        <p:tgtEl>
                                          <p:spTgt spid="5">
                                            <p:txEl>
                                              <p:pRg st="4" end="4"/>
                                            </p:txEl>
                                          </p:spTgt>
                                        </p:tgtEl>
                                        <p:attrNameLst>
                                          <p:attrName>ppt_x</p:attrName>
                                          <p:attrName>ppt_y</p:attrName>
                                        </p:attrNameLst>
                                      </p:cBhvr>
                                    </p:animMotion>
                                  </p:childTnLst>
                                </p:cTn>
                              </p:par>
                              <p:par>
                                <p:cTn id="16" presetID="1" presetClass="path" presetSubtype="0" accel="50000" decel="50000" fill="hold" nodeType="withEffect">
                                  <p:stCondLst>
                                    <p:cond delay="0"/>
                                  </p:stCondLst>
                                  <p:childTnLst>
                                    <p:animMotion origin="layout" path="M 0 0 C 0.069 0 0.125 0.056 0.125 0.125 C 0.125 0.194 0.069 0.25 0 0.25 C -0.069 0.25 -0.125 0.194 -0.125 0.125 C -0.125 0.056 -0.069 0 0 0 Z" pathEditMode="relative" ptsTypes="">
                                      <p:cBhvr>
                                        <p:cTn id="17" dur="2000" fill="hold"/>
                                        <p:tgtEl>
                                          <p:spTgt spid="5">
                                            <p:txEl>
                                              <p:pRg st="6" end="6"/>
                                            </p:txEl>
                                          </p:spTgt>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pPr algn="ctr"/>
            <a:r>
              <a:rPr lang="en-US" b="1">
                <a:ln/>
                <a:gradFill>
                  <a:gsLst>
                    <a:gs pos="21000">
                      <a:srgbClr val="53575C"/>
                    </a:gs>
                    <a:gs pos="88000">
                      <a:srgbClr val="C5C7CA"/>
                    </a:gs>
                  </a:gsLst>
                  <a:lin ang="5400000"/>
                </a:gradFill>
                <a:effectLst/>
                <a:latin typeface="Georgia" panose="02040502050405020303" charset="0"/>
                <a:cs typeface="Georgia" panose="02040502050405020303" charset="0"/>
              </a:rPr>
              <a:t>WATER POLLUTION</a:t>
            </a:r>
            <a:endParaRPr lang="en-US" b="1">
              <a:ln/>
              <a:gradFill>
                <a:gsLst>
                  <a:gs pos="21000">
                    <a:srgbClr val="53575C"/>
                  </a:gs>
                  <a:gs pos="88000">
                    <a:srgbClr val="C5C7CA"/>
                  </a:gs>
                </a:gsLst>
                <a:lin ang="5400000"/>
              </a:gradFill>
              <a:effectLst/>
              <a:latin typeface="Georgia" panose="02040502050405020303" charset="0"/>
              <a:cs typeface="Georgia" panose="02040502050405020303" charset="0"/>
            </a:endParaRPr>
          </a:p>
        </p:txBody>
      </p:sp>
      <p:sp>
        <p:nvSpPr>
          <p:cNvPr id="5" name="Content Placeholder 4"/>
          <p:cNvSpPr>
            <a:spLocks noGrp="1"/>
          </p:cNvSpPr>
          <p:nvPr>
            <p:ph idx="1"/>
          </p:nvPr>
        </p:nvSpPr>
        <p:spPr/>
        <p:txBody>
          <a:bodyPr>
            <a:normAutofit/>
          </a:bodyPr>
          <a:p>
            <a:pPr marL="0" indent="0" algn="just">
              <a:buNone/>
            </a:pPr>
            <a:r>
              <a:rPr lang="en-US" sz="2400">
                <a:solidFill>
                  <a:srgbClr val="C00000"/>
                </a:solidFill>
                <a:latin typeface="Franklin Gothic Medium" panose="020B0603020102020204" charset="0"/>
                <a:cs typeface="Franklin Gothic Medium" panose="020B0603020102020204" charset="0"/>
              </a:rPr>
              <a:t>Water pollution occurs when harmful substances—often chemicals or microorganisms—contaminate a stream, river, lake, ocean, aquifer, or other body of water, degrading water quality and rendering it toxic to humans or the environment.</a:t>
            </a:r>
            <a:endParaRPr lang="en-US" sz="2400">
              <a:solidFill>
                <a:srgbClr val="C00000"/>
              </a:solidFill>
              <a:latin typeface="Franklin Gothic Medium" panose="020B0603020102020204" charset="0"/>
              <a:cs typeface="Franklin Gothic Medium" panose="020B0603020102020204" charset="0"/>
            </a:endParaRPr>
          </a:p>
          <a:p>
            <a:pPr marL="0" indent="0" algn="just">
              <a:buNone/>
            </a:pPr>
            <a:endParaRPr lang="en-US" sz="2400">
              <a:solidFill>
                <a:srgbClr val="C00000"/>
              </a:solidFill>
              <a:latin typeface="Franklin Gothic Medium" panose="020B0603020102020204" charset="0"/>
              <a:cs typeface="Franklin Gothic Medium" panose="020B0603020102020204" charset="0"/>
            </a:endParaRPr>
          </a:p>
          <a:p>
            <a:pPr marL="0" indent="0" algn="just">
              <a:buNone/>
            </a:pPr>
            <a:r>
              <a:rPr lang="en-US" sz="2400">
                <a:solidFill>
                  <a:srgbClr val="C00000"/>
                </a:solidFill>
                <a:latin typeface="Franklin Gothic Medium" panose="020B0603020102020204" charset="0"/>
                <a:cs typeface="Franklin Gothic Medium" panose="020B0603020102020204" charset="0"/>
              </a:rPr>
              <a:t>This widespread problem of water pollution is jeopardizing our health. Unsafe water kills more people each year than war and all other forms of violence combined. Meanwhile, our drinkable water sources are finite: Less than 1 percent of the earth’s freshwater is actually accessible to us. Without action, the challenges will only increase by 2050, when global demand for freshwater is expected to be one-third greater than it is now.</a:t>
            </a:r>
            <a:endParaRPr lang="en-US" sz="2400">
              <a:solidFill>
                <a:srgbClr val="C00000"/>
              </a:solidFill>
              <a:latin typeface="Franklin Gothic Medium" panose="020B0603020102020204" charset="0"/>
              <a:cs typeface="Franklin Gothic Medium" panose="020B06030201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1" presetClass="path" presetSubtype="0" accel="50000" decel="50000" fill="hold" nodeType="clickEffect">
                                  <p:stCondLst>
                                    <p:cond delay="0"/>
                                  </p:stCondLst>
                                  <p:childTnLst>
                                    <p:animMotion origin="layout" path="M 0 0  L 0.036 0.062  L 0.108 0.062  L 0.072 0.125  L 0.108 0.187  L 0.036 0.187  L 0 0.25  L -0.036 0.187  L -0.108 0.187  L -0.072 0.125  L -0.108 0.062  L -0.036 0.062  L 0 0  Z" pathEditMode="relative" ptsTypes="">
                                      <p:cBhvr>
                                        <p:cTn id="11" dur="2000" fill="hold"/>
                                        <p:tgtEl>
                                          <p:spTgt spid="5">
                                            <p:txEl>
                                              <p:pRg st="0" end="0"/>
                                            </p:txEl>
                                          </p:spTgt>
                                        </p:tgtEl>
                                        <p:attrNameLst>
                                          <p:attrName>ppt_x</p:attrName>
                                          <p:attrName>ppt_y</p:attrName>
                                        </p:attrNameLst>
                                      </p:cBhvr>
                                    </p:animMotion>
                                  </p:childTnLst>
                                </p:cTn>
                              </p:par>
                              <p:par>
                                <p:cTn id="12" presetID="11" presetClass="path" presetSubtype="0" accel="50000" decel="50000" fill="hold" nodeType="withEffect">
                                  <p:stCondLst>
                                    <p:cond delay="0"/>
                                  </p:stCondLst>
                                  <p:childTnLst>
                                    <p:animMotion origin="layout" path="M 0 0  L 0.036 0.062  L 0.108 0.062  L 0.072 0.125  L 0.108 0.187  L 0.036 0.187  L 0 0.25  L -0.036 0.187  L -0.108 0.187  L -0.072 0.125  L -0.108 0.062  L -0.036 0.062  L 0 0  Z" pathEditMode="relative" ptsTypes="">
                                      <p:cBhvr>
                                        <p:cTn id="13" dur="2000" fill="hold"/>
                                        <p:tgtEl>
                                          <p:spTgt spid="5">
                                            <p:txEl>
                                              <p:pRg st="2" end="2"/>
                                            </p:txEl>
                                          </p:spTgt>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609600" y="190500"/>
            <a:ext cx="10972800" cy="6051550"/>
          </a:xfrm>
        </p:spPr>
        <p:txBody>
          <a:bodyPr/>
          <a:p>
            <a:pPr algn="ctr"/>
            <a:endParaRPr lang="en-US"/>
          </a:p>
        </p:txBody>
      </p:sp>
      <p:pic>
        <p:nvPicPr>
          <p:cNvPr id="6" name="Picture 5"/>
          <p:cNvPicPr>
            <a:picLocks noChangeAspect="1"/>
          </p:cNvPicPr>
          <p:nvPr/>
        </p:nvPicPr>
        <p:blipFill>
          <a:blip r:embed="rId1"/>
          <a:stretch>
            <a:fillRect/>
          </a:stretch>
        </p:blipFill>
        <p:spPr>
          <a:xfrm>
            <a:off x="610235" y="191135"/>
            <a:ext cx="10869930" cy="605155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edge">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pPr algn="ctr"/>
            <a:r>
              <a:rPr lang="en-US" b="1">
                <a:ln/>
                <a:gradFill>
                  <a:gsLst>
                    <a:gs pos="21000">
                      <a:srgbClr val="53575C"/>
                    </a:gs>
                    <a:gs pos="88000">
                      <a:srgbClr val="C5C7CA"/>
                    </a:gs>
                  </a:gsLst>
                  <a:lin ang="5400000"/>
                </a:gradFill>
                <a:effectLst/>
                <a:latin typeface="Bahnschrift SemiBold" panose="020B0502040204020203" charset="0"/>
                <a:cs typeface="Bahnschrift SemiBold" panose="020B0502040204020203" charset="0"/>
              </a:rPr>
              <a:t>SOIL POLLUTION</a:t>
            </a:r>
            <a:endParaRPr lang="en-US" b="1">
              <a:ln/>
              <a:gradFill>
                <a:gsLst>
                  <a:gs pos="21000">
                    <a:srgbClr val="53575C"/>
                  </a:gs>
                  <a:gs pos="88000">
                    <a:srgbClr val="C5C7CA"/>
                  </a:gs>
                </a:gsLst>
                <a:lin ang="5400000"/>
              </a:gradFill>
              <a:effectLst/>
              <a:latin typeface="Bahnschrift SemiBold" panose="020B0502040204020203" charset="0"/>
              <a:cs typeface="Bahnschrift SemiBold" panose="020B0502040204020203" charset="0"/>
            </a:endParaRPr>
          </a:p>
        </p:txBody>
      </p:sp>
      <p:sp>
        <p:nvSpPr>
          <p:cNvPr id="5" name="Content Placeholder 4"/>
          <p:cNvSpPr>
            <a:spLocks noGrp="1"/>
          </p:cNvSpPr>
          <p:nvPr>
            <p:ph idx="1"/>
          </p:nvPr>
        </p:nvSpPr>
        <p:spPr/>
        <p:txBody>
          <a:bodyPr>
            <a:normAutofit/>
          </a:bodyPr>
          <a:p>
            <a:pPr marL="0" indent="0" algn="just">
              <a:buNone/>
            </a:pPr>
            <a:r>
              <a:rPr lang="en-US" sz="2000">
                <a:solidFill>
                  <a:srgbClr val="00B050"/>
                </a:solidFill>
                <a:latin typeface="Georgia" panose="02040502050405020303" charset="0"/>
                <a:cs typeface="Georgia" panose="02040502050405020303" charset="0"/>
              </a:rPr>
              <a:t>It is a serious environmental concern since it harbours many health hazards. For example, exposure to soil containing high concentrations of benzene increases the risk of contracting leukaemia. An image detailing the discolouration of soil due to soil pollution is provided below.</a:t>
            </a:r>
            <a:endParaRPr lang="en-US" sz="2000">
              <a:solidFill>
                <a:srgbClr val="00B050"/>
              </a:solidFill>
              <a:latin typeface="Georgia" panose="02040502050405020303" charset="0"/>
              <a:cs typeface="Georgia" panose="02040502050405020303" charset="0"/>
            </a:endParaRPr>
          </a:p>
          <a:p>
            <a:pPr marL="0" indent="0" algn="just">
              <a:buNone/>
            </a:pPr>
            <a:r>
              <a:rPr lang="en-US" sz="2000">
                <a:solidFill>
                  <a:srgbClr val="00B050"/>
                </a:solidFill>
                <a:latin typeface="Georgia" panose="02040502050405020303" charset="0"/>
                <a:cs typeface="Georgia" panose="02040502050405020303" charset="0"/>
              </a:rPr>
              <a:t>It is important to understand that all soils contain compounds that are harmful/toxic to human beings and other living organisms. However, the concentration of such substances in unpolluted soil is low enough that they do not pose any threat to the surrounding ecosystem. When the concentration of one or more such toxic substances is high enough to cause damage to living organisms, the soil is said to be contaminated.</a:t>
            </a:r>
            <a:endParaRPr lang="en-US" sz="2000">
              <a:solidFill>
                <a:srgbClr val="00B050"/>
              </a:solidFill>
              <a:latin typeface="Georgia" panose="02040502050405020303" charset="0"/>
              <a:cs typeface="Georgia" panose="02040502050405020303"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mph" presetSubtype="2" fill="hold" grpId="0" nodeType="clickEffect">
                                  <p:stCondLst>
                                    <p:cond delay="0"/>
                                  </p:stCondLst>
                                  <p:childTnLst>
                                    <p:anim to="1.5" calcmode="lin" valueType="num">
                                      <p:cBhvr override="childStyle">
                                        <p:cTn id="6" dur="2000" fill="hold"/>
                                        <p:tgtEl>
                                          <p:spTgt spid="4"/>
                                        </p:tgtEl>
                                        <p:attrNameLst>
                                          <p:attrName>style.fontSize</p:attrName>
                                        </p:attrNameLst>
                                      </p:cBhvr>
                                    </p:anim>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2"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3" presetClass="exit" presetSubtype="32" fill="hold" grpId="4" nodeType="clickEffect">
                                  <p:stCondLst>
                                    <p:cond delay="0"/>
                                  </p:stCondLst>
                                  <p:childTnLst>
                                    <p:animEffect transition="out" filter="plus(out)">
                                      <p:cBhvr>
                                        <p:cTn id="14" dur="2000"/>
                                        <p:tgtEl>
                                          <p:spTgt spid="4"/>
                                        </p:tgtEl>
                                      </p:cBhvr>
                                    </p:animEffect>
                                    <p:set>
                                      <p:cBhvr>
                                        <p:cTn id="15" dur="1" fill="hold">
                                          <p:stCondLst>
                                            <p:cond delay="1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4" grpId="2"/>
      <p:bldP spid="4" grpId="3"/>
      <p:bldP spid="4" grpId="4"/>
      <p:bldP spid="4" grpId="5"/>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pPr algn="ctr"/>
            <a:r>
              <a:rPr lang="en-US" b="1">
                <a:ln/>
                <a:gradFill>
                  <a:gsLst>
                    <a:gs pos="21000">
                      <a:srgbClr val="53575C"/>
                    </a:gs>
                    <a:gs pos="88000">
                      <a:srgbClr val="C5C7CA"/>
                    </a:gs>
                  </a:gsLst>
                  <a:lin ang="5400000"/>
                </a:gradFill>
                <a:effectLst/>
                <a:latin typeface="Georgia" panose="02040502050405020303" charset="0"/>
                <a:cs typeface="Georgia" panose="02040502050405020303" charset="0"/>
              </a:rPr>
              <a:t>RADIOACTIVE POLLUTION</a:t>
            </a:r>
            <a:endParaRPr lang="en-US" b="1">
              <a:ln/>
              <a:gradFill>
                <a:gsLst>
                  <a:gs pos="21000">
                    <a:srgbClr val="53575C"/>
                  </a:gs>
                  <a:gs pos="88000">
                    <a:srgbClr val="C5C7CA"/>
                  </a:gs>
                </a:gsLst>
                <a:lin ang="5400000"/>
              </a:gradFill>
              <a:effectLst/>
              <a:latin typeface="Georgia" panose="02040502050405020303" charset="0"/>
              <a:cs typeface="Georgia" panose="02040502050405020303" charset="0"/>
            </a:endParaRPr>
          </a:p>
        </p:txBody>
      </p:sp>
      <p:sp>
        <p:nvSpPr>
          <p:cNvPr id="5" name="Content Placeholder 4"/>
          <p:cNvSpPr>
            <a:spLocks noGrp="1"/>
          </p:cNvSpPr>
          <p:nvPr>
            <p:ph idx="1"/>
          </p:nvPr>
        </p:nvSpPr>
        <p:spPr/>
        <p:txBody>
          <a:bodyPr>
            <a:normAutofit/>
          </a:bodyPr>
          <a:p>
            <a:pPr marL="0" indent="0" algn="just">
              <a:buNone/>
            </a:pPr>
            <a:r>
              <a:rPr lang="en-US" sz="2665">
                <a:solidFill>
                  <a:srgbClr val="0070C0"/>
                </a:solidFill>
                <a:latin typeface="Franklin Gothic Medium" panose="020B0603020102020204" charset="0"/>
                <a:cs typeface="Franklin Gothic Medium" panose="020B0603020102020204" charset="0"/>
              </a:rPr>
              <a:t>Natural radioactivity, as the name suggests, occurs naturally in our environment. Some radioactive elements such as uranium and thorium are present in rocks and soil, albeit in trace quantities. Interestingly, humans and all other living organisms contain nuclides such as carbon-14, which are created by cosmic rays.</a:t>
            </a:r>
            <a:endParaRPr lang="en-US" sz="2665">
              <a:solidFill>
                <a:srgbClr val="0070C0"/>
              </a:solidFill>
              <a:latin typeface="Franklin Gothic Medium" panose="020B0603020102020204" charset="0"/>
              <a:cs typeface="Franklin Gothic Medium" panose="020B0603020102020204" charset="0"/>
            </a:endParaRPr>
          </a:p>
          <a:p>
            <a:pPr marL="0" indent="0" algn="just">
              <a:buNone/>
            </a:pPr>
            <a:endParaRPr lang="en-US" sz="2665">
              <a:solidFill>
                <a:srgbClr val="0070C0"/>
              </a:solidFill>
              <a:latin typeface="Franklin Gothic Medium" panose="020B0603020102020204" charset="0"/>
              <a:cs typeface="Franklin Gothic Medium" panose="020B0603020102020204" charset="0"/>
            </a:endParaRPr>
          </a:p>
          <a:p>
            <a:pPr marL="0" indent="0" algn="just">
              <a:buNone/>
            </a:pPr>
            <a:r>
              <a:rPr lang="en-US" sz="2665">
                <a:solidFill>
                  <a:srgbClr val="0070C0"/>
                </a:solidFill>
                <a:latin typeface="Franklin Gothic Medium" panose="020B0603020102020204" charset="0"/>
                <a:cs typeface="Franklin Gothic Medium" panose="020B0603020102020204" charset="0"/>
              </a:rPr>
              <a:t>Man-made radioactivity is the result of nuclear weapon discharge or a nuclear reactor containment breach. In such scenarios, all living organisms in the vicinity of the nuclear event will become contaminated by fission products and remnants of nuclear fuel. This can be in the form of radioactive dust or even particles that are found on various surfaces.</a:t>
            </a:r>
            <a:endParaRPr lang="en-US" sz="2665">
              <a:solidFill>
                <a:srgbClr val="0070C0"/>
              </a:solidFill>
              <a:latin typeface="Franklin Gothic Medium" panose="020B0603020102020204" charset="0"/>
              <a:cs typeface="Franklin Gothic Medium" panose="020B06030201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xit" presetSubtype="4" fill="hold" grpId="0" nodeType="clickEffect">
                                  <p:stCondLst>
                                    <p:cond delay="0"/>
                                  </p:stCondLst>
                                  <p:childTnLst>
                                    <p:anim calcmode="lin" valueType="num">
                                      <p:cBhvr additive="base">
                                        <p:cTn id="6" dur="5000"/>
                                        <p:tgtEl>
                                          <p:spTgt spid="4"/>
                                        </p:tgtEl>
                                        <p:attrNameLst>
                                          <p:attrName>ppt_x</p:attrName>
                                        </p:attrNameLst>
                                      </p:cBhvr>
                                      <p:tavLst>
                                        <p:tav tm="0">
                                          <p:val>
                                            <p:strVal val="ppt_x"/>
                                          </p:val>
                                        </p:tav>
                                        <p:tav tm="100000">
                                          <p:val>
                                            <p:strVal val="ppt_x"/>
                                          </p:val>
                                        </p:tav>
                                      </p:tavLst>
                                    </p:anim>
                                    <p:anim calcmode="lin" valueType="num">
                                      <p:cBhvr additive="base">
                                        <p:cTn id="7" dur="5000"/>
                                        <p:tgtEl>
                                          <p:spTgt spid="4"/>
                                        </p:tgtEl>
                                        <p:attrNameLst>
                                          <p:attrName>ppt_y</p:attrName>
                                        </p:attrNameLst>
                                      </p:cBhvr>
                                      <p:tavLst>
                                        <p:tav tm="0">
                                          <p:val>
                                            <p:strVal val="ppt_y"/>
                                          </p:val>
                                        </p:tav>
                                        <p:tav tm="100000">
                                          <p:val>
                                            <p:strVal val="1+ppt_h/2"/>
                                          </p:val>
                                        </p:tav>
                                      </p:tavLst>
                                    </p:anim>
                                    <p:set>
                                      <p:cBhvr>
                                        <p:cTn id="8" dur="1" fill="hold">
                                          <p:stCondLst>
                                            <p:cond delay="4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pPr algn="ctr"/>
            <a:r>
              <a:rPr lang="en-US" b="1">
                <a:ln/>
                <a:gradFill>
                  <a:gsLst>
                    <a:gs pos="21000">
                      <a:srgbClr val="53575C"/>
                    </a:gs>
                    <a:gs pos="88000">
                      <a:srgbClr val="C5C7CA"/>
                    </a:gs>
                  </a:gsLst>
                  <a:lin ang="5400000"/>
                </a:gradFill>
                <a:effectLst/>
                <a:latin typeface="Georgia" panose="02040502050405020303" charset="0"/>
                <a:cs typeface="Georgia" panose="02040502050405020303" charset="0"/>
              </a:rPr>
              <a:t>NOISE POLLUTION</a:t>
            </a:r>
            <a:endParaRPr lang="en-US" b="1">
              <a:ln/>
              <a:gradFill>
                <a:gsLst>
                  <a:gs pos="21000">
                    <a:srgbClr val="53575C"/>
                  </a:gs>
                  <a:gs pos="88000">
                    <a:srgbClr val="C5C7CA"/>
                  </a:gs>
                </a:gsLst>
                <a:lin ang="5400000"/>
              </a:gradFill>
              <a:effectLst/>
              <a:latin typeface="Georgia" panose="02040502050405020303" charset="0"/>
              <a:cs typeface="Georgia" panose="02040502050405020303" charset="0"/>
            </a:endParaRPr>
          </a:p>
        </p:txBody>
      </p:sp>
      <p:sp>
        <p:nvSpPr>
          <p:cNvPr id="5" name="Content Placeholder 4"/>
          <p:cNvSpPr>
            <a:spLocks noGrp="1"/>
          </p:cNvSpPr>
          <p:nvPr>
            <p:ph idx="1"/>
          </p:nvPr>
        </p:nvSpPr>
        <p:spPr/>
        <p:txBody>
          <a:bodyPr/>
          <a:p>
            <a:pPr marL="0" indent="0" algn="just">
              <a:buNone/>
            </a:pPr>
            <a:r>
              <a:rPr lang="en-US">
                <a:solidFill>
                  <a:schemeClr val="accent6">
                    <a:lumMod val="60000"/>
                    <a:lumOff val="40000"/>
                  </a:schemeClr>
                </a:solidFill>
                <a:latin typeface="Georgia" panose="02040502050405020303" charset="0"/>
                <a:cs typeface="Georgia" panose="02040502050405020303" charset="0"/>
              </a:rPr>
              <a:t>Noise pollution can cause health problems for people and wildlife, both on land and in the sea. From traffic noise to rock concerts, loud or inescapable sounds can cause hearing loss, stress, and high blood pressure. Noise from ships and human activities in the ocean is harmful to whales and dolphins that depend on echolocation to survive.</a:t>
            </a:r>
            <a:endParaRPr lang="en-US">
              <a:solidFill>
                <a:schemeClr val="accent6">
                  <a:lumMod val="60000"/>
                  <a:lumOff val="40000"/>
                </a:schemeClr>
              </a:solidFill>
              <a:latin typeface="Georgia" panose="02040502050405020303" charset="0"/>
              <a:cs typeface="Georgia" panose="02040502050405020303"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6" presetClass="path" presetSubtype="0" accel="50000" decel="50000" fill="hold" grpId="2" nodeType="clickEffect">
                                  <p:stCondLst>
                                    <p:cond delay="0"/>
                                  </p:stCondLst>
                                  <p:childTnLst>
                                    <p:animMotion origin="layout" path="M 0 0 C -0.014 -0.005 -0.029 -0.009 -0.044 -0.009 C -0.114 -0.009 -0.169 0.048 -0.169 0.117 C -0.169 0.185 -0.114 0.241 -0.044 0.241 C -0.029 0.241 -0.014 0.238 0 0.233 C -0.047 0.215 -0.08 0.17 -0.08 0.117 C -0.08 0.063 -0.047 0.018 0 0 Z" pathEditMode="relative" ptsTypes="">
                                      <p:cBhvr>
                                        <p:cTn id="10" dur="2000" fill="hold"/>
                                        <p:tgtEl>
                                          <p:spTgt spid="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4" grpId="2"/>
      <p:bldP spid="4" grpId="3"/>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scene3d>
              <a:camera prst="orthographicFront"/>
              <a:lightRig rig="threePt" dir="t"/>
            </a:scene3d>
          </a:bodyPr>
          <a:p>
            <a:pPr algn="ctr"/>
            <a:r>
              <a:rPr lang="en-US" b="1">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hnschrift" panose="020B0502040204020203" charset="0"/>
                <a:cs typeface="Bahnschrift" panose="020B0502040204020203" charset="0"/>
              </a:rPr>
              <a:t>ENVIRONMENTAL POLLUTION</a:t>
            </a:r>
            <a:endParaRPr lang="en-US" b="1">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hnschrift" panose="020B0502040204020203" charset="0"/>
              <a:cs typeface="Bahnschrift" panose="020B0502040204020203" charset="0"/>
            </a:endParaRPr>
          </a:p>
        </p:txBody>
      </p:sp>
      <p:pic>
        <p:nvPicPr>
          <p:cNvPr id="6" name="Content Placeholder 5" descr="images"/>
          <p:cNvPicPr>
            <a:picLocks noChangeAspect="1"/>
          </p:cNvPicPr>
          <p:nvPr>
            <p:ph idx="1"/>
          </p:nvPr>
        </p:nvPicPr>
        <p:blipFill>
          <a:blip r:embed="rId1"/>
          <a:stretch>
            <a:fillRect/>
          </a:stretch>
        </p:blipFill>
        <p:spPr>
          <a:xfrm>
            <a:off x="455930" y="1341755"/>
            <a:ext cx="6650355" cy="4405630"/>
          </a:xfrm>
          <a:prstGeom prst="rect">
            <a:avLst/>
          </a:prstGeom>
          <a:ln>
            <a:solidFill>
              <a:schemeClr val="accent1"/>
            </a:solidFill>
          </a:ln>
        </p:spPr>
      </p:pic>
      <p:sp>
        <p:nvSpPr>
          <p:cNvPr id="7" name="Text Box 6"/>
          <p:cNvSpPr txBox="1"/>
          <p:nvPr/>
        </p:nvSpPr>
        <p:spPr>
          <a:xfrm>
            <a:off x="7235190" y="1762125"/>
            <a:ext cx="4790440" cy="3685540"/>
          </a:xfrm>
          <a:prstGeom prst="rect">
            <a:avLst/>
          </a:prstGeom>
          <a:noFill/>
        </p:spPr>
        <p:txBody>
          <a:bodyPr wrap="square" rtlCol="0">
            <a:noAutofit/>
          </a:bodyPr>
          <a:p>
            <a:pPr algn="just"/>
            <a:r>
              <a:rPr lang="en-US" sz="2000">
                <a:solidFill>
                  <a:schemeClr val="accent6"/>
                </a:solidFill>
              </a:rPr>
              <a:t>Pollution is the introduction of contaminants into the natural environment that cause adverse change. Pollution can take the form of any substance or energy. Pollutants, the components of pollution, can be either foreign substances/energies or naturally occurring contaminants</a:t>
            </a:r>
            <a:endParaRPr lang="en-US" sz="2000">
              <a:solidFill>
                <a:schemeClr val="accent6"/>
              </a:solidFill>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7" presetClass="exit" presetSubtype="4" fill="hold" grpId="0" nodeType="clickEffect">
                                  <p:stCondLst>
                                    <p:cond delay="0"/>
                                  </p:stCondLst>
                                  <p:childTnLst>
                                    <p:anim calcmode="lin" valueType="num">
                                      <p:cBhvr additive="base">
                                        <p:cTn id="10" dur="5000"/>
                                        <p:tgtEl>
                                          <p:spTgt spid="4"/>
                                        </p:tgtEl>
                                        <p:attrNameLst>
                                          <p:attrName>ppt_x</p:attrName>
                                        </p:attrNameLst>
                                      </p:cBhvr>
                                      <p:tavLst>
                                        <p:tav tm="0">
                                          <p:val>
                                            <p:strVal val="ppt_x"/>
                                          </p:val>
                                        </p:tav>
                                        <p:tav tm="100000">
                                          <p:val>
                                            <p:strVal val="ppt_x"/>
                                          </p:val>
                                        </p:tav>
                                      </p:tavLst>
                                    </p:anim>
                                    <p:anim calcmode="lin" valueType="num">
                                      <p:cBhvr additive="base">
                                        <p:cTn id="11" dur="5000"/>
                                        <p:tgtEl>
                                          <p:spTgt spid="4"/>
                                        </p:tgtEl>
                                        <p:attrNameLst>
                                          <p:attrName>ppt_y</p:attrName>
                                        </p:attrNameLst>
                                      </p:cBhvr>
                                      <p:tavLst>
                                        <p:tav tm="0">
                                          <p:val>
                                            <p:strVal val="ppt_y"/>
                                          </p:val>
                                        </p:tav>
                                        <p:tav tm="100000">
                                          <p:val>
                                            <p:strVal val="1+ppt_h/2"/>
                                          </p:val>
                                        </p:tav>
                                      </p:tavLst>
                                    </p:anim>
                                    <p:set>
                                      <p:cBhvr>
                                        <p:cTn id="12" dur="1" fill="hold">
                                          <p:stCondLst>
                                            <p:cond delay="49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3" presetClass="exit" presetSubtype="32" fill="hold" grpId="1" nodeType="clickEffect">
                                  <p:stCondLst>
                                    <p:cond delay="0"/>
                                  </p:stCondLst>
                                  <p:childTnLst>
                                    <p:animEffect transition="out" filter="plus(out)">
                                      <p:cBhvr>
                                        <p:cTn id="16" dur="2000"/>
                                        <p:tgtEl>
                                          <p:spTgt spid="4"/>
                                        </p:tgtEl>
                                      </p:cBhvr>
                                    </p:animEffect>
                                    <p:set>
                                      <p:cBhvr>
                                        <p:cTn id="17" dur="1" fill="hold">
                                          <p:stCondLst>
                                            <p:cond delay="1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4344</Words>
  <Application>WPS Presentation</Application>
  <PresentationFormat>Widescreen</PresentationFormat>
  <Paragraphs>50</Paragraphs>
  <Slides>10</Slides>
  <Notes>0</Notes>
  <HiddenSlides>0</HiddenSlides>
  <MMClips>0</MMClips>
  <ScaleCrop>false</ScaleCrop>
  <HeadingPairs>
    <vt:vector size="6" baseType="variant">
      <vt:variant>
        <vt:lpstr>已用的字体</vt:lpstr>
      </vt:variant>
      <vt:variant>
        <vt:i4>44</vt:i4>
      </vt:variant>
      <vt:variant>
        <vt:lpstr>主题</vt:lpstr>
      </vt:variant>
      <vt:variant>
        <vt:i4>1</vt:i4>
      </vt:variant>
      <vt:variant>
        <vt:lpstr>幻灯片标题</vt:lpstr>
      </vt:variant>
      <vt:variant>
        <vt:i4>10</vt:i4>
      </vt:variant>
    </vt:vector>
  </HeadingPairs>
  <TitlesOfParts>
    <vt:vector size="55" baseType="lpstr">
      <vt:lpstr>Arial</vt:lpstr>
      <vt:lpstr>SimSun</vt:lpstr>
      <vt:lpstr>Wingdings</vt:lpstr>
      <vt:lpstr>Calibri Light</vt:lpstr>
      <vt:lpstr>Calibri</vt:lpstr>
      <vt:lpstr>Microsoft YaHei</vt:lpstr>
      <vt:lpstr>Arial Unicode MS</vt:lpstr>
      <vt:lpstr>AcadEref</vt:lpstr>
      <vt:lpstr>AmdtSymbols</vt:lpstr>
      <vt:lpstr>AMGDT</vt:lpstr>
      <vt:lpstr>Artifakt Element</vt:lpstr>
      <vt:lpstr>Artifakt Element Book</vt:lpstr>
      <vt:lpstr>Artifakt Element Hair</vt:lpstr>
      <vt:lpstr>Artifakt Element Heavy</vt:lpstr>
      <vt:lpstr>Artifakt Element Medium</vt:lpstr>
      <vt:lpstr>Artifakt Element Thin</vt:lpstr>
      <vt:lpstr>Bahnschrift</vt:lpstr>
      <vt:lpstr>Bahnschrift Condensed</vt:lpstr>
      <vt:lpstr>Bahnschrift SemiBold Condensed</vt:lpstr>
      <vt:lpstr>Bahnschrift SemiCondensed</vt:lpstr>
      <vt:lpstr>Bahnschrift SemiBold SemiConden</vt:lpstr>
      <vt:lpstr>Cambria</vt:lpstr>
      <vt:lpstr>Artifakt Element Black</vt:lpstr>
      <vt:lpstr>Bahnschrift Light</vt:lpstr>
      <vt:lpstr>Bahnschrift Light SemiCondensed</vt:lpstr>
      <vt:lpstr>Bahnschrift Light Condensed</vt:lpstr>
      <vt:lpstr>Candara Light</vt:lpstr>
      <vt:lpstr>Candara</vt:lpstr>
      <vt:lpstr>Complex</vt:lpstr>
      <vt:lpstr>Comic Sans MS</vt:lpstr>
      <vt:lpstr>Constantia</vt:lpstr>
      <vt:lpstr>Wingdings</vt:lpstr>
      <vt:lpstr>Bahnschrift SemiLight Condensed</vt:lpstr>
      <vt:lpstr>Cambria Math</vt:lpstr>
      <vt:lpstr>Corbel</vt:lpstr>
      <vt:lpstr>Georgia</vt:lpstr>
      <vt:lpstr>Artifakt Element Light</vt:lpstr>
      <vt:lpstr>Ebrima</vt:lpstr>
      <vt:lpstr>Franklin Gothic Medium</vt:lpstr>
      <vt:lpstr>Arial Black</vt:lpstr>
      <vt:lpstr>Bahnschrift SemiBold</vt:lpstr>
      <vt:lpstr>GENISO</vt:lpstr>
      <vt:lpstr>GOST type A</vt:lpstr>
      <vt:lpstr>Times New Roman</vt:lpstr>
      <vt:lpstr>Orange Waves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POLLUTION</dc:title>
  <dc:creator/>
  <cp:lastModifiedBy>sres</cp:lastModifiedBy>
  <cp:revision>1</cp:revision>
  <dcterms:created xsi:type="dcterms:W3CDTF">2024-02-21T06:25:19Z</dcterms:created>
  <dcterms:modified xsi:type="dcterms:W3CDTF">2024-02-21T06:25:19Z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9184AD91124B479B9AEF5469EB8CF7BB_11</vt:lpwstr>
  </property>
  <property fmtid="{D5CDD505-2E9C-101B-9397-08002B2CF9AE}" pid="3" name="KSOProductBuildVer">
    <vt:lpwstr>1033-12.2.0.13431</vt:lpwstr>
  </property>
</Properties>
</file>