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20"/>
  </p:notesMasterIdLst>
  <p:handoutMasterIdLst>
    <p:handoutMasterId r:id="rId21"/>
  </p:handoutMasterIdLst>
  <p:sldIdLst>
    <p:sldId id="334" r:id="rId5"/>
    <p:sldId id="316" r:id="rId6"/>
    <p:sldId id="351" r:id="rId7"/>
    <p:sldId id="337" r:id="rId8"/>
    <p:sldId id="342" r:id="rId9"/>
    <p:sldId id="352" r:id="rId10"/>
    <p:sldId id="353" r:id="rId11"/>
    <p:sldId id="354" r:id="rId12"/>
    <p:sldId id="355" r:id="rId13"/>
    <p:sldId id="356" r:id="rId14"/>
    <p:sldId id="357" r:id="rId15"/>
    <p:sldId id="358" r:id="rId16"/>
    <p:sldId id="346" r:id="rId17"/>
    <p:sldId id="328" r:id="rId18"/>
    <p:sldId id="34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F8442C-EDDF-4E12-A15B-D9BBDA0EF16E}">
          <p14:sldIdLst>
            <p14:sldId id="334"/>
            <p14:sldId id="316"/>
            <p14:sldId id="351"/>
            <p14:sldId id="337"/>
            <p14:sldId id="342"/>
            <p14:sldId id="352"/>
            <p14:sldId id="353"/>
            <p14:sldId id="354"/>
            <p14:sldId id="355"/>
            <p14:sldId id="356"/>
            <p14:sldId id="357"/>
            <p14:sldId id="358"/>
            <p14:sldId id="346"/>
            <p14:sldId id="328"/>
            <p14:sldId id="349"/>
          </p14:sldIdLst>
        </p14:section>
      </p14:sectionLst>
    </p:ex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84967" autoAdjust="0"/>
  </p:normalViewPr>
  <p:slideViewPr>
    <p:cSldViewPr snapToGrid="0">
      <p:cViewPr varScale="1">
        <p:scale>
          <a:sx n="86" d="100"/>
          <a:sy n="86" d="100"/>
        </p:scale>
        <p:origin x="562" y="67"/>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7/14/2024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1752756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240044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1468254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28369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373993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941029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175487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2150475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111756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321247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9" y="357809"/>
            <a:ext cx="7983110" cy="3080335"/>
          </a:xfrm>
        </p:spPr>
        <p:txBody>
          <a:bodyPr/>
          <a:lstStyle/>
          <a:p>
            <a:r>
              <a:rPr lang="en-US" cap="none" dirty="0"/>
              <a:t>Instagram User Analytics</a:t>
            </a:r>
          </a:p>
        </p:txBody>
      </p:sp>
      <p:sp>
        <p:nvSpPr>
          <p:cNvPr id="3" name="Rectangle 2">
            <a:extLst>
              <a:ext uri="{FF2B5EF4-FFF2-40B4-BE49-F238E27FC236}">
                <a16:creationId xmlns:a16="http://schemas.microsoft.com/office/drawing/2014/main" id="{8AF8F676-3FF6-DD93-A219-B060DE481348}"/>
              </a:ext>
            </a:extLst>
          </p:cNvPr>
          <p:cNvSpPr/>
          <p:nvPr/>
        </p:nvSpPr>
        <p:spPr>
          <a:xfrm>
            <a:off x="8984202" y="6500191"/>
            <a:ext cx="3080551" cy="3062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1" dirty="0"/>
              <a:t>Author – Vinayak Swami</a:t>
            </a:r>
            <a:endParaRPr lang="en-IN" i="1" dirty="0"/>
          </a:p>
        </p:txBody>
      </p:sp>
      <p:pic>
        <p:nvPicPr>
          <p:cNvPr id="5" name="Picture 4">
            <a:extLst>
              <a:ext uri="{FF2B5EF4-FFF2-40B4-BE49-F238E27FC236}">
                <a16:creationId xmlns:a16="http://schemas.microsoft.com/office/drawing/2014/main" id="{E31ADA62-2B2A-AABD-96DB-19FAE76F0D5D}"/>
              </a:ext>
            </a:extLst>
          </p:cNvPr>
          <p:cNvPicPr>
            <a:picLocks noChangeAspect="1"/>
          </p:cNvPicPr>
          <p:nvPr/>
        </p:nvPicPr>
        <p:blipFill>
          <a:blip r:embed="rId3"/>
          <a:stretch>
            <a:fillRect/>
          </a:stretch>
        </p:blipFill>
        <p:spPr>
          <a:xfrm>
            <a:off x="1917883" y="3908808"/>
            <a:ext cx="2133108" cy="2074741"/>
          </a:xfrm>
          <a:prstGeom prst="rect">
            <a:avLst/>
          </a:prstGeom>
        </p:spPr>
      </p:pic>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524435" y="140267"/>
            <a:ext cx="8362765" cy="6429210"/>
          </a:xfrm>
        </p:spPr>
        <p:txBody>
          <a:bodyPr/>
          <a:lstStyle/>
          <a:p>
            <a:r>
              <a:rPr lang="en-US" b="1" dirty="0"/>
              <a:t>5. Ad Campaign Launch: </a:t>
            </a:r>
            <a:r>
              <a:rPr lang="en-US" dirty="0"/>
              <a:t>The team wants to know the best day of the week to launch ads. </a:t>
            </a:r>
          </a:p>
          <a:p>
            <a:r>
              <a:rPr lang="en-US" b="1" dirty="0"/>
              <a:t>Task : </a:t>
            </a:r>
            <a:r>
              <a:rPr lang="en-US" dirty="0"/>
              <a:t> What day of the week do most users register on? Provide insights on when to schedule an ad campaign.</a:t>
            </a:r>
          </a:p>
          <a:p>
            <a:r>
              <a:rPr lang="en-US" dirty="0">
                <a:latin typeface="MV Boli" panose="02000500030200090000" pitchFamily="2" charset="0"/>
                <a:cs typeface="MV Boli" panose="02000500030200090000" pitchFamily="2" charset="0"/>
              </a:rPr>
              <a:t>select count(id)as </a:t>
            </a:r>
            <a:r>
              <a:rPr lang="en-US" dirty="0" err="1">
                <a:latin typeface="MV Boli" panose="02000500030200090000" pitchFamily="2" charset="0"/>
                <a:cs typeface="MV Boli" panose="02000500030200090000" pitchFamily="2" charset="0"/>
              </a:rPr>
              <a:t>user_count,dayname</a:t>
            </a:r>
            <a:r>
              <a:rPr lang="en-US" dirty="0">
                <a:latin typeface="MV Boli" panose="02000500030200090000" pitchFamily="2" charset="0"/>
                <a:cs typeface="MV Boli" panose="02000500030200090000" pitchFamily="2" charset="0"/>
              </a:rPr>
              <a:t>(created_at)as </a:t>
            </a:r>
            <a:r>
              <a:rPr lang="en-US" dirty="0" err="1">
                <a:latin typeface="MV Boli" panose="02000500030200090000" pitchFamily="2" charset="0"/>
                <a:cs typeface="MV Boli" panose="02000500030200090000" pitchFamily="2" charset="0"/>
              </a:rPr>
              <a:t>dayna</a:t>
            </a:r>
            <a:r>
              <a:rPr lang="en-US" dirty="0">
                <a:latin typeface="MV Boli" panose="02000500030200090000" pitchFamily="2" charset="0"/>
                <a:cs typeface="MV Boli" panose="02000500030200090000" pitchFamily="2" charset="0"/>
              </a:rPr>
              <a:t> from users group by </a:t>
            </a:r>
            <a:r>
              <a:rPr lang="en-US" dirty="0" err="1">
                <a:latin typeface="MV Boli" panose="02000500030200090000" pitchFamily="2" charset="0"/>
                <a:cs typeface="MV Boli" panose="02000500030200090000" pitchFamily="2" charset="0"/>
              </a:rPr>
              <a:t>dayna</a:t>
            </a:r>
            <a:r>
              <a:rPr lang="en-US" dirty="0">
                <a:latin typeface="MV Boli" panose="02000500030200090000" pitchFamily="2" charset="0"/>
                <a:cs typeface="MV Boli" panose="02000500030200090000" pitchFamily="2" charset="0"/>
              </a:rPr>
              <a:t> order by </a:t>
            </a:r>
            <a:r>
              <a:rPr lang="en-US" dirty="0" err="1">
                <a:latin typeface="MV Boli" panose="02000500030200090000" pitchFamily="2" charset="0"/>
                <a:cs typeface="MV Boli" panose="02000500030200090000" pitchFamily="2" charset="0"/>
              </a:rPr>
              <a:t>user_count</a:t>
            </a:r>
            <a:r>
              <a:rPr lang="en-US" dirty="0">
                <a:latin typeface="MV Boli" panose="02000500030200090000" pitchFamily="2" charset="0"/>
                <a:cs typeface="MV Boli" panose="02000500030200090000" pitchFamily="2" charset="0"/>
              </a:rPr>
              <a:t> desc ;</a:t>
            </a:r>
          </a:p>
          <a:p>
            <a:r>
              <a:rPr lang="en-US" dirty="0">
                <a:latin typeface="MV Boli" panose="02000500030200090000" pitchFamily="2" charset="0"/>
                <a:cs typeface="MV Boli" panose="02000500030200090000" pitchFamily="2" charset="0"/>
              </a:rPr>
              <a:t>Output: </a:t>
            </a:r>
          </a:p>
        </p:txBody>
      </p:sp>
      <p:pic>
        <p:nvPicPr>
          <p:cNvPr id="5" name="Picture 4">
            <a:extLst>
              <a:ext uri="{FF2B5EF4-FFF2-40B4-BE49-F238E27FC236}">
                <a16:creationId xmlns:a16="http://schemas.microsoft.com/office/drawing/2014/main" id="{350B66BE-3C27-E486-8100-1DDBC17EC465}"/>
              </a:ext>
            </a:extLst>
          </p:cNvPr>
          <p:cNvPicPr>
            <a:picLocks noChangeAspect="1"/>
          </p:cNvPicPr>
          <p:nvPr/>
        </p:nvPicPr>
        <p:blipFill>
          <a:blip r:embed="rId4"/>
          <a:stretch>
            <a:fillRect/>
          </a:stretch>
        </p:blipFill>
        <p:spPr>
          <a:xfrm>
            <a:off x="3408741" y="2739269"/>
            <a:ext cx="6049219" cy="2657846"/>
          </a:xfrm>
          <a:prstGeom prst="rect">
            <a:avLst/>
          </a:prstGeom>
        </p:spPr>
      </p:pic>
      <p:sp>
        <p:nvSpPr>
          <p:cNvPr id="7" name="TextBox 6">
            <a:extLst>
              <a:ext uri="{FF2B5EF4-FFF2-40B4-BE49-F238E27FC236}">
                <a16:creationId xmlns:a16="http://schemas.microsoft.com/office/drawing/2014/main" id="{3160ADAA-CB2F-3997-CC79-61C27E6C927C}"/>
              </a:ext>
            </a:extLst>
          </p:cNvPr>
          <p:cNvSpPr txBox="1"/>
          <p:nvPr/>
        </p:nvSpPr>
        <p:spPr>
          <a:xfrm>
            <a:off x="3524435" y="5660130"/>
            <a:ext cx="8478459" cy="646331"/>
          </a:xfrm>
          <a:prstGeom prst="rect">
            <a:avLst/>
          </a:prstGeom>
          <a:noFill/>
        </p:spPr>
        <p:txBody>
          <a:bodyPr wrap="square">
            <a:spAutoFit/>
          </a:bodyPr>
          <a:lstStyle/>
          <a:p>
            <a:r>
              <a:rPr lang="en-US" dirty="0"/>
              <a:t>The analysis shows that Sunday and Thursday are the days on which maximum people register in Instagram.</a:t>
            </a:r>
            <a:endParaRPr lang="en-IN" dirty="0"/>
          </a:p>
        </p:txBody>
      </p:sp>
    </p:spTree>
    <p:extLst>
      <p:ext uri="{BB962C8B-B14F-4D97-AF65-F5344CB8AC3E}">
        <p14:creationId xmlns:p14="http://schemas.microsoft.com/office/powerpoint/2010/main" val="183651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524435" y="140267"/>
            <a:ext cx="8433786" cy="6429210"/>
          </a:xfrm>
        </p:spPr>
        <p:txBody>
          <a:bodyPr/>
          <a:lstStyle/>
          <a:p>
            <a:r>
              <a:rPr lang="en-IN" sz="2000" b="1" dirty="0"/>
              <a:t>B) Investor Metrics:</a:t>
            </a:r>
            <a:endParaRPr lang="en-US" sz="2000" b="1" dirty="0"/>
          </a:p>
          <a:p>
            <a:r>
              <a:rPr lang="en-US" b="1" dirty="0"/>
              <a:t>1. User Engagement: </a:t>
            </a:r>
            <a:r>
              <a:rPr lang="en-US" dirty="0"/>
              <a:t>Investors want to know if users are still active and posting on Instagram or if they are making fewer posts. </a:t>
            </a:r>
          </a:p>
          <a:p>
            <a:r>
              <a:rPr lang="en-US" b="1" dirty="0"/>
              <a:t>Task : </a:t>
            </a:r>
            <a:r>
              <a:rPr lang="en-US" dirty="0"/>
              <a:t>Provide how many times does average user posts on Instagram. Also, provide the total number of photos on Instagram/total number of users</a:t>
            </a:r>
          </a:p>
          <a:p>
            <a:r>
              <a:rPr lang="en-US" dirty="0">
                <a:latin typeface="MV Boli" panose="02000500030200090000" pitchFamily="2" charset="0"/>
                <a:cs typeface="MV Boli" panose="02000500030200090000" pitchFamily="2" charset="0"/>
              </a:rPr>
              <a:t>with base as</a:t>
            </a:r>
          </a:p>
          <a:p>
            <a:r>
              <a:rPr lang="en-US" dirty="0">
                <a:latin typeface="MV Boli" panose="02000500030200090000" pitchFamily="2" charset="0"/>
                <a:cs typeface="MV Boli" panose="02000500030200090000" pitchFamily="2" charset="0"/>
              </a:rPr>
              <a:t>( select u.id as userid, count(p.id) as photoid from users u left join photos p on p.user_id=u.id group by u.id) </a:t>
            </a:r>
          </a:p>
          <a:p>
            <a:r>
              <a:rPr lang="en-US" dirty="0">
                <a:latin typeface="MV Boli" panose="02000500030200090000" pitchFamily="2" charset="0"/>
                <a:cs typeface="MV Boli" panose="02000500030200090000" pitchFamily="2" charset="0"/>
              </a:rPr>
              <a:t>select sum(photoid) as total_photos,count(userid) as </a:t>
            </a:r>
            <a:r>
              <a:rPr lang="en-US" dirty="0" err="1">
                <a:latin typeface="MV Boli" panose="02000500030200090000" pitchFamily="2" charset="0"/>
                <a:cs typeface="MV Boli" panose="02000500030200090000" pitchFamily="2" charset="0"/>
              </a:rPr>
              <a:t>total_users</a:t>
            </a:r>
            <a:r>
              <a:rPr lang="en-US" dirty="0">
                <a:latin typeface="MV Boli" panose="02000500030200090000" pitchFamily="2" charset="0"/>
                <a:cs typeface="MV Boli" panose="02000500030200090000" pitchFamily="2" charset="0"/>
              </a:rPr>
              <a:t>, sum(photoid)/count(userid) as </a:t>
            </a:r>
            <a:r>
              <a:rPr lang="en-US" dirty="0" err="1">
                <a:latin typeface="MV Boli" panose="02000500030200090000" pitchFamily="2" charset="0"/>
                <a:cs typeface="MV Boli" panose="02000500030200090000" pitchFamily="2" charset="0"/>
              </a:rPr>
              <a:t>photo_per_user</a:t>
            </a:r>
            <a:r>
              <a:rPr lang="en-US" dirty="0">
                <a:latin typeface="MV Boli" panose="02000500030200090000" pitchFamily="2" charset="0"/>
                <a:cs typeface="MV Boli" panose="02000500030200090000" pitchFamily="2" charset="0"/>
              </a:rPr>
              <a:t> from base;</a:t>
            </a:r>
          </a:p>
          <a:p>
            <a:r>
              <a:rPr lang="en-US" dirty="0">
                <a:latin typeface="MV Boli" panose="02000500030200090000" pitchFamily="2" charset="0"/>
                <a:cs typeface="MV Boli" panose="02000500030200090000" pitchFamily="2" charset="0"/>
              </a:rPr>
              <a:t>Output: </a:t>
            </a:r>
          </a:p>
        </p:txBody>
      </p:sp>
      <p:pic>
        <p:nvPicPr>
          <p:cNvPr id="5" name="Picture 4">
            <a:extLst>
              <a:ext uri="{FF2B5EF4-FFF2-40B4-BE49-F238E27FC236}">
                <a16:creationId xmlns:a16="http://schemas.microsoft.com/office/drawing/2014/main" id="{2E34DDCD-2205-AED6-300C-FED24DB48BAF}"/>
              </a:ext>
            </a:extLst>
          </p:cNvPr>
          <p:cNvPicPr>
            <a:picLocks noChangeAspect="1"/>
          </p:cNvPicPr>
          <p:nvPr/>
        </p:nvPicPr>
        <p:blipFill>
          <a:blip r:embed="rId4"/>
          <a:stretch>
            <a:fillRect/>
          </a:stretch>
        </p:blipFill>
        <p:spPr>
          <a:xfrm>
            <a:off x="3354140" y="4359620"/>
            <a:ext cx="5306165" cy="2486372"/>
          </a:xfrm>
          <a:prstGeom prst="rect">
            <a:avLst/>
          </a:prstGeom>
        </p:spPr>
      </p:pic>
    </p:spTree>
    <p:extLst>
      <p:ext uri="{BB962C8B-B14F-4D97-AF65-F5344CB8AC3E}">
        <p14:creationId xmlns:p14="http://schemas.microsoft.com/office/powerpoint/2010/main" val="3463822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524435" y="140267"/>
            <a:ext cx="8433786" cy="6429210"/>
          </a:xfrm>
        </p:spPr>
        <p:txBody>
          <a:bodyPr/>
          <a:lstStyle/>
          <a:p>
            <a:r>
              <a:rPr lang="en-US" b="1" dirty="0"/>
              <a:t>2. Bots &amp; Fake Accounts: </a:t>
            </a:r>
            <a:r>
              <a:rPr lang="en-US" dirty="0"/>
              <a:t>Investors want to know if the platform is crowded with fake and dummy accounts. </a:t>
            </a:r>
          </a:p>
          <a:p>
            <a:r>
              <a:rPr lang="en-US" b="1" dirty="0"/>
              <a:t>Task : </a:t>
            </a:r>
            <a:r>
              <a:rPr lang="en-US" dirty="0"/>
              <a:t>Provide data on users (bots) who have liked every single photo on the site (since any normal user would not be able to do this).</a:t>
            </a:r>
          </a:p>
          <a:p>
            <a:r>
              <a:rPr lang="en-US" dirty="0">
                <a:latin typeface="MV Boli" panose="02000500030200090000" pitchFamily="2" charset="0"/>
                <a:cs typeface="MV Boli" panose="02000500030200090000" pitchFamily="2" charset="0"/>
              </a:rPr>
              <a:t>with base as</a:t>
            </a:r>
          </a:p>
          <a:p>
            <a:r>
              <a:rPr lang="en-US" dirty="0">
                <a:latin typeface="MV Boli" panose="02000500030200090000" pitchFamily="2" charset="0"/>
                <a:cs typeface="MV Boli" panose="02000500030200090000" pitchFamily="2" charset="0"/>
              </a:rPr>
              <a:t>( select u.id as userid, count(p.id) as photoid from users u left join photos p on p.user_id=u.id group by u.id) </a:t>
            </a:r>
          </a:p>
          <a:p>
            <a:r>
              <a:rPr lang="en-US" dirty="0">
                <a:latin typeface="MV Boli" panose="02000500030200090000" pitchFamily="2" charset="0"/>
                <a:cs typeface="MV Boli" panose="02000500030200090000" pitchFamily="2" charset="0"/>
              </a:rPr>
              <a:t>select sum(photoid) as total_photos,count(userid) as </a:t>
            </a:r>
            <a:r>
              <a:rPr lang="en-US" dirty="0" err="1">
                <a:latin typeface="MV Boli" panose="02000500030200090000" pitchFamily="2" charset="0"/>
                <a:cs typeface="MV Boli" panose="02000500030200090000" pitchFamily="2" charset="0"/>
              </a:rPr>
              <a:t>total_users</a:t>
            </a:r>
            <a:r>
              <a:rPr lang="en-US" dirty="0">
                <a:latin typeface="MV Boli" panose="02000500030200090000" pitchFamily="2" charset="0"/>
                <a:cs typeface="MV Boli" panose="02000500030200090000" pitchFamily="2" charset="0"/>
              </a:rPr>
              <a:t>, sum(photoid)/count(userid) as </a:t>
            </a:r>
            <a:r>
              <a:rPr lang="en-US" dirty="0" err="1">
                <a:latin typeface="MV Boli" panose="02000500030200090000" pitchFamily="2" charset="0"/>
                <a:cs typeface="MV Boli" panose="02000500030200090000" pitchFamily="2" charset="0"/>
              </a:rPr>
              <a:t>photo_per_user</a:t>
            </a:r>
            <a:r>
              <a:rPr lang="en-US" dirty="0">
                <a:latin typeface="MV Boli" panose="02000500030200090000" pitchFamily="2" charset="0"/>
                <a:cs typeface="MV Boli" panose="02000500030200090000" pitchFamily="2" charset="0"/>
              </a:rPr>
              <a:t> from base;</a:t>
            </a:r>
          </a:p>
          <a:p>
            <a:r>
              <a:rPr lang="en-US" dirty="0">
                <a:latin typeface="MV Boli" panose="02000500030200090000" pitchFamily="2" charset="0"/>
                <a:cs typeface="MV Boli" panose="02000500030200090000" pitchFamily="2" charset="0"/>
              </a:rPr>
              <a:t>Output: </a:t>
            </a:r>
          </a:p>
        </p:txBody>
      </p:sp>
      <p:pic>
        <p:nvPicPr>
          <p:cNvPr id="4" name="Picture 3">
            <a:extLst>
              <a:ext uri="{FF2B5EF4-FFF2-40B4-BE49-F238E27FC236}">
                <a16:creationId xmlns:a16="http://schemas.microsoft.com/office/drawing/2014/main" id="{FA3C761C-B8D6-BFE9-84D6-509DBDD6A971}"/>
              </a:ext>
            </a:extLst>
          </p:cNvPr>
          <p:cNvPicPr>
            <a:picLocks noChangeAspect="1"/>
          </p:cNvPicPr>
          <p:nvPr/>
        </p:nvPicPr>
        <p:blipFill>
          <a:blip r:embed="rId4"/>
          <a:stretch>
            <a:fillRect/>
          </a:stretch>
        </p:blipFill>
        <p:spPr>
          <a:xfrm>
            <a:off x="4460161" y="3607984"/>
            <a:ext cx="5153744" cy="3109749"/>
          </a:xfrm>
          <a:prstGeom prst="rect">
            <a:avLst/>
          </a:prstGeom>
        </p:spPr>
      </p:pic>
    </p:spTree>
    <p:extLst>
      <p:ext uri="{BB962C8B-B14F-4D97-AF65-F5344CB8AC3E}">
        <p14:creationId xmlns:p14="http://schemas.microsoft.com/office/powerpoint/2010/main" val="239491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p:txBody>
          <a:bodyPr/>
          <a:lstStyle/>
          <a:p>
            <a:r>
              <a:rPr lang="en-US" sz="4800" cap="none" dirty="0"/>
              <a:t>Insights</a:t>
            </a:r>
          </a:p>
        </p:txBody>
      </p:sp>
      <p:sp>
        <p:nvSpPr>
          <p:cNvPr id="63" name="Text Placeholder 62">
            <a:extLst>
              <a:ext uri="{FF2B5EF4-FFF2-40B4-BE49-F238E27FC236}">
                <a16:creationId xmlns:a16="http://schemas.microsoft.com/office/drawing/2014/main" id="{9EFE5C42-059F-482E-C029-E8FA5107EEDA}"/>
              </a:ext>
            </a:extLst>
          </p:cNvPr>
          <p:cNvSpPr>
            <a:spLocks noGrp="1"/>
          </p:cNvSpPr>
          <p:nvPr>
            <p:ph sz="quarter" idx="15"/>
          </p:nvPr>
        </p:nvSpPr>
        <p:spPr>
          <a:xfrm>
            <a:off x="976543" y="177553"/>
            <a:ext cx="5211193" cy="5939161"/>
          </a:xfrm>
        </p:spPr>
        <p:txBody>
          <a:bodyPr>
            <a:normAutofit/>
          </a:bodyPr>
          <a:lstStyle/>
          <a:p>
            <a:pPr indent="-342900"/>
            <a:r>
              <a:rPr lang="en-US" dirty="0"/>
              <a:t>In this project, it is identified that a lot of users who have created their profile in Instagram are still inactive which could be due to their lack of knowledge on “how to post photos or videos or reels”. So, such users should be sent tutorial emails to help them use the platform well and become active in it. It can also promote the ad clicks and thereby, businesses. </a:t>
            </a:r>
          </a:p>
          <a:p>
            <a:pPr indent="-342900"/>
            <a:r>
              <a:rPr lang="en-US" dirty="0"/>
              <a:t>Through the context to identify user with maximum photo likes, more and more users are promoted to be more active in the platform.</a:t>
            </a:r>
          </a:p>
          <a:p>
            <a:pPr indent="-342900"/>
            <a:r>
              <a:rPr lang="en-US" dirty="0"/>
              <a:t>Through most popular hashtags identification, the businesses who want to launch ads can use these hashtags for obtaining maximum reach and engagement for their ads. </a:t>
            </a:r>
          </a:p>
          <a:p>
            <a:pPr indent="-342900"/>
            <a:r>
              <a:rPr lang="en-US" dirty="0"/>
              <a:t>As any social media platform will have fake profiles created, Instagram will also have fake accounts or profiles. It is extremely important to identify them. In this project, 13 fake accounts were detected.</a:t>
            </a:r>
          </a:p>
          <a:p>
            <a:pPr indent="-342900"/>
            <a:endParaRPr lang="en-US" dirty="0"/>
          </a:p>
        </p:txBody>
      </p:sp>
    </p:spTree>
    <p:extLst>
      <p:ext uri="{BB962C8B-B14F-4D97-AF65-F5344CB8AC3E}">
        <p14:creationId xmlns:p14="http://schemas.microsoft.com/office/powerpoint/2010/main" val="719664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987197" y="88688"/>
            <a:ext cx="4663438" cy="1109797"/>
          </a:xfrm>
        </p:spPr>
        <p:txBody>
          <a:bodyPr/>
          <a:lstStyle/>
          <a:p>
            <a:r>
              <a:rPr lang="en-US" cap="none" dirty="0"/>
              <a:t>Results</a:t>
            </a:r>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a:xfrm>
            <a:off x="987197" y="1109710"/>
            <a:ext cx="5108803" cy="4758430"/>
          </a:xfrm>
        </p:spPr>
        <p:txBody>
          <a:bodyPr/>
          <a:lstStyle/>
          <a:p>
            <a:pPr marL="285750" indent="-285750">
              <a:buFont typeface="Wingdings" panose="05000000000000000000" pitchFamily="2" charset="2"/>
              <a:buChar char="v"/>
            </a:pPr>
            <a:r>
              <a:rPr lang="en-US" dirty="0"/>
              <a:t>Through this project, I could identify 5 most used hashtags by the users in Instagram. On informing about these hashtags to the business profiles, they can use them in their ads which intends to increase the ad clicks and engagements which in turn increase the business at least by 50%. This is very significant in increasing Instagram platform’s influence in the public as well as its revenue.</a:t>
            </a:r>
          </a:p>
          <a:p>
            <a:pPr marL="285750" indent="-285750">
              <a:buFont typeface="Wingdings" panose="05000000000000000000" pitchFamily="2" charset="2"/>
              <a:buChar char="v"/>
            </a:pPr>
            <a:r>
              <a:rPr lang="en-US" dirty="0"/>
              <a:t> Remove bots &amp; fake accounts. Take strong action against who creates bots &amp; fake accounts.</a:t>
            </a:r>
          </a:p>
          <a:p>
            <a:pPr marL="285750" indent="-285750">
              <a:buFont typeface="Wingdings" panose="05000000000000000000" pitchFamily="2" charset="2"/>
              <a:buChar char="v"/>
            </a:pPr>
            <a:r>
              <a:rPr lang="en-US" dirty="0"/>
              <a:t>Use more Hashtags for brand promotions.</a:t>
            </a:r>
          </a:p>
          <a:p>
            <a:pPr marL="285750" indent="-285750">
              <a:buFont typeface="Wingdings" panose="05000000000000000000" pitchFamily="2" charset="2"/>
              <a:buChar char="v"/>
            </a:pPr>
            <a:r>
              <a:rPr lang="en-US" dirty="0"/>
              <a:t>Collaborate with most active &amp; most followed users.</a:t>
            </a:r>
          </a:p>
          <a:p>
            <a:endParaRPr lang="en-US" dirty="0"/>
          </a:p>
        </p:txBody>
      </p:sp>
      <p:pic>
        <p:nvPicPr>
          <p:cNvPr id="6" name="Picture Placeholder 21" descr="Mountains under near dusk sky">
            <a:extLst>
              <a:ext uri="{FF2B5EF4-FFF2-40B4-BE49-F238E27FC236}">
                <a16:creationId xmlns:a16="http://schemas.microsoft.com/office/drawing/2014/main" id="{1472EB4E-1296-AC66-19FA-B01BB8D8A5F8}"/>
              </a:ext>
            </a:extLst>
          </p:cNvPr>
          <p:cNvPicPr>
            <a:picLocks noGrp="1" noChangeAspect="1"/>
          </p:cNvPicPr>
          <p:nvPr>
            <p:ph type="pic" sz="quarter" idx="13"/>
          </p:nvPr>
        </p:nvPicPr>
        <p:blipFill rotWithShape="1">
          <a:blip r:embed="rId3"/>
          <a:srcRect l="22444" r="22444"/>
          <a:stretch/>
        </p:blipFill>
        <p:spPr>
          <a:xfrm>
            <a:off x="6695553" y="301752"/>
            <a:ext cx="5221224" cy="6263640"/>
          </a:xfrm>
        </p:spPr>
      </p:pic>
    </p:spTree>
    <p:extLst>
      <p:ext uri="{BB962C8B-B14F-4D97-AF65-F5344CB8AC3E}">
        <p14:creationId xmlns:p14="http://schemas.microsoft.com/office/powerpoint/2010/main" val="363811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127248"/>
            <a:ext cx="6117381" cy="3017520"/>
          </a:xfrm>
        </p:spPr>
        <p:txBody>
          <a:bodyPr/>
          <a:lstStyle/>
          <a:p>
            <a:r>
              <a:rPr lang="en-US" dirty="0"/>
              <a:t>Vinayak Swami</a:t>
            </a:r>
          </a:p>
          <a:p>
            <a:r>
              <a:rPr lang="en-US" dirty="0"/>
              <a:t>vinayakswami64@gmail.com</a:t>
            </a:r>
          </a:p>
          <a:p>
            <a:endParaRPr lang="en-US" dirty="0"/>
          </a:p>
          <a:p>
            <a:endParaRPr lang="en-US" dirty="0"/>
          </a:p>
        </p:txBody>
      </p:sp>
    </p:spTree>
    <p:extLst>
      <p:ext uri="{BB962C8B-B14F-4D97-AF65-F5344CB8AC3E}">
        <p14:creationId xmlns:p14="http://schemas.microsoft.com/office/powerpoint/2010/main" val="42739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p:txBody>
          <a:bodyPr/>
          <a:lstStyle/>
          <a:p>
            <a:r>
              <a:rPr lang="en-US" cap="none" dirty="0"/>
              <a:t>Project  Overview</a:t>
            </a:r>
          </a:p>
        </p:txBody>
      </p:sp>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p:txBody>
          <a:bodyPr/>
          <a:lstStyle/>
          <a:p>
            <a:r>
              <a:rPr lang="en-US" dirty="0"/>
              <a:t>This project aims to analyze the Instagram users. The entire analysis involves marketing analysis as well as investor metrics. The analysis will be done in MySQL workbench using SQL queries.</a:t>
            </a:r>
          </a:p>
        </p:txBody>
      </p:sp>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a:xfrm>
            <a:off x="5116544" y="614202"/>
            <a:ext cx="5918072" cy="1871546"/>
          </a:xfrm>
        </p:spPr>
        <p:txBody>
          <a:bodyPr/>
          <a:lstStyle/>
          <a:p>
            <a:r>
              <a:rPr lang="en-US" cap="none" dirty="0"/>
              <a:t>Database</a:t>
            </a:r>
          </a:p>
        </p:txBody>
      </p:sp>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a:xfrm>
            <a:off x="5116548" y="2485748"/>
            <a:ext cx="5918068" cy="3820969"/>
          </a:xfrm>
        </p:spPr>
        <p:txBody>
          <a:bodyPr/>
          <a:lstStyle/>
          <a:p>
            <a:r>
              <a:rPr lang="en-US" dirty="0"/>
              <a:t>The database consist of 7 tables that provide data related to the user engagement with the Instagram platform in terms of posting photos, liking posts and ads, following and followers of other users, tags used etc. </a:t>
            </a:r>
          </a:p>
        </p:txBody>
      </p:sp>
    </p:spTree>
    <p:extLst>
      <p:ext uri="{BB962C8B-B14F-4D97-AF65-F5344CB8AC3E}">
        <p14:creationId xmlns:p14="http://schemas.microsoft.com/office/powerpoint/2010/main" val="1399749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493223" y="1549098"/>
            <a:ext cx="8311102" cy="3080335"/>
          </a:xfrm>
        </p:spPr>
        <p:txBody>
          <a:bodyPr/>
          <a:lstStyle/>
          <a:p>
            <a:r>
              <a:rPr lang="en-US" cap="none" dirty="0"/>
              <a:t>Project Approach</a:t>
            </a:r>
          </a:p>
        </p:txBody>
      </p:sp>
      <p:pic>
        <p:nvPicPr>
          <p:cNvPr id="6" name="Picture Placeholder 5">
            <a:extLst>
              <a:ext uri="{FF2B5EF4-FFF2-40B4-BE49-F238E27FC236}">
                <a16:creationId xmlns:a16="http://schemas.microsoft.com/office/drawing/2014/main" id="{536D71EE-E343-CB51-0D18-22CA53EDF7E7}"/>
              </a:ext>
            </a:extLst>
          </p:cNvPr>
          <p:cNvPicPr>
            <a:picLocks noGrp="1" noChangeAspect="1"/>
          </p:cNvPicPr>
          <p:nvPr>
            <p:ph type="pic" sz="quarter" idx="13"/>
          </p:nvPr>
        </p:nvPicPr>
        <p:blipFill>
          <a:blip r:embed="rId3"/>
          <a:srcRect l="23" r="23"/>
          <a:stretch>
            <a:fillRect/>
          </a:stretch>
        </p:blipFill>
        <p:spPr/>
      </p:pic>
    </p:spTree>
    <p:extLst>
      <p:ext uri="{BB962C8B-B14F-4D97-AF65-F5344CB8AC3E}">
        <p14:creationId xmlns:p14="http://schemas.microsoft.com/office/powerpoint/2010/main" val="194123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r>
              <a:rPr lang="en-IN" dirty="0"/>
              <a:t>Step 1: Understanding Data </a:t>
            </a:r>
            <a:endParaRPr lang="en-US" dirty="0"/>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4114800" y="2194560"/>
            <a:ext cx="7498080" cy="4374916"/>
          </a:xfrm>
        </p:spPr>
        <p:txBody>
          <a:bodyPr/>
          <a:lstStyle/>
          <a:p>
            <a:r>
              <a:rPr lang="en-US" dirty="0"/>
              <a:t>The database is created first and then the database is imported to MySQL workbench for analysis.</a:t>
            </a:r>
          </a:p>
          <a:p>
            <a:r>
              <a:rPr lang="en-US" dirty="0"/>
              <a:t>Users Table : This table have the 100 users who created their Instagram profiles in 2016 and 2017. </a:t>
            </a:r>
          </a:p>
          <a:p>
            <a:r>
              <a:rPr lang="en-US" dirty="0"/>
              <a:t>Tags table : Different tags with id, name &amp; when it created.</a:t>
            </a:r>
          </a:p>
          <a:p>
            <a:r>
              <a:rPr lang="en-US" dirty="0"/>
              <a:t>Photos Table : Photos posted by users with id, image </a:t>
            </a:r>
            <a:r>
              <a:rPr lang="en-US" dirty="0" err="1"/>
              <a:t>url</a:t>
            </a:r>
            <a:r>
              <a:rPr lang="en-US" dirty="0"/>
              <a:t>, user id &amp; created date.</a:t>
            </a:r>
          </a:p>
          <a:p>
            <a:r>
              <a:rPr lang="en-US" dirty="0"/>
              <a:t>Likes table : Likes with user id, photo id, created at</a:t>
            </a:r>
          </a:p>
          <a:p>
            <a:r>
              <a:rPr lang="en-US" dirty="0"/>
              <a:t>Follows table : followers &amp; follows' with their id &amp; created at</a:t>
            </a:r>
          </a:p>
          <a:p>
            <a:r>
              <a:rPr lang="en-US" dirty="0"/>
              <a:t>Comments table : Comment with comment id &amp; when created</a:t>
            </a:r>
          </a:p>
          <a:p>
            <a:r>
              <a:rPr lang="en-US" dirty="0"/>
              <a:t>Photo tags table : photo id with added tags on photo</a:t>
            </a:r>
          </a:p>
          <a:p>
            <a:endParaRPr lang="en-US" dirty="0"/>
          </a:p>
        </p:txBody>
      </p:sp>
    </p:spTree>
    <p:extLst>
      <p:ext uri="{BB962C8B-B14F-4D97-AF65-F5344CB8AC3E}">
        <p14:creationId xmlns:p14="http://schemas.microsoft.com/office/powerpoint/2010/main" val="145028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4114800" y="435893"/>
            <a:ext cx="7498080" cy="1280160"/>
          </a:xfrm>
        </p:spPr>
        <p:txBody>
          <a:bodyPr/>
          <a:lstStyle/>
          <a:p>
            <a:r>
              <a:rPr lang="en-US" cap="none" dirty="0"/>
              <a:t>Step 2: Data Analysis &amp; </a:t>
            </a:r>
            <a:br>
              <a:rPr lang="en-US" cap="none" dirty="0"/>
            </a:br>
            <a:r>
              <a:rPr lang="en-US" cap="none" dirty="0"/>
              <a:t>		Driving Insights</a:t>
            </a:r>
            <a:endParaRPr lang="en-US" dirty="0"/>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648722" y="1864311"/>
            <a:ext cx="7964158" cy="4705165"/>
          </a:xfrm>
        </p:spPr>
        <p:txBody>
          <a:bodyPr/>
          <a:lstStyle/>
          <a:p>
            <a:pPr marL="342900" indent="-342900">
              <a:buAutoNum type="alphaUcParenR"/>
            </a:pPr>
            <a:r>
              <a:rPr lang="en-US" sz="2000" b="1" dirty="0"/>
              <a:t>Marketing Analysis</a:t>
            </a:r>
          </a:p>
          <a:p>
            <a:r>
              <a:rPr lang="en-US" b="1" dirty="0"/>
              <a:t>  1.  Loyal User reward : </a:t>
            </a:r>
            <a:r>
              <a:rPr lang="en-US" dirty="0"/>
              <a:t>The marketing team wants to reward the most loyal users, i.e., those who have been using the platform for the longest time. </a:t>
            </a:r>
          </a:p>
          <a:p>
            <a:r>
              <a:rPr lang="en-US" b="1" dirty="0"/>
              <a:t>Task : </a:t>
            </a:r>
            <a:r>
              <a:rPr lang="en-US" dirty="0"/>
              <a:t>Identify the five oldest users on Instagram from the provided database. </a:t>
            </a:r>
          </a:p>
          <a:p>
            <a:r>
              <a:rPr lang="en-US" dirty="0">
                <a:latin typeface="MV Boli" panose="02000500030200090000" pitchFamily="2" charset="0"/>
                <a:cs typeface="MV Boli" panose="02000500030200090000" pitchFamily="2" charset="0"/>
              </a:rPr>
              <a:t>select * from users order by created_at limit 5;   </a:t>
            </a:r>
          </a:p>
          <a:p>
            <a:r>
              <a:rPr lang="en-US" dirty="0">
                <a:latin typeface="MV Boli" panose="02000500030200090000" pitchFamily="2" charset="0"/>
                <a:cs typeface="MV Boli" panose="02000500030200090000" pitchFamily="2" charset="0"/>
              </a:rPr>
              <a:t>Output: </a:t>
            </a:r>
          </a:p>
        </p:txBody>
      </p:sp>
      <p:pic>
        <p:nvPicPr>
          <p:cNvPr id="4" name="Picture 3">
            <a:extLst>
              <a:ext uri="{FF2B5EF4-FFF2-40B4-BE49-F238E27FC236}">
                <a16:creationId xmlns:a16="http://schemas.microsoft.com/office/drawing/2014/main" id="{7BAF83E1-BA73-84E4-20E7-E144129C8ED1}"/>
              </a:ext>
            </a:extLst>
          </p:cNvPr>
          <p:cNvPicPr>
            <a:picLocks noChangeAspect="1"/>
          </p:cNvPicPr>
          <p:nvPr/>
        </p:nvPicPr>
        <p:blipFill>
          <a:blip r:embed="rId4"/>
          <a:stretch>
            <a:fillRect/>
          </a:stretch>
        </p:blipFill>
        <p:spPr>
          <a:xfrm>
            <a:off x="3648722" y="4291254"/>
            <a:ext cx="8113431" cy="2426480"/>
          </a:xfrm>
          <a:prstGeom prst="rect">
            <a:avLst/>
          </a:prstGeom>
        </p:spPr>
      </p:pic>
    </p:spTree>
    <p:extLst>
      <p:ext uri="{BB962C8B-B14F-4D97-AF65-F5344CB8AC3E}">
        <p14:creationId xmlns:p14="http://schemas.microsoft.com/office/powerpoint/2010/main" val="77565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524435" y="140267"/>
            <a:ext cx="8469297" cy="6429210"/>
          </a:xfrm>
        </p:spPr>
        <p:txBody>
          <a:bodyPr/>
          <a:lstStyle/>
          <a:p>
            <a:r>
              <a:rPr lang="en-US" b="1" dirty="0"/>
              <a:t>2.Inactive User Engagement: </a:t>
            </a:r>
            <a:r>
              <a:rPr lang="en-US" dirty="0"/>
              <a:t>The team wants to encourage inactive users to start posting by sending them promotional emails.</a:t>
            </a:r>
          </a:p>
          <a:p>
            <a:r>
              <a:rPr lang="en-US" dirty="0"/>
              <a:t> </a:t>
            </a:r>
            <a:r>
              <a:rPr lang="en-US" b="1" dirty="0"/>
              <a:t>Task : </a:t>
            </a:r>
            <a:r>
              <a:rPr lang="en-US" dirty="0"/>
              <a:t>Identify users who have never posted a single photo on Instagram. </a:t>
            </a:r>
          </a:p>
          <a:p>
            <a:r>
              <a:rPr lang="en-US" dirty="0">
                <a:latin typeface="MV Boli" panose="02000500030200090000" pitchFamily="2" charset="0"/>
                <a:cs typeface="MV Boli" panose="02000500030200090000" pitchFamily="2" charset="0"/>
              </a:rPr>
              <a:t>select </a:t>
            </a:r>
            <a:r>
              <a:rPr lang="en-US" dirty="0" err="1">
                <a:latin typeface="MV Boli" panose="02000500030200090000" pitchFamily="2" charset="0"/>
                <a:cs typeface="MV Boli" panose="02000500030200090000" pitchFamily="2" charset="0"/>
              </a:rPr>
              <a:t>u.id,u.username</a:t>
            </a:r>
            <a:r>
              <a:rPr lang="en-US" dirty="0">
                <a:latin typeface="MV Boli" panose="02000500030200090000" pitchFamily="2" charset="0"/>
                <a:cs typeface="MV Boli" panose="02000500030200090000" pitchFamily="2" charset="0"/>
              </a:rPr>
              <a:t> from users u left join photos p </a:t>
            </a:r>
          </a:p>
          <a:p>
            <a:r>
              <a:rPr lang="en-US" dirty="0">
                <a:latin typeface="MV Boli" panose="02000500030200090000" pitchFamily="2" charset="0"/>
                <a:cs typeface="MV Boli" panose="02000500030200090000" pitchFamily="2" charset="0"/>
              </a:rPr>
              <a:t>on u.id=</a:t>
            </a:r>
            <a:r>
              <a:rPr lang="en-US" dirty="0" err="1">
                <a:latin typeface="MV Boli" panose="02000500030200090000" pitchFamily="2" charset="0"/>
                <a:cs typeface="MV Boli" panose="02000500030200090000" pitchFamily="2" charset="0"/>
              </a:rPr>
              <a:t>p.user_id</a:t>
            </a:r>
            <a:r>
              <a:rPr lang="en-US" dirty="0">
                <a:latin typeface="MV Boli" panose="02000500030200090000" pitchFamily="2" charset="0"/>
                <a:cs typeface="MV Boli" panose="02000500030200090000" pitchFamily="2" charset="0"/>
              </a:rPr>
              <a:t> where </a:t>
            </a:r>
            <a:r>
              <a:rPr lang="en-US" dirty="0" err="1">
                <a:latin typeface="MV Boli" panose="02000500030200090000" pitchFamily="2" charset="0"/>
                <a:cs typeface="MV Boli" panose="02000500030200090000" pitchFamily="2" charset="0"/>
              </a:rPr>
              <a:t>p.user_id</a:t>
            </a:r>
            <a:r>
              <a:rPr lang="en-US" dirty="0">
                <a:latin typeface="MV Boli" panose="02000500030200090000" pitchFamily="2" charset="0"/>
                <a:cs typeface="MV Boli" panose="02000500030200090000" pitchFamily="2" charset="0"/>
              </a:rPr>
              <a:t> is null;</a:t>
            </a:r>
          </a:p>
          <a:p>
            <a:r>
              <a:rPr lang="en-US" dirty="0">
                <a:latin typeface="MV Boli" panose="02000500030200090000" pitchFamily="2" charset="0"/>
                <a:cs typeface="MV Boli" panose="02000500030200090000" pitchFamily="2" charset="0"/>
              </a:rPr>
              <a:t>Output: </a:t>
            </a:r>
          </a:p>
        </p:txBody>
      </p:sp>
      <p:pic>
        <p:nvPicPr>
          <p:cNvPr id="7" name="Picture 6">
            <a:extLst>
              <a:ext uri="{FF2B5EF4-FFF2-40B4-BE49-F238E27FC236}">
                <a16:creationId xmlns:a16="http://schemas.microsoft.com/office/drawing/2014/main" id="{00B4ED52-85B1-D68E-CBF9-0AF3FE7AEB75}"/>
              </a:ext>
            </a:extLst>
          </p:cNvPr>
          <p:cNvPicPr>
            <a:picLocks noChangeAspect="1"/>
          </p:cNvPicPr>
          <p:nvPr/>
        </p:nvPicPr>
        <p:blipFill>
          <a:blip r:embed="rId4"/>
          <a:stretch>
            <a:fillRect/>
          </a:stretch>
        </p:blipFill>
        <p:spPr>
          <a:xfrm>
            <a:off x="3524435" y="2554841"/>
            <a:ext cx="8469297" cy="4014636"/>
          </a:xfrm>
          <a:prstGeom prst="rect">
            <a:avLst/>
          </a:prstGeom>
        </p:spPr>
      </p:pic>
    </p:spTree>
    <p:extLst>
      <p:ext uri="{BB962C8B-B14F-4D97-AF65-F5344CB8AC3E}">
        <p14:creationId xmlns:p14="http://schemas.microsoft.com/office/powerpoint/2010/main" val="721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524435" y="140267"/>
            <a:ext cx="8469297" cy="6429210"/>
          </a:xfrm>
        </p:spPr>
        <p:txBody>
          <a:bodyPr/>
          <a:lstStyle/>
          <a:p>
            <a:r>
              <a:rPr lang="en-US" b="1" dirty="0"/>
              <a:t>3. Contest Winner Declaration: </a:t>
            </a:r>
            <a:r>
              <a:rPr lang="en-US" dirty="0"/>
              <a:t>The team has organized a contest where the user with the most likes on a single photo wins.  </a:t>
            </a:r>
          </a:p>
          <a:p>
            <a:r>
              <a:rPr lang="en-US" b="1" dirty="0"/>
              <a:t>Task : </a:t>
            </a:r>
            <a:r>
              <a:rPr lang="en-US" dirty="0"/>
              <a:t>Identify top 3 photos which got most no of likes.</a:t>
            </a:r>
          </a:p>
          <a:p>
            <a:r>
              <a:rPr lang="en-US" dirty="0">
                <a:latin typeface="MV Boli" panose="02000500030200090000" pitchFamily="2" charset="0"/>
                <a:cs typeface="MV Boli" panose="02000500030200090000" pitchFamily="2" charset="0"/>
              </a:rPr>
              <a:t>with base as </a:t>
            </a:r>
          </a:p>
          <a:p>
            <a:r>
              <a:rPr lang="en-US" dirty="0">
                <a:latin typeface="MV Boli" panose="02000500030200090000" pitchFamily="2" charset="0"/>
                <a:cs typeface="MV Boli" panose="02000500030200090000" pitchFamily="2" charset="0"/>
              </a:rPr>
              <a:t>(select count(</a:t>
            </a:r>
            <a:r>
              <a:rPr lang="en-US" dirty="0" err="1">
                <a:latin typeface="MV Boli" panose="02000500030200090000" pitchFamily="2" charset="0"/>
                <a:cs typeface="MV Boli" panose="02000500030200090000" pitchFamily="2" charset="0"/>
              </a:rPr>
              <a:t>user_id</a:t>
            </a:r>
            <a:r>
              <a:rPr lang="en-US" dirty="0">
                <a:latin typeface="MV Boli" panose="02000500030200090000" pitchFamily="2" charset="0"/>
                <a:cs typeface="MV Boli" panose="02000500030200090000" pitchFamily="2" charset="0"/>
              </a:rPr>
              <a:t>)as </a:t>
            </a:r>
            <a:r>
              <a:rPr lang="en-US" dirty="0" err="1">
                <a:latin typeface="MV Boli" panose="02000500030200090000" pitchFamily="2" charset="0"/>
                <a:cs typeface="MV Boli" panose="02000500030200090000" pitchFamily="2" charset="0"/>
              </a:rPr>
              <a:t>no_of_likes,photo_id</a:t>
            </a:r>
            <a:r>
              <a:rPr lang="en-US" dirty="0">
                <a:latin typeface="MV Boli" panose="02000500030200090000" pitchFamily="2" charset="0"/>
                <a:cs typeface="MV Boli" panose="02000500030200090000" pitchFamily="2" charset="0"/>
              </a:rPr>
              <a:t> from likes group by </a:t>
            </a:r>
            <a:r>
              <a:rPr lang="en-US" dirty="0" err="1">
                <a:latin typeface="MV Boli" panose="02000500030200090000" pitchFamily="2" charset="0"/>
                <a:cs typeface="MV Boli" panose="02000500030200090000" pitchFamily="2" charset="0"/>
              </a:rPr>
              <a:t>photo_id</a:t>
            </a:r>
            <a:r>
              <a:rPr lang="en-US" dirty="0">
                <a:latin typeface="MV Boli" panose="02000500030200090000" pitchFamily="2" charset="0"/>
                <a:cs typeface="MV Boli" panose="02000500030200090000" pitchFamily="2" charset="0"/>
              </a:rPr>
              <a:t> order by </a:t>
            </a:r>
            <a:r>
              <a:rPr lang="en-US" dirty="0" err="1">
                <a:latin typeface="MV Boli" panose="02000500030200090000" pitchFamily="2" charset="0"/>
                <a:cs typeface="MV Boli" panose="02000500030200090000" pitchFamily="2" charset="0"/>
              </a:rPr>
              <a:t>no_of_likes</a:t>
            </a:r>
            <a:r>
              <a:rPr lang="en-US" dirty="0">
                <a:latin typeface="MV Boli" panose="02000500030200090000" pitchFamily="2" charset="0"/>
                <a:cs typeface="MV Boli" panose="02000500030200090000" pitchFamily="2" charset="0"/>
              </a:rPr>
              <a:t> desc limit 3)</a:t>
            </a:r>
          </a:p>
          <a:p>
            <a:r>
              <a:rPr lang="en-US" dirty="0">
                <a:latin typeface="MV Boli" panose="02000500030200090000" pitchFamily="2" charset="0"/>
                <a:cs typeface="MV Boli" panose="02000500030200090000" pitchFamily="2" charset="0"/>
              </a:rPr>
              <a:t>select </a:t>
            </a:r>
            <a:r>
              <a:rPr lang="en-US" dirty="0" err="1">
                <a:latin typeface="MV Boli" panose="02000500030200090000" pitchFamily="2" charset="0"/>
                <a:cs typeface="MV Boli" panose="02000500030200090000" pitchFamily="2" charset="0"/>
              </a:rPr>
              <a:t>b.photo_id</a:t>
            </a:r>
            <a:r>
              <a:rPr lang="en-US" dirty="0">
                <a:latin typeface="MV Boli" panose="02000500030200090000" pitchFamily="2" charset="0"/>
                <a:cs typeface="MV Boli" panose="02000500030200090000" pitchFamily="2" charset="0"/>
              </a:rPr>
              <a:t>, </a:t>
            </a:r>
            <a:r>
              <a:rPr lang="en-US" dirty="0" err="1">
                <a:latin typeface="MV Boli" panose="02000500030200090000" pitchFamily="2" charset="0"/>
                <a:cs typeface="MV Boli" panose="02000500030200090000" pitchFamily="2" charset="0"/>
              </a:rPr>
              <a:t>p.user_id,u.username</a:t>
            </a:r>
            <a:r>
              <a:rPr lang="en-US" dirty="0">
                <a:latin typeface="MV Boli" panose="02000500030200090000" pitchFamily="2" charset="0"/>
                <a:cs typeface="MV Boli" panose="02000500030200090000" pitchFamily="2" charset="0"/>
              </a:rPr>
              <a:t> from base b join photos p on </a:t>
            </a:r>
            <a:r>
              <a:rPr lang="en-US" dirty="0" err="1">
                <a:latin typeface="MV Boli" panose="02000500030200090000" pitchFamily="2" charset="0"/>
                <a:cs typeface="MV Boli" panose="02000500030200090000" pitchFamily="2" charset="0"/>
              </a:rPr>
              <a:t>b.photo_id</a:t>
            </a:r>
            <a:r>
              <a:rPr lang="en-US" dirty="0">
                <a:latin typeface="MV Boli" panose="02000500030200090000" pitchFamily="2" charset="0"/>
                <a:cs typeface="MV Boli" panose="02000500030200090000" pitchFamily="2" charset="0"/>
              </a:rPr>
              <a:t>= p.id join users u on </a:t>
            </a:r>
            <a:r>
              <a:rPr lang="en-US" dirty="0" err="1">
                <a:latin typeface="MV Boli" panose="02000500030200090000" pitchFamily="2" charset="0"/>
                <a:cs typeface="MV Boli" panose="02000500030200090000" pitchFamily="2" charset="0"/>
              </a:rPr>
              <a:t>p.user_id</a:t>
            </a:r>
            <a:r>
              <a:rPr lang="en-US" dirty="0">
                <a:latin typeface="MV Boli" panose="02000500030200090000" pitchFamily="2" charset="0"/>
                <a:cs typeface="MV Boli" panose="02000500030200090000" pitchFamily="2" charset="0"/>
              </a:rPr>
              <a:t>= u.id;</a:t>
            </a:r>
          </a:p>
          <a:p>
            <a:r>
              <a:rPr lang="en-US" dirty="0">
                <a:latin typeface="MV Boli" panose="02000500030200090000" pitchFamily="2" charset="0"/>
                <a:cs typeface="MV Boli" panose="02000500030200090000" pitchFamily="2" charset="0"/>
              </a:rPr>
              <a:t>Output: </a:t>
            </a:r>
          </a:p>
        </p:txBody>
      </p:sp>
      <p:pic>
        <p:nvPicPr>
          <p:cNvPr id="9" name="Picture 8">
            <a:extLst>
              <a:ext uri="{FF2B5EF4-FFF2-40B4-BE49-F238E27FC236}">
                <a16:creationId xmlns:a16="http://schemas.microsoft.com/office/drawing/2014/main" id="{F4D8B4F5-EE6F-2009-2333-5392E9F5E138}"/>
              </a:ext>
            </a:extLst>
          </p:cNvPr>
          <p:cNvPicPr>
            <a:picLocks noChangeAspect="1"/>
          </p:cNvPicPr>
          <p:nvPr/>
        </p:nvPicPr>
        <p:blipFill>
          <a:blip r:embed="rId4"/>
          <a:stretch>
            <a:fillRect/>
          </a:stretch>
        </p:blipFill>
        <p:spPr>
          <a:xfrm>
            <a:off x="3274540" y="3572292"/>
            <a:ext cx="5970044" cy="2390061"/>
          </a:xfrm>
          <a:prstGeom prst="rect">
            <a:avLst/>
          </a:prstGeom>
        </p:spPr>
      </p:pic>
    </p:spTree>
    <p:extLst>
      <p:ext uri="{BB962C8B-B14F-4D97-AF65-F5344CB8AC3E}">
        <p14:creationId xmlns:p14="http://schemas.microsoft.com/office/powerpoint/2010/main" val="76002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524435" y="140267"/>
            <a:ext cx="8362765" cy="6429210"/>
          </a:xfrm>
        </p:spPr>
        <p:txBody>
          <a:bodyPr/>
          <a:lstStyle/>
          <a:p>
            <a:r>
              <a:rPr lang="en-US" b="1" dirty="0"/>
              <a:t>4. Hashtag Research: </a:t>
            </a:r>
            <a:r>
              <a:rPr lang="en-US" dirty="0"/>
              <a:t>A partner brand wants to know the most popular hashtags to use in their posts to reach the most people.  </a:t>
            </a:r>
          </a:p>
          <a:p>
            <a:r>
              <a:rPr lang="en-US" b="1" dirty="0"/>
              <a:t>Task : </a:t>
            </a:r>
            <a:r>
              <a:rPr lang="en-US" dirty="0"/>
              <a:t>Identify and suggest the top 5 most commonly used hashtags on the platform. </a:t>
            </a:r>
          </a:p>
          <a:p>
            <a:r>
              <a:rPr lang="en-US" dirty="0">
                <a:latin typeface="MV Boli" panose="02000500030200090000" pitchFamily="2" charset="0"/>
                <a:cs typeface="MV Boli" panose="02000500030200090000" pitchFamily="2" charset="0"/>
              </a:rPr>
              <a:t>select count(</a:t>
            </a:r>
            <a:r>
              <a:rPr lang="en-US" dirty="0" err="1">
                <a:latin typeface="MV Boli" panose="02000500030200090000" pitchFamily="2" charset="0"/>
                <a:cs typeface="MV Boli" panose="02000500030200090000" pitchFamily="2" charset="0"/>
              </a:rPr>
              <a:t>photo_id</a:t>
            </a:r>
            <a:r>
              <a:rPr lang="en-US" dirty="0">
                <a:latin typeface="MV Boli" panose="02000500030200090000" pitchFamily="2" charset="0"/>
                <a:cs typeface="MV Boli" panose="02000500030200090000" pitchFamily="2" charset="0"/>
              </a:rPr>
              <a:t>)as total, </a:t>
            </a:r>
            <a:r>
              <a:rPr lang="en-US" dirty="0" err="1">
                <a:latin typeface="MV Boli" panose="02000500030200090000" pitchFamily="2" charset="0"/>
                <a:cs typeface="MV Boli" panose="02000500030200090000" pitchFamily="2" charset="0"/>
              </a:rPr>
              <a:t>tag_id</a:t>
            </a:r>
            <a:r>
              <a:rPr lang="en-US" dirty="0">
                <a:latin typeface="MV Boli" panose="02000500030200090000" pitchFamily="2" charset="0"/>
                <a:cs typeface="MV Boli" panose="02000500030200090000" pitchFamily="2" charset="0"/>
              </a:rPr>
              <a:t>, </a:t>
            </a:r>
            <a:r>
              <a:rPr lang="en-US" dirty="0" err="1">
                <a:latin typeface="MV Boli" panose="02000500030200090000" pitchFamily="2" charset="0"/>
                <a:cs typeface="MV Boli" panose="02000500030200090000" pitchFamily="2" charset="0"/>
              </a:rPr>
              <a:t>tag_name</a:t>
            </a:r>
            <a:r>
              <a:rPr lang="en-US" dirty="0">
                <a:latin typeface="MV Boli" panose="02000500030200090000" pitchFamily="2" charset="0"/>
                <a:cs typeface="MV Boli" panose="02000500030200090000" pitchFamily="2" charset="0"/>
              </a:rPr>
              <a:t> from </a:t>
            </a:r>
            <a:r>
              <a:rPr lang="en-US" dirty="0" err="1">
                <a:latin typeface="MV Boli" panose="02000500030200090000" pitchFamily="2" charset="0"/>
                <a:cs typeface="MV Boli" panose="02000500030200090000" pitchFamily="2" charset="0"/>
              </a:rPr>
              <a:t>photo_tags</a:t>
            </a:r>
            <a:r>
              <a:rPr lang="en-US" dirty="0">
                <a:latin typeface="MV Boli" panose="02000500030200090000" pitchFamily="2" charset="0"/>
                <a:cs typeface="MV Boli" panose="02000500030200090000" pitchFamily="2" charset="0"/>
              </a:rPr>
              <a:t> p join tags t on p.tag_id=t.id group by </a:t>
            </a:r>
            <a:r>
              <a:rPr lang="en-US" dirty="0" err="1">
                <a:latin typeface="MV Boli" panose="02000500030200090000" pitchFamily="2" charset="0"/>
                <a:cs typeface="MV Boli" panose="02000500030200090000" pitchFamily="2" charset="0"/>
              </a:rPr>
              <a:t>tag_id</a:t>
            </a:r>
            <a:r>
              <a:rPr lang="en-US" dirty="0">
                <a:latin typeface="MV Boli" panose="02000500030200090000" pitchFamily="2" charset="0"/>
                <a:cs typeface="MV Boli" panose="02000500030200090000" pitchFamily="2" charset="0"/>
              </a:rPr>
              <a:t> order by </a:t>
            </a:r>
            <a:r>
              <a:rPr lang="en-US" dirty="0" err="1">
                <a:latin typeface="MV Boli" panose="02000500030200090000" pitchFamily="2" charset="0"/>
                <a:cs typeface="MV Boli" panose="02000500030200090000" pitchFamily="2" charset="0"/>
              </a:rPr>
              <a:t>tag_id</a:t>
            </a:r>
            <a:r>
              <a:rPr lang="en-US" dirty="0">
                <a:latin typeface="MV Boli" panose="02000500030200090000" pitchFamily="2" charset="0"/>
                <a:cs typeface="MV Boli" panose="02000500030200090000" pitchFamily="2" charset="0"/>
              </a:rPr>
              <a:t> desc limit 5 ;</a:t>
            </a:r>
          </a:p>
          <a:p>
            <a:r>
              <a:rPr lang="en-US" dirty="0">
                <a:latin typeface="MV Boli" panose="02000500030200090000" pitchFamily="2" charset="0"/>
                <a:cs typeface="MV Boli" panose="02000500030200090000" pitchFamily="2" charset="0"/>
              </a:rPr>
              <a:t>Output: </a:t>
            </a:r>
          </a:p>
        </p:txBody>
      </p:sp>
      <p:pic>
        <p:nvPicPr>
          <p:cNvPr id="4" name="Picture 3">
            <a:extLst>
              <a:ext uri="{FF2B5EF4-FFF2-40B4-BE49-F238E27FC236}">
                <a16:creationId xmlns:a16="http://schemas.microsoft.com/office/drawing/2014/main" id="{9705D15B-DEF1-7BE6-C31E-163C2AAAA1ED}"/>
              </a:ext>
            </a:extLst>
          </p:cNvPr>
          <p:cNvPicPr>
            <a:picLocks noChangeAspect="1"/>
          </p:cNvPicPr>
          <p:nvPr/>
        </p:nvPicPr>
        <p:blipFill>
          <a:blip r:embed="rId4"/>
          <a:stretch>
            <a:fillRect/>
          </a:stretch>
        </p:blipFill>
        <p:spPr>
          <a:xfrm>
            <a:off x="3524435" y="2768003"/>
            <a:ext cx="6773220" cy="2855557"/>
          </a:xfrm>
          <a:prstGeom prst="rect">
            <a:avLst/>
          </a:prstGeom>
        </p:spPr>
      </p:pic>
    </p:spTree>
    <p:extLst>
      <p:ext uri="{BB962C8B-B14F-4D97-AF65-F5344CB8AC3E}">
        <p14:creationId xmlns:p14="http://schemas.microsoft.com/office/powerpoint/2010/main" val="1002245417"/>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Galaxy presentation</Template>
  <TotalTime>418</TotalTime>
  <Words>1236</Words>
  <Application>Microsoft Office PowerPoint</Application>
  <PresentationFormat>Widescreen</PresentationFormat>
  <Paragraphs>83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MV Boli</vt:lpstr>
      <vt:lpstr>Univers</vt:lpstr>
      <vt:lpstr>Wingdings</vt:lpstr>
      <vt:lpstr>GradientVTI</vt:lpstr>
      <vt:lpstr>Instagram User Analytics</vt:lpstr>
      <vt:lpstr>Project  Overview</vt:lpstr>
      <vt:lpstr>Database</vt:lpstr>
      <vt:lpstr>Project Approach</vt:lpstr>
      <vt:lpstr>Step 1: Understanding Data </vt:lpstr>
      <vt:lpstr>Step 2: Data Analysis &amp;    Driving Insights</vt:lpstr>
      <vt:lpstr>PowerPoint Presentation</vt:lpstr>
      <vt:lpstr>PowerPoint Presentation</vt:lpstr>
      <vt:lpstr>PowerPoint Presentation</vt:lpstr>
      <vt:lpstr>PowerPoint Presentation</vt:lpstr>
      <vt:lpstr>PowerPoint Presentation</vt:lpstr>
      <vt:lpstr>PowerPoint Presentation</vt:lpstr>
      <vt:lpstr>Insights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Analytics</dc:title>
  <dc:creator>Vinayak Swami</dc:creator>
  <cp:lastModifiedBy>Vinayak Swami</cp:lastModifiedBy>
  <cp:revision>4</cp:revision>
  <dcterms:created xsi:type="dcterms:W3CDTF">2024-07-14T06:50:02Z</dcterms:created>
  <dcterms:modified xsi:type="dcterms:W3CDTF">2024-07-14T13:48:10Z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