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handoutMasterIdLst>
    <p:handoutMasterId r:id="rId57"/>
  </p:handoutMasterIdLst>
  <p:sldIdLst>
    <p:sldId id="256" r:id="rId2"/>
    <p:sldId id="841" r:id="rId3"/>
    <p:sldId id="842" r:id="rId4"/>
    <p:sldId id="843" r:id="rId5"/>
    <p:sldId id="844" r:id="rId6"/>
    <p:sldId id="845" r:id="rId7"/>
    <p:sldId id="846" r:id="rId8"/>
    <p:sldId id="847" r:id="rId9"/>
    <p:sldId id="848" r:id="rId10"/>
    <p:sldId id="818" r:id="rId11"/>
    <p:sldId id="819" r:id="rId12"/>
    <p:sldId id="820" r:id="rId13"/>
    <p:sldId id="821" r:id="rId14"/>
    <p:sldId id="822" r:id="rId15"/>
    <p:sldId id="823" r:id="rId16"/>
    <p:sldId id="824" r:id="rId17"/>
    <p:sldId id="825" r:id="rId18"/>
    <p:sldId id="826" r:id="rId19"/>
    <p:sldId id="827" r:id="rId20"/>
    <p:sldId id="828" r:id="rId21"/>
    <p:sldId id="829" r:id="rId22"/>
    <p:sldId id="830" r:id="rId23"/>
    <p:sldId id="831" r:id="rId24"/>
    <p:sldId id="832" r:id="rId25"/>
    <p:sldId id="833" r:id="rId26"/>
    <p:sldId id="834" r:id="rId27"/>
    <p:sldId id="835" r:id="rId28"/>
    <p:sldId id="836" r:id="rId29"/>
    <p:sldId id="837" r:id="rId30"/>
    <p:sldId id="839" r:id="rId31"/>
    <p:sldId id="849" r:id="rId32"/>
    <p:sldId id="851" r:id="rId33"/>
    <p:sldId id="850" r:id="rId34"/>
    <p:sldId id="852" r:id="rId35"/>
    <p:sldId id="853" r:id="rId36"/>
    <p:sldId id="861" r:id="rId37"/>
    <p:sldId id="862" r:id="rId38"/>
    <p:sldId id="863" r:id="rId39"/>
    <p:sldId id="864" r:id="rId40"/>
    <p:sldId id="854" r:id="rId41"/>
    <p:sldId id="856" r:id="rId42"/>
    <p:sldId id="857" r:id="rId43"/>
    <p:sldId id="858" r:id="rId44"/>
    <p:sldId id="859" r:id="rId45"/>
    <p:sldId id="860" r:id="rId46"/>
    <p:sldId id="865" r:id="rId47"/>
    <p:sldId id="868" r:id="rId48"/>
    <p:sldId id="866" r:id="rId49"/>
    <p:sldId id="867" r:id="rId50"/>
    <p:sldId id="869" r:id="rId51"/>
    <p:sldId id="870" r:id="rId52"/>
    <p:sldId id="871" r:id="rId53"/>
    <p:sldId id="872" r:id="rId54"/>
    <p:sldId id="817" r:id="rId5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5E5"/>
    <a:srgbClr val="F6D7B8"/>
    <a:srgbClr val="008000"/>
    <a:srgbClr val="47D562"/>
    <a:srgbClr val="2D60C7"/>
    <a:srgbClr val="0033CC"/>
    <a:srgbClr val="5CBDD0"/>
    <a:srgbClr val="53FFA1"/>
    <a:srgbClr val="4571FF"/>
    <a:srgbClr val="EDB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9" autoAdjust="0"/>
    <p:restoredTop sz="96580" autoAdjust="0"/>
  </p:normalViewPr>
  <p:slideViewPr>
    <p:cSldViewPr snapToGrid="0">
      <p:cViewPr>
        <p:scale>
          <a:sx n="70" d="100"/>
          <a:sy n="70" d="100"/>
        </p:scale>
        <p:origin x="-1512" y="-114"/>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8.wmf"/><Relationship Id="rId4" Type="http://schemas.openxmlformats.org/officeDocument/2006/relationships/image" Target="../media/image7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B1466F6-2A56-4AD8-8D5E-99E5D0942D6E}" type="datetimeFigureOut">
              <a:rPr lang="en-US" smtClean="0"/>
              <a:pPr/>
              <a:t>12/17/2018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8B09FC5-A84D-4E9D-9CA7-AE31317BD2FF}" type="slidenum">
              <a:rPr lang="en-US" smtClean="0"/>
              <a:pPr/>
              <a:t>‹#›</a:t>
            </a:fld>
            <a:endParaRPr lang="en-US"/>
          </a:p>
        </p:txBody>
      </p:sp>
    </p:spTree>
    <p:extLst>
      <p:ext uri="{BB962C8B-B14F-4D97-AF65-F5344CB8AC3E}">
        <p14:creationId xmlns:p14="http://schemas.microsoft.com/office/powerpoint/2010/main" val="3401720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133C742-EEDE-42F8-BBF4-DE6B17AF0E19}" type="datetimeFigureOut">
              <a:rPr lang="en-US" smtClean="0"/>
              <a:pPr/>
              <a:t>12/17/2018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ECCE01B-9CC7-41BF-A9F0-49896738A9A0}" type="slidenum">
              <a:rPr lang="en-US" smtClean="0"/>
              <a:pPr/>
              <a:t>‹#›</a:t>
            </a:fld>
            <a:endParaRPr lang="en-US"/>
          </a:p>
        </p:txBody>
      </p:sp>
    </p:spTree>
    <p:extLst>
      <p:ext uri="{BB962C8B-B14F-4D97-AF65-F5344CB8AC3E}">
        <p14:creationId xmlns:p14="http://schemas.microsoft.com/office/powerpoint/2010/main" val="56296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a:t>
            </a:fld>
            <a:endParaRPr lang="en-US"/>
          </a:p>
        </p:txBody>
      </p:sp>
    </p:spTree>
    <p:extLst>
      <p:ext uri="{BB962C8B-B14F-4D97-AF65-F5344CB8AC3E}">
        <p14:creationId xmlns:p14="http://schemas.microsoft.com/office/powerpoint/2010/main" val="317449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19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29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39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49</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50</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51</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52</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53</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54</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6</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7</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8</a:t>
            </a:fld>
            <a:endParaRPr lang="en-US"/>
          </a:p>
        </p:txBody>
      </p:sp>
    </p:spTree>
    <p:extLst>
      <p:ext uri="{BB962C8B-B14F-4D97-AF65-F5344CB8AC3E}">
        <p14:creationId xmlns:p14="http://schemas.microsoft.com/office/powerpoint/2010/main" val="1860034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CE01B-9CC7-41BF-A9F0-49896738A9A0}" type="slidenum">
              <a:rPr lang="en-US" smtClean="0"/>
              <a:pPr/>
              <a:t>9</a:t>
            </a:fld>
            <a:endParaRPr lang="en-US"/>
          </a:p>
        </p:txBody>
      </p:sp>
    </p:spTree>
    <p:extLst>
      <p:ext uri="{BB962C8B-B14F-4D97-AF65-F5344CB8AC3E}">
        <p14:creationId xmlns:p14="http://schemas.microsoft.com/office/powerpoint/2010/main" val="186003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3691-4FD2-4972-8193-2A207F5FB45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63691-4FD2-4972-8193-2A207F5FB45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3691-4FD2-4972-8193-2A207F5FB45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5A688-2A02-4252-8F80-2AEEB693329C}" type="datetimeFigureOut">
              <a:rPr lang="en-US" smtClean="0"/>
              <a:pPr/>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3691-4FD2-4972-8193-2A207F5FB4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9144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215A688-2A02-4252-8F80-2AEEB693329C}" type="datetimeFigureOut">
              <a:rPr lang="en-US" smtClean="0"/>
              <a:pPr/>
              <a:t>12/17/2018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763691-4FD2-4972-8193-2A207F5FB4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0.png"/><Relationship Id="rId5" Type="http://schemas.openxmlformats.org/officeDocument/2006/relationships/image" Target="../media/image17.png"/><Relationship Id="rId15" Type="http://schemas.openxmlformats.org/officeDocument/2006/relationships/image" Target="../media/image270.png"/><Relationship Id="rId10" Type="http://schemas.openxmlformats.org/officeDocument/2006/relationships/image" Target="../media/image220.png"/><Relationship Id="rId4" Type="http://schemas.openxmlformats.org/officeDocument/2006/relationships/image" Target="../media/image160.png"/><Relationship Id="rId9" Type="http://schemas.openxmlformats.org/officeDocument/2006/relationships/image" Target="../media/image21.png"/><Relationship Id="rId14" Type="http://schemas.openxmlformats.org/officeDocument/2006/relationships/image" Target="../media/image260.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2.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3.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4.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5.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6.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7.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8.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19.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0.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1.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2.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3.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4.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5.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6.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7.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2.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28.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28.bin"/><Relationship Id="rId3" Type="http://schemas.openxmlformats.org/officeDocument/2006/relationships/notesSlide" Target="../notesSlides/notesSlide32.xml"/><Relationship Id="rId7" Type="http://schemas.openxmlformats.org/officeDocument/2006/relationships/oleObject" Target="../embeddings/oleObject25.bin"/><Relationship Id="rId12" Type="http://schemas.openxmlformats.org/officeDocument/2006/relationships/image" Target="../media/image70.wmf"/><Relationship Id="rId2" Type="http://schemas.openxmlformats.org/officeDocument/2006/relationships/slideLayout" Target="../slideLayouts/slideLayout2.xml"/><Relationship Id="rId16" Type="http://schemas.openxmlformats.org/officeDocument/2006/relationships/image" Target="../media/image72.wmf"/><Relationship Id="rId1" Type="http://schemas.openxmlformats.org/officeDocument/2006/relationships/vmlDrawing" Target="../drawings/vmlDrawing6.vml"/><Relationship Id="rId6" Type="http://schemas.openxmlformats.org/officeDocument/2006/relationships/image" Target="../media/image6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69.wmf"/><Relationship Id="rId4" Type="http://schemas.openxmlformats.org/officeDocument/2006/relationships/image" Target="../media/image2.png"/><Relationship Id="rId9" Type="http://schemas.openxmlformats.org/officeDocument/2006/relationships/oleObject" Target="../embeddings/oleObject26.bin"/><Relationship Id="rId14" Type="http://schemas.openxmlformats.org/officeDocument/2006/relationships/image" Target="../media/image71.wmf"/></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34.bin"/><Relationship Id="rId3" Type="http://schemas.openxmlformats.org/officeDocument/2006/relationships/notesSlide" Target="../notesSlides/notesSlide34.xml"/><Relationship Id="rId7" Type="http://schemas.openxmlformats.org/officeDocument/2006/relationships/oleObject" Target="../embeddings/oleObject31.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74.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76.wmf"/><Relationship Id="rId4" Type="http://schemas.openxmlformats.org/officeDocument/2006/relationships/image" Target="../media/image2.png"/><Relationship Id="rId9" Type="http://schemas.openxmlformats.org/officeDocument/2006/relationships/oleObject" Target="../embeddings/oleObject32.bin"/><Relationship Id="rId1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51.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7.wmf"/><Relationship Id="rId18" Type="http://schemas.openxmlformats.org/officeDocument/2006/relationships/oleObject" Target="../embeddings/oleObject7.bin"/><Relationship Id="rId26" Type="http://schemas.openxmlformats.org/officeDocument/2006/relationships/oleObject" Target="../embeddings/oleObject11.bin"/><Relationship Id="rId3" Type="http://schemas.openxmlformats.org/officeDocument/2006/relationships/notesSlide" Target="../notesSlides/notesSlide4.xml"/><Relationship Id="rId21" Type="http://schemas.openxmlformats.org/officeDocument/2006/relationships/image" Target="../media/image11.wmf"/><Relationship Id="rId7" Type="http://schemas.openxmlformats.org/officeDocument/2006/relationships/image" Target="../media/image16.png"/><Relationship Id="rId12" Type="http://schemas.openxmlformats.org/officeDocument/2006/relationships/oleObject" Target="../embeddings/oleObject4.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6.bin"/><Relationship Id="rId20" Type="http://schemas.openxmlformats.org/officeDocument/2006/relationships/oleObject" Target="../embeddings/oleObject8.bin"/><Relationship Id="rId29"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24" Type="http://schemas.openxmlformats.org/officeDocument/2006/relationships/oleObject" Target="../embeddings/oleObject10.bin"/><Relationship Id="rId5" Type="http://schemas.openxmlformats.org/officeDocument/2006/relationships/oleObject" Target="../embeddings/oleObject1.bin"/><Relationship Id="rId15" Type="http://schemas.openxmlformats.org/officeDocument/2006/relationships/image" Target="../media/image8.wmf"/><Relationship Id="rId23" Type="http://schemas.openxmlformats.org/officeDocument/2006/relationships/image" Target="../media/image12.wmf"/><Relationship Id="rId28" Type="http://schemas.openxmlformats.org/officeDocument/2006/relationships/oleObject" Target="../embeddings/oleObject12.bin"/><Relationship Id="rId10" Type="http://schemas.openxmlformats.org/officeDocument/2006/relationships/oleObject" Target="../embeddings/oleObject3.bin"/><Relationship Id="rId19" Type="http://schemas.openxmlformats.org/officeDocument/2006/relationships/image" Target="../media/image10.wmf"/><Relationship Id="rId4" Type="http://schemas.openxmlformats.org/officeDocument/2006/relationships/image" Target="../media/image2.png"/><Relationship Id="rId9" Type="http://schemas.openxmlformats.org/officeDocument/2006/relationships/image" Target="../media/image5.wmf"/><Relationship Id="rId14" Type="http://schemas.openxmlformats.org/officeDocument/2006/relationships/oleObject" Target="../embeddings/oleObject5.bin"/><Relationship Id="rId22" Type="http://schemas.openxmlformats.org/officeDocument/2006/relationships/oleObject" Target="../embeddings/oleObject9.bin"/><Relationship Id="rId27" Type="http://schemas.openxmlformats.org/officeDocument/2006/relationships/image" Target="../media/image14.wm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2.png"/><Relationship Id="rId9" Type="http://schemas.openxmlformats.org/officeDocument/2006/relationships/oleObject" Target="../embeddings/oleObject15.bin"/></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54.xml.rels><?xml version="1.0" encoding="UTF-8" standalone="yes"?>
<Relationships xmlns="http://schemas.openxmlformats.org/package/2006/relationships"><Relationship Id="rId3" Type="http://schemas.openxmlformats.org/officeDocument/2006/relationships/hyperlink" Target="mailto:vinayakumarr77@gmail.co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21.wmf"/><Relationship Id="rId5" Type="http://schemas.openxmlformats.org/officeDocument/2006/relationships/image" Target="../media/image22.png"/><Relationship Id="rId10" Type="http://schemas.openxmlformats.org/officeDocument/2006/relationships/oleObject" Target="../embeddings/oleObject18.bin"/><Relationship Id="rId4" Type="http://schemas.openxmlformats.org/officeDocument/2006/relationships/image" Target="../media/image2.png"/><Relationship Id="rId9" Type="http://schemas.openxmlformats.org/officeDocument/2006/relationships/image" Target="../media/image20.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38.png"/><Relationship Id="rId3" Type="http://schemas.openxmlformats.org/officeDocument/2006/relationships/notesSlide" Target="../notesSlides/notesSlide7.xml"/><Relationship Id="rId7" Type="http://schemas.openxmlformats.org/officeDocument/2006/relationships/oleObject" Target="../embeddings/oleObject20.bin"/><Relationship Id="rId12"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image" Target="../media/image36.png"/><Relationship Id="rId5" Type="http://schemas.openxmlformats.org/officeDocument/2006/relationships/oleObject" Target="../embeddings/oleObject19.bin"/><Relationship Id="rId10" Type="http://schemas.openxmlformats.org/officeDocument/2006/relationships/image" Target="../media/image18.wmf"/><Relationship Id="rId4" Type="http://schemas.openxmlformats.org/officeDocument/2006/relationships/image" Target="../media/image2.png"/><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oleObject" Target="../embeddings/oleObject23.bin"/><Relationship Id="rId3" Type="http://schemas.openxmlformats.org/officeDocument/2006/relationships/notesSlide" Target="../notesSlides/notesSlide9.xml"/><Relationship Id="rId21" Type="http://schemas.openxmlformats.org/officeDocument/2006/relationships/image" Target="../media/image951.png"/><Relationship Id="rId25" Type="http://schemas.openxmlformats.org/officeDocument/2006/relationships/image" Target="../media/image23.wmf"/><Relationship Id="rId2" Type="http://schemas.openxmlformats.org/officeDocument/2006/relationships/slideLayout" Target="../slideLayouts/slideLayout2.xml"/><Relationship Id="rId20" Type="http://schemas.openxmlformats.org/officeDocument/2006/relationships/image" Target="../media/image941.png"/><Relationship Id="rId1" Type="http://schemas.openxmlformats.org/officeDocument/2006/relationships/vmlDrawing" Target="../drawings/vmlDrawing5.vml"/><Relationship Id="rId24" Type="http://schemas.openxmlformats.org/officeDocument/2006/relationships/oleObject" Target="../embeddings/oleObject22.bin"/><Relationship Id="rId23" Type="http://schemas.openxmlformats.org/officeDocument/2006/relationships/image" Target="../media/image1240.png"/><Relationship Id="rId19" Type="http://schemas.openxmlformats.org/officeDocument/2006/relationships/image" Target="../media/image931.png"/><Relationship Id="rId4" Type="http://schemas.openxmlformats.org/officeDocument/2006/relationships/image" Target="../media/image2.png"/><Relationship Id="rId22" Type="http://schemas.openxmlformats.org/officeDocument/2006/relationships/image" Target="../media/image961.png"/><Relationship Id="rId27"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09611"/>
            <a:ext cx="9266830" cy="1793817"/>
          </a:xfrm>
        </p:spPr>
        <p:txBody>
          <a:bodyPr/>
          <a:lstStyle/>
          <a:p>
            <a:pPr algn="ctr"/>
            <a:r>
              <a:rPr lang="en-US" sz="3600" cap="none" dirty="0" smtClean="0">
                <a:solidFill>
                  <a:schemeClr val="accent1"/>
                </a:solidFill>
              </a:rPr>
              <a:t>Application of machine learning for </a:t>
            </a:r>
            <a:r>
              <a:rPr lang="en-US" sz="3600" cap="none" smtClean="0">
                <a:solidFill>
                  <a:schemeClr val="accent1"/>
                </a:solidFill>
              </a:rPr>
              <a:t>Cyber </a:t>
            </a:r>
            <a:r>
              <a:rPr lang="en-US" sz="3600" cap="none" smtClean="0">
                <a:solidFill>
                  <a:schemeClr val="accent1"/>
                </a:solidFill>
              </a:rPr>
              <a:t>Security</a:t>
            </a:r>
            <a:endParaRPr lang="en-US" sz="3600" cap="none" dirty="0">
              <a:solidFill>
                <a:schemeClr val="accent1"/>
              </a:solidFill>
            </a:endParaRPr>
          </a:p>
        </p:txBody>
      </p:sp>
      <p:sp>
        <p:nvSpPr>
          <p:cNvPr id="4" name="Subtitle 2"/>
          <p:cNvSpPr txBox="1">
            <a:spLocks/>
          </p:cNvSpPr>
          <p:nvPr/>
        </p:nvSpPr>
        <p:spPr>
          <a:xfrm>
            <a:off x="245660" y="3756211"/>
            <a:ext cx="8488907" cy="282201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sz="2800" b="1" dirty="0" smtClean="0">
                <a:solidFill>
                  <a:schemeClr val="tx1"/>
                </a:solidFill>
              </a:rPr>
              <a:t>Vinayakumar R</a:t>
            </a:r>
          </a:p>
          <a:p>
            <a:r>
              <a:rPr lang="en-US" sz="2400" dirty="0" smtClean="0">
                <a:solidFill>
                  <a:schemeClr val="tx1"/>
                </a:solidFill>
                <a:latin typeface="+mj-lt"/>
              </a:rPr>
              <a:t>PhD Student,</a:t>
            </a:r>
          </a:p>
          <a:p>
            <a:r>
              <a:rPr lang="en-US" sz="2400" dirty="0">
                <a:solidFill>
                  <a:schemeClr val="tx1"/>
                </a:solidFill>
                <a:latin typeface="+mj-lt"/>
              </a:rPr>
              <a:t>Centre for Computational Engineering and Networking, Amrita </a:t>
            </a:r>
            <a:r>
              <a:rPr lang="en-US" sz="2400" dirty="0" err="1">
                <a:solidFill>
                  <a:schemeClr val="tx1"/>
                </a:solidFill>
                <a:latin typeface="+mj-lt"/>
              </a:rPr>
              <a:t>Vishwa</a:t>
            </a:r>
            <a:r>
              <a:rPr lang="en-US" sz="2400" dirty="0">
                <a:solidFill>
                  <a:schemeClr val="tx1"/>
                </a:solidFill>
                <a:latin typeface="+mj-lt"/>
              </a:rPr>
              <a:t> </a:t>
            </a:r>
            <a:r>
              <a:rPr lang="en-US" sz="2400" dirty="0" err="1" smtClean="0">
                <a:solidFill>
                  <a:schemeClr val="tx1"/>
                </a:solidFill>
                <a:latin typeface="+mj-lt"/>
              </a:rPr>
              <a:t>Vidyapeetham</a:t>
            </a:r>
            <a:r>
              <a:rPr lang="en-US" sz="2400" dirty="0" smtClean="0">
                <a:solidFill>
                  <a:schemeClr val="tx1"/>
                </a:solidFill>
                <a:latin typeface="+mj-lt"/>
              </a:rPr>
              <a:t>,</a:t>
            </a:r>
          </a:p>
          <a:p>
            <a:r>
              <a:rPr lang="en-US" sz="2400" dirty="0" smtClean="0">
                <a:solidFill>
                  <a:schemeClr val="tx1"/>
                </a:solidFill>
                <a:latin typeface="+mj-lt"/>
              </a:rPr>
              <a:t>Coimbatore</a:t>
            </a:r>
          </a:p>
          <a:p>
            <a:r>
              <a:rPr lang="en-US" sz="2400" u="sng" dirty="0">
                <a:solidFill>
                  <a:schemeClr val="tx2">
                    <a:lumMod val="50000"/>
                  </a:schemeClr>
                </a:solidFill>
                <a:latin typeface="+mj-lt"/>
              </a:rPr>
              <a:t>https://vinayakumarr.github.io/</a:t>
            </a:r>
            <a:endParaRPr lang="en-US" sz="2000" dirty="0" smtClean="0">
              <a:solidFill>
                <a:schemeClr val="tx2">
                  <a:lumMod val="50000"/>
                </a:schemeClr>
              </a:solidFill>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773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8582" y="221064"/>
            <a:ext cx="9155545" cy="328461"/>
          </a:xfrm>
        </p:spPr>
        <p:txBody>
          <a:bodyPr vert="horz" wrap="none" lIns="91440" tIns="45720" rIns="91440" bIns="45720" rtlCol="0" anchor="ctr" anchorCtr="0">
            <a:noAutofit/>
          </a:bodyPr>
          <a:lstStyle/>
          <a:p>
            <a:r>
              <a:rPr lang="en-US" sz="2800" dirty="0">
                <a:solidFill>
                  <a:schemeClr val="bg1"/>
                </a:solidFill>
              </a:rPr>
              <a:t>Neural Networks</a:t>
            </a:r>
          </a:p>
        </p:txBody>
      </p:sp>
      <p:sp>
        <p:nvSpPr>
          <p:cNvPr id="20" name="Content Placeholder 2"/>
          <p:cNvSpPr>
            <a:spLocks noGrp="1"/>
          </p:cNvSpPr>
          <p:nvPr>
            <p:ph idx="1"/>
          </p:nvPr>
        </p:nvSpPr>
        <p:spPr>
          <a:xfrm>
            <a:off x="228600" y="1050221"/>
            <a:ext cx="8686800" cy="425144"/>
          </a:xfrm>
        </p:spPr>
        <p:txBody>
          <a:bodyPr lIns="0" tIns="0" rIns="0" bIns="0"/>
          <a:lstStyle/>
          <a:p>
            <a:pPr>
              <a:spcBef>
                <a:spcPts val="0"/>
              </a:spcBef>
              <a:spcAft>
                <a:spcPts val="12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Generally there are two kinds of neural </a:t>
            </a:r>
            <a:r>
              <a:rPr lang="en-US" sz="2400" b="1" dirty="0" smtClean="0">
                <a:latin typeface="Arial" panose="020B0604020202020204" pitchFamily="34" charset="0"/>
                <a:cs typeface="Arial" panose="020B0604020202020204" pitchFamily="34" charset="0"/>
              </a:rPr>
              <a:t>networks</a:t>
            </a:r>
            <a:r>
              <a:rPr lang="en-US" sz="2400" b="1" dirty="0">
                <a:latin typeface="Arial" panose="020B0604020202020204" pitchFamily="34" charset="0"/>
                <a:cs typeface="Arial" panose="020B0604020202020204" pitchFamily="34" charset="0"/>
              </a:rPr>
              <a:t>:</a:t>
            </a:r>
            <a:endParaRPr lang="en-US" sz="2400" b="1" dirty="0" smtClean="0">
              <a:latin typeface="Arial" panose="020B0604020202020204" pitchFamily="34" charset="0"/>
              <a:cs typeface="Arial" panose="020B0604020202020204" pitchFamily="34" charset="0"/>
            </a:endParaRPr>
          </a:p>
        </p:txBody>
      </p:sp>
      <p:pic>
        <p:nvPicPr>
          <p:cNvPr id="21" name="Picture 4" descr="http://blog.josephwilk.net/images/blog/2012/10/recurrent_neural_networ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56089"/>
            <a:ext cx="2402633" cy="2351379"/>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p:cNvSpPr txBox="1">
            <a:spLocks/>
          </p:cNvSpPr>
          <p:nvPr/>
        </p:nvSpPr>
        <p:spPr>
          <a:xfrm>
            <a:off x="2974911" y="4750316"/>
            <a:ext cx="5940489" cy="1392790"/>
          </a:xfrm>
          <a:prstGeom prst="rect">
            <a:avLst/>
          </a:prstGeom>
        </p:spPr>
        <p:txBody>
          <a:bodyPr/>
          <a:lstStyle>
            <a:defPPr>
              <a:defRPr lang="en-US"/>
            </a:defPPr>
            <a:lvl1pPr marL="342900" indent="-342900">
              <a:spcBef>
                <a:spcPct val="20000"/>
              </a:spcBef>
              <a:buFont typeface="Arial"/>
              <a:buChar char="•"/>
              <a:defRPr sz="3200"/>
            </a:lvl1pPr>
            <a:lvl2pPr marL="349250" lvl="1" indent="-331788">
              <a:spcBef>
                <a:spcPts val="0"/>
              </a:spcBef>
              <a:spcAft>
                <a:spcPts val="1200"/>
              </a:spcAft>
              <a:buFont typeface="Wingdings" panose="05000000000000000000" pitchFamily="2" charset="2"/>
              <a:buChar char="Ø"/>
              <a:defRPr sz="2400" b="1">
                <a:latin typeface="Arial" panose="020B0604020202020204" pitchFamily="34" charset="0"/>
                <a:cs typeface="Arial" panose="020B0604020202020204" pitchFamily="34" charset="0"/>
              </a:defRPr>
            </a:lvl2pPr>
            <a:lvl3pPr marL="642938" lvl="2" indent="-293688">
              <a:spcBef>
                <a:spcPts val="0"/>
              </a:spcBef>
              <a:spcAft>
                <a:spcPts val="1200"/>
              </a:spcAft>
              <a:buFont typeface="Wingdings" panose="05000000000000000000" pitchFamily="2" charset="2"/>
              <a:buChar char="ü"/>
              <a:defRPr sz="2400" b="1">
                <a:latin typeface="Arial" panose="020B0604020202020204" pitchFamily="34" charset="0"/>
                <a:cs typeface="Arial" panose="020B0604020202020204" pitchFamily="34" charset="0"/>
              </a:defRPr>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1"/>
            <a:r>
              <a:rPr lang="en-US" dirty="0">
                <a:latin typeface="+mj-lt"/>
              </a:rPr>
              <a:t>Recurrent Neural Network:</a:t>
            </a:r>
          </a:p>
          <a:p>
            <a:pPr lvl="2"/>
            <a:r>
              <a:rPr lang="en-US" dirty="0">
                <a:latin typeface="+mj-lt"/>
              </a:rPr>
              <a:t>connections between units form cyclic paths</a:t>
            </a:r>
          </a:p>
        </p:txBody>
      </p:sp>
      <p:grpSp>
        <p:nvGrpSpPr>
          <p:cNvPr id="23" name="Group 22"/>
          <p:cNvGrpSpPr/>
          <p:nvPr/>
        </p:nvGrpSpPr>
        <p:grpSpPr>
          <a:xfrm>
            <a:off x="468744" y="1475365"/>
            <a:ext cx="8003452" cy="2633112"/>
            <a:chOff x="468744" y="1475365"/>
            <a:chExt cx="8003452" cy="2633112"/>
          </a:xfrm>
        </p:grpSpPr>
        <p:pic>
          <p:nvPicPr>
            <p:cNvPr id="24" name="Picture 8" descr="http://blog.josephwilk.net/images/blog/2012/10/neural_network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686" y="1475365"/>
              <a:ext cx="2690510" cy="2633112"/>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468744" y="2064706"/>
              <a:ext cx="5092301" cy="136893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9250" lvl="1" indent="-331788">
                <a:spcBef>
                  <a:spcPts val="0"/>
                </a:spcBef>
                <a:spcAft>
                  <a:spcPts val="1200"/>
                </a:spcAft>
                <a:buFont typeface="Wingdings" panose="05000000000000000000" pitchFamily="2" charset="2"/>
                <a:buChar char="Ø"/>
              </a:pPr>
              <a:r>
                <a:rPr lang="en-US" sz="2400" b="1" dirty="0" err="1" smtClean="0">
                  <a:latin typeface="+mj-lt"/>
                  <a:cs typeface="Arial" panose="020B0604020202020204" pitchFamily="34" charset="0"/>
                </a:rPr>
                <a:t>Feedforward</a:t>
              </a:r>
              <a:r>
                <a:rPr lang="en-US" sz="2400" b="1" dirty="0" smtClean="0">
                  <a:latin typeface="+mj-lt"/>
                  <a:cs typeface="Arial" panose="020B0604020202020204" pitchFamily="34" charset="0"/>
                </a:rPr>
                <a:t> Neural Networks:</a:t>
              </a:r>
            </a:p>
            <a:p>
              <a:pPr marL="642938" lvl="2" indent="-293688">
                <a:spcBef>
                  <a:spcPts val="0"/>
                </a:spcBef>
                <a:spcAft>
                  <a:spcPts val="1200"/>
                </a:spcAft>
                <a:buFont typeface="Wingdings" panose="05000000000000000000" pitchFamily="2" charset="2"/>
                <a:buChar char="ü"/>
              </a:pPr>
              <a:r>
                <a:rPr lang="en-US" b="1" dirty="0" smtClean="0">
                  <a:latin typeface="+mj-lt"/>
                  <a:cs typeface="Arial" panose="020B0604020202020204" pitchFamily="34" charset="0"/>
                </a:rPr>
                <a:t>connections between the</a:t>
              </a:r>
              <a:br>
                <a:rPr lang="en-US" b="1" dirty="0" smtClean="0">
                  <a:latin typeface="+mj-lt"/>
                  <a:cs typeface="Arial" panose="020B0604020202020204" pitchFamily="34" charset="0"/>
                </a:rPr>
              </a:br>
              <a:r>
                <a:rPr lang="en-US" b="1" dirty="0" smtClean="0">
                  <a:latin typeface="+mj-lt"/>
                  <a:cs typeface="Arial" panose="020B0604020202020204" pitchFamily="34" charset="0"/>
                </a:rPr>
                <a:t>units do not form a cycle</a:t>
              </a:r>
            </a:p>
          </p:txBody>
        </p:sp>
      </p:grpSp>
      <p:cxnSp>
        <p:nvCxnSpPr>
          <p:cNvPr id="26" name="Straight Connector 25"/>
          <p:cNvCxnSpPr/>
          <p:nvPr/>
        </p:nvCxnSpPr>
        <p:spPr>
          <a:xfrm flipV="1">
            <a:off x="1769583" y="3989706"/>
            <a:ext cx="419491" cy="255320"/>
          </a:xfrm>
          <a:prstGeom prst="line">
            <a:avLst/>
          </a:prstGeom>
          <a:ln w="76200" cap="sq">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10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hape 122"/>
              <p:cNvSpPr txBox="1"/>
              <p:nvPr/>
            </p:nvSpPr>
            <p:spPr>
              <a:xfrm>
                <a:off x="241676" y="1054767"/>
                <a:ext cx="8605441"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Recurrent </a:t>
                </a:r>
                <a:r>
                  <a:rPr lang="en-US" sz="2400" dirty="0"/>
                  <a:t>n</a:t>
                </a:r>
                <a:r>
                  <a:rPr lang="en-US" sz="2400" dirty="0" smtClean="0"/>
                  <a:t>etworks introduce cycles and a notion of time.</a:t>
                </a:r>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r>
                  <a:rPr lang="en-US" sz="2400" dirty="0" smtClean="0"/>
                  <a:t>They are designed to process sequences of data </a:t>
                </a:r>
                <a14:m>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𝑛</m:t>
                        </m:r>
                      </m:sub>
                    </m:sSub>
                  </m:oMath>
                </a14:m>
                <a:r>
                  <a:rPr lang="en" sz="2400" dirty="0" smtClean="0"/>
                  <a:t> and can produce sequences of outputs </a:t>
                </a:r>
                <a14:m>
                  <m:oMath xmlns:m="http://schemas.openxmlformats.org/officeDocument/2006/math">
                    <m:sSub>
                      <m:sSubPr>
                        <m:ctrlPr>
                          <a:rPr lang="en" sz="2400" i="1" smtClean="0">
                            <a:latin typeface="Cambria Math"/>
                          </a:rPr>
                        </m:ctrlPr>
                      </m:sSubPr>
                      <m:e>
                        <m:r>
                          <a:rPr lang="en-US" sz="2400" b="0" i="1" smtClean="0">
                            <a:latin typeface="Cambria Math"/>
                          </a:rPr>
                          <m:t>𝑦</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𝑚</m:t>
                        </m:r>
                      </m:sub>
                    </m:sSub>
                  </m:oMath>
                </a14:m>
                <a:r>
                  <a:rPr lang="en" sz="2400" dirty="0" smtClean="0"/>
                  <a:t>.</a:t>
                </a:r>
                <a:endParaRPr lang="en" sz="2400" dirty="0"/>
              </a:p>
            </p:txBody>
          </p:sp>
        </mc:Choice>
        <mc:Fallback xmlns="">
          <p:sp>
            <p:nvSpPr>
              <p:cNvPr id="4" name="Shape 122"/>
              <p:cNvSpPr txBox="1">
                <a:spLocks noRot="1" noChangeAspect="1" noMove="1" noResize="1" noEditPoints="1" noAdjustHandles="1" noChangeArrowheads="1" noChangeShapeType="1" noTextEdit="1"/>
              </p:cNvSpPr>
              <p:nvPr/>
            </p:nvSpPr>
            <p:spPr>
              <a:xfrm>
                <a:off x="241676" y="1054767"/>
                <a:ext cx="8605441" cy="5369784"/>
              </a:xfrm>
              <a:prstGeom prst="rect">
                <a:avLst/>
              </a:prstGeom>
              <a:blipFill rotWithShape="1">
                <a:blip r:embed="rId3"/>
                <a:stretch>
                  <a:fillRect l="-1134"/>
                </a:stretch>
              </a:blipFill>
              <a:ln>
                <a:noFill/>
              </a:ln>
            </p:spPr>
            <p:txBody>
              <a:bodyPr/>
              <a:lstStyle/>
              <a:p>
                <a:r>
                  <a:rPr lang="en-US">
                    <a:noFill/>
                  </a:rPr>
                  <a:t> </a:t>
                </a:r>
              </a:p>
            </p:txBody>
          </p:sp>
        </mc:Fallback>
      </mc:AlternateContent>
      <p:sp>
        <p:nvSpPr>
          <p:cNvPr id="5" name="Shape 124"/>
          <p:cNvSpPr txBox="1"/>
          <p:nvPr/>
        </p:nvSpPr>
        <p:spPr>
          <a:xfrm>
            <a:off x="115976" y="156298"/>
            <a:ext cx="75446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Recurrent Neural Networks</a:t>
            </a:r>
            <a:endParaRPr lang="en" sz="3200" dirty="0">
              <a:solidFill>
                <a:schemeClr val="bg1"/>
              </a:solidFill>
            </a:endParaRPr>
          </a:p>
        </p:txBody>
      </p:sp>
      <p:sp>
        <p:nvSpPr>
          <p:cNvPr id="2" name="Rectangle 1"/>
          <p:cNvSpPr/>
          <p:nvPr/>
        </p:nvSpPr>
        <p:spPr>
          <a:xfrm>
            <a:off x="3597100" y="202793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p:cNvCxnSpPr/>
          <p:nvPr/>
        </p:nvCxnSpPr>
        <p:spPr>
          <a:xfrm>
            <a:off x="1638795" y="2300808"/>
            <a:ext cx="195830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434872" y="2291139"/>
            <a:ext cx="1894676" cy="966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3189842" y="2624447"/>
            <a:ext cx="1587022" cy="754052"/>
          </a:xfrm>
          <a:custGeom>
            <a:avLst/>
            <a:gdLst>
              <a:gd name="connsiteX0" fmla="*/ 1369873 w 1756698"/>
              <a:gd name="connsiteY0" fmla="*/ 0 h 696949"/>
              <a:gd name="connsiteX1" fmla="*/ 1690507 w 1756698"/>
              <a:gd name="connsiteY1" fmla="*/ 261257 h 696949"/>
              <a:gd name="connsiteX2" fmla="*/ 1738008 w 1756698"/>
              <a:gd name="connsiteY2" fmla="*/ 534390 h 696949"/>
              <a:gd name="connsiteX3" fmla="*/ 1678631 w 1756698"/>
              <a:gd name="connsiteY3" fmla="*/ 641268 h 696949"/>
              <a:gd name="connsiteX4" fmla="*/ 954236 w 1756698"/>
              <a:gd name="connsiteY4" fmla="*/ 688769 h 696949"/>
              <a:gd name="connsiteX5" fmla="*/ 111088 w 1756698"/>
              <a:gd name="connsiteY5" fmla="*/ 475013 h 696949"/>
              <a:gd name="connsiteX6" fmla="*/ 51712 w 1756698"/>
              <a:gd name="connsiteY6" fmla="*/ 154380 h 696949"/>
              <a:gd name="connsiteX7" fmla="*/ 502974 w 1756698"/>
              <a:gd name="connsiteY7" fmla="*/ 0 h 696949"/>
              <a:gd name="connsiteX0" fmla="*/ 1356298 w 1760924"/>
              <a:gd name="connsiteY0" fmla="*/ 0 h 676237"/>
              <a:gd name="connsiteX1" fmla="*/ 1676932 w 1760924"/>
              <a:gd name="connsiteY1" fmla="*/ 261257 h 676237"/>
              <a:gd name="connsiteX2" fmla="*/ 1724433 w 1760924"/>
              <a:gd name="connsiteY2" fmla="*/ 534390 h 676237"/>
              <a:gd name="connsiteX3" fmla="*/ 1665056 w 1760924"/>
              <a:gd name="connsiteY3" fmla="*/ 641268 h 676237"/>
              <a:gd name="connsiteX4" fmla="*/ 679404 w 1760924"/>
              <a:gd name="connsiteY4" fmla="*/ 665019 h 676237"/>
              <a:gd name="connsiteX5" fmla="*/ 97513 w 1760924"/>
              <a:gd name="connsiteY5" fmla="*/ 475013 h 676237"/>
              <a:gd name="connsiteX6" fmla="*/ 38137 w 1760924"/>
              <a:gd name="connsiteY6" fmla="*/ 154380 h 676237"/>
              <a:gd name="connsiteX7" fmla="*/ 489399 w 1760924"/>
              <a:gd name="connsiteY7" fmla="*/ 0 h 676237"/>
              <a:gd name="connsiteX0" fmla="*/ 1356298 w 1750387"/>
              <a:gd name="connsiteY0" fmla="*/ 0 h 700248"/>
              <a:gd name="connsiteX1" fmla="*/ 1676932 w 1750387"/>
              <a:gd name="connsiteY1" fmla="*/ 261257 h 700248"/>
              <a:gd name="connsiteX2" fmla="*/ 1724433 w 1750387"/>
              <a:gd name="connsiteY2" fmla="*/ 534390 h 700248"/>
              <a:gd name="connsiteX3" fmla="*/ 1344422 w 1750387"/>
              <a:gd name="connsiteY3" fmla="*/ 688769 h 700248"/>
              <a:gd name="connsiteX4" fmla="*/ 679404 w 1750387"/>
              <a:gd name="connsiteY4" fmla="*/ 665019 h 700248"/>
              <a:gd name="connsiteX5" fmla="*/ 97513 w 1750387"/>
              <a:gd name="connsiteY5" fmla="*/ 475013 h 700248"/>
              <a:gd name="connsiteX6" fmla="*/ 38137 w 1750387"/>
              <a:gd name="connsiteY6" fmla="*/ 154380 h 700248"/>
              <a:gd name="connsiteX7" fmla="*/ 489399 w 1750387"/>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692903"/>
              <a:gd name="connsiteY0" fmla="*/ 0 h 698496"/>
              <a:gd name="connsiteX1" fmla="*/ 1641306 w 1692903"/>
              <a:gd name="connsiteY1" fmla="*/ 201881 h 698496"/>
              <a:gd name="connsiteX2" fmla="*/ 1665057 w 1692903"/>
              <a:gd name="connsiteY2" fmla="*/ 558141 h 698496"/>
              <a:gd name="connsiteX3" fmla="*/ 1344422 w 1692903"/>
              <a:gd name="connsiteY3" fmla="*/ 688769 h 698496"/>
              <a:gd name="connsiteX4" fmla="*/ 679404 w 1692903"/>
              <a:gd name="connsiteY4" fmla="*/ 665019 h 698496"/>
              <a:gd name="connsiteX5" fmla="*/ 97513 w 1692903"/>
              <a:gd name="connsiteY5" fmla="*/ 475013 h 698496"/>
              <a:gd name="connsiteX6" fmla="*/ 38137 w 1692903"/>
              <a:gd name="connsiteY6" fmla="*/ 154380 h 698496"/>
              <a:gd name="connsiteX7" fmla="*/ 489399 w 1692903"/>
              <a:gd name="connsiteY7" fmla="*/ 0 h 698496"/>
              <a:gd name="connsiteX0" fmla="*/ 1356298 w 1671379"/>
              <a:gd name="connsiteY0" fmla="*/ 0 h 699372"/>
              <a:gd name="connsiteX1" fmla="*/ 1641306 w 1671379"/>
              <a:gd name="connsiteY1" fmla="*/ 201881 h 699372"/>
              <a:gd name="connsiteX2" fmla="*/ 1629431 w 1671379"/>
              <a:gd name="connsiteY2" fmla="*/ 546266 h 699372"/>
              <a:gd name="connsiteX3" fmla="*/ 1344422 w 1671379"/>
              <a:gd name="connsiteY3" fmla="*/ 688769 h 699372"/>
              <a:gd name="connsiteX4" fmla="*/ 679404 w 1671379"/>
              <a:gd name="connsiteY4" fmla="*/ 665019 h 699372"/>
              <a:gd name="connsiteX5" fmla="*/ 97513 w 1671379"/>
              <a:gd name="connsiteY5" fmla="*/ 475013 h 699372"/>
              <a:gd name="connsiteX6" fmla="*/ 38137 w 1671379"/>
              <a:gd name="connsiteY6" fmla="*/ 154380 h 699372"/>
              <a:gd name="connsiteX7" fmla="*/ 489399 w 1671379"/>
              <a:gd name="connsiteY7" fmla="*/ 0 h 699372"/>
              <a:gd name="connsiteX0" fmla="*/ 1356298 w 1678416"/>
              <a:gd name="connsiteY0" fmla="*/ 0 h 691169"/>
              <a:gd name="connsiteX1" fmla="*/ 1641306 w 1678416"/>
              <a:gd name="connsiteY1" fmla="*/ 201881 h 691169"/>
              <a:gd name="connsiteX2" fmla="*/ 1629431 w 1678416"/>
              <a:gd name="connsiteY2" fmla="*/ 546266 h 691169"/>
              <a:gd name="connsiteX3" fmla="*/ 1225669 w 1678416"/>
              <a:gd name="connsiteY3" fmla="*/ 676893 h 691169"/>
              <a:gd name="connsiteX4" fmla="*/ 679404 w 1678416"/>
              <a:gd name="connsiteY4" fmla="*/ 665019 h 691169"/>
              <a:gd name="connsiteX5" fmla="*/ 97513 w 1678416"/>
              <a:gd name="connsiteY5" fmla="*/ 475013 h 691169"/>
              <a:gd name="connsiteX6" fmla="*/ 38137 w 1678416"/>
              <a:gd name="connsiteY6" fmla="*/ 154380 h 691169"/>
              <a:gd name="connsiteX7" fmla="*/ 489399 w 1678416"/>
              <a:gd name="connsiteY7" fmla="*/ 0 h 691169"/>
              <a:gd name="connsiteX0" fmla="*/ 1309444 w 1631562"/>
              <a:gd name="connsiteY0" fmla="*/ 0 h 691169"/>
              <a:gd name="connsiteX1" fmla="*/ 1594452 w 1631562"/>
              <a:gd name="connsiteY1" fmla="*/ 201881 h 691169"/>
              <a:gd name="connsiteX2" fmla="*/ 1582577 w 1631562"/>
              <a:gd name="connsiteY2" fmla="*/ 546266 h 691169"/>
              <a:gd name="connsiteX3" fmla="*/ 1178815 w 1631562"/>
              <a:gd name="connsiteY3" fmla="*/ 676893 h 691169"/>
              <a:gd name="connsiteX4" fmla="*/ 632550 w 1631562"/>
              <a:gd name="connsiteY4" fmla="*/ 665019 h 691169"/>
              <a:gd name="connsiteX5" fmla="*/ 50659 w 1631562"/>
              <a:gd name="connsiteY5" fmla="*/ 475013 h 691169"/>
              <a:gd name="connsiteX6" fmla="*/ 74411 w 1631562"/>
              <a:gd name="connsiteY6" fmla="*/ 166255 h 691169"/>
              <a:gd name="connsiteX7" fmla="*/ 442545 w 1631562"/>
              <a:gd name="connsiteY7" fmla="*/ 0 h 691169"/>
              <a:gd name="connsiteX0" fmla="*/ 1279654 w 1601772"/>
              <a:gd name="connsiteY0" fmla="*/ 0 h 689263"/>
              <a:gd name="connsiteX1" fmla="*/ 1564662 w 1601772"/>
              <a:gd name="connsiteY1" fmla="*/ 201881 h 689263"/>
              <a:gd name="connsiteX2" fmla="*/ 1552787 w 1601772"/>
              <a:gd name="connsiteY2" fmla="*/ 546266 h 689263"/>
              <a:gd name="connsiteX3" fmla="*/ 1149025 w 1601772"/>
              <a:gd name="connsiteY3" fmla="*/ 676893 h 689263"/>
              <a:gd name="connsiteX4" fmla="*/ 602760 w 1601772"/>
              <a:gd name="connsiteY4" fmla="*/ 665019 h 689263"/>
              <a:gd name="connsiteX5" fmla="*/ 68371 w 1601772"/>
              <a:gd name="connsiteY5" fmla="*/ 510639 h 689263"/>
              <a:gd name="connsiteX6" fmla="*/ 44621 w 1601772"/>
              <a:gd name="connsiteY6" fmla="*/ 166255 h 689263"/>
              <a:gd name="connsiteX7" fmla="*/ 412755 w 1601772"/>
              <a:gd name="connsiteY7" fmla="*/ 0 h 689263"/>
              <a:gd name="connsiteX0" fmla="*/ 1263407 w 1585525"/>
              <a:gd name="connsiteY0" fmla="*/ 0 h 687574"/>
              <a:gd name="connsiteX1" fmla="*/ 1548415 w 1585525"/>
              <a:gd name="connsiteY1" fmla="*/ 201881 h 687574"/>
              <a:gd name="connsiteX2" fmla="*/ 1536540 w 1585525"/>
              <a:gd name="connsiteY2" fmla="*/ 546266 h 687574"/>
              <a:gd name="connsiteX3" fmla="*/ 1132778 w 1585525"/>
              <a:gd name="connsiteY3" fmla="*/ 676893 h 687574"/>
              <a:gd name="connsiteX4" fmla="*/ 586513 w 1585525"/>
              <a:gd name="connsiteY4" fmla="*/ 665019 h 687574"/>
              <a:gd name="connsiteX5" fmla="*/ 87750 w 1585525"/>
              <a:gd name="connsiteY5" fmla="*/ 546265 h 687574"/>
              <a:gd name="connsiteX6" fmla="*/ 28374 w 1585525"/>
              <a:gd name="connsiteY6" fmla="*/ 166255 h 687574"/>
              <a:gd name="connsiteX7" fmla="*/ 396508 w 1585525"/>
              <a:gd name="connsiteY7" fmla="*/ 0 h 687574"/>
              <a:gd name="connsiteX0" fmla="*/ 1263407 w 1585525"/>
              <a:gd name="connsiteY0" fmla="*/ 0 h 730665"/>
              <a:gd name="connsiteX1" fmla="*/ 1548415 w 1585525"/>
              <a:gd name="connsiteY1" fmla="*/ 201881 h 730665"/>
              <a:gd name="connsiteX2" fmla="*/ 1536540 w 1585525"/>
              <a:gd name="connsiteY2" fmla="*/ 546266 h 730665"/>
              <a:gd name="connsiteX3" fmla="*/ 1132778 w 1585525"/>
              <a:gd name="connsiteY3" fmla="*/ 676893 h 730665"/>
              <a:gd name="connsiteX4" fmla="*/ 586513 w 1585525"/>
              <a:gd name="connsiteY4" fmla="*/ 724395 h 730665"/>
              <a:gd name="connsiteX5" fmla="*/ 87750 w 1585525"/>
              <a:gd name="connsiteY5" fmla="*/ 546265 h 730665"/>
              <a:gd name="connsiteX6" fmla="*/ 28374 w 1585525"/>
              <a:gd name="connsiteY6" fmla="*/ 166255 h 730665"/>
              <a:gd name="connsiteX7" fmla="*/ 396508 w 1585525"/>
              <a:gd name="connsiteY7" fmla="*/ 0 h 730665"/>
              <a:gd name="connsiteX0" fmla="*/ 1263407 w 1587022"/>
              <a:gd name="connsiteY0" fmla="*/ 0 h 754052"/>
              <a:gd name="connsiteX1" fmla="*/ 1548415 w 1587022"/>
              <a:gd name="connsiteY1" fmla="*/ 201881 h 754052"/>
              <a:gd name="connsiteX2" fmla="*/ 1536540 w 1587022"/>
              <a:gd name="connsiteY2" fmla="*/ 546266 h 754052"/>
              <a:gd name="connsiteX3" fmla="*/ 1109027 w 1587022"/>
              <a:gd name="connsiteY3" fmla="*/ 736269 h 754052"/>
              <a:gd name="connsiteX4" fmla="*/ 586513 w 1587022"/>
              <a:gd name="connsiteY4" fmla="*/ 724395 h 754052"/>
              <a:gd name="connsiteX5" fmla="*/ 87750 w 1587022"/>
              <a:gd name="connsiteY5" fmla="*/ 546265 h 754052"/>
              <a:gd name="connsiteX6" fmla="*/ 28374 w 1587022"/>
              <a:gd name="connsiteY6" fmla="*/ 166255 h 754052"/>
              <a:gd name="connsiteX7" fmla="*/ 396508 w 1587022"/>
              <a:gd name="connsiteY7" fmla="*/ 0 h 75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7022" h="754052">
                <a:moveTo>
                  <a:pt x="1263407" y="0"/>
                </a:moveTo>
                <a:cubicBezTo>
                  <a:pt x="1452422" y="74221"/>
                  <a:pt x="1502893" y="110837"/>
                  <a:pt x="1548415" y="201881"/>
                </a:cubicBezTo>
                <a:cubicBezTo>
                  <a:pt x="1593937" y="292925"/>
                  <a:pt x="1609771" y="457201"/>
                  <a:pt x="1536540" y="546266"/>
                </a:cubicBezTo>
                <a:cubicBezTo>
                  <a:pt x="1463309" y="635331"/>
                  <a:pt x="1267365" y="706581"/>
                  <a:pt x="1109027" y="736269"/>
                </a:cubicBezTo>
                <a:cubicBezTo>
                  <a:pt x="950689" y="765957"/>
                  <a:pt x="756726" y="756062"/>
                  <a:pt x="586513" y="724395"/>
                </a:cubicBezTo>
                <a:cubicBezTo>
                  <a:pt x="416300" y="692728"/>
                  <a:pt x="180773" y="639288"/>
                  <a:pt x="87750" y="546265"/>
                </a:cubicBezTo>
                <a:cubicBezTo>
                  <a:pt x="-5273" y="453242"/>
                  <a:pt x="-23086" y="257299"/>
                  <a:pt x="28374" y="166255"/>
                </a:cubicBezTo>
                <a:cubicBezTo>
                  <a:pt x="79834" y="75211"/>
                  <a:pt x="396508" y="0"/>
                  <a:pt x="396508" y="0"/>
                </a:cubicBezTo>
              </a:path>
            </a:pathLst>
          </a:custGeom>
          <a:noFill/>
          <a:ln w="19050">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5" name="Rectangle 14"/>
              <p:cNvSpPr/>
              <p:nvPr/>
            </p:nvSpPr>
            <p:spPr>
              <a:xfrm>
                <a:off x="2794711" y="1746766"/>
                <a:ext cx="6086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𝑥</m:t>
                          </m:r>
                        </m:e>
                        <m:sub>
                          <m:r>
                            <a:rPr lang="en-US" sz="2800" i="1">
                              <a:latin typeface="Cambria Math"/>
                            </a:rPr>
                            <m:t>𝑡</m:t>
                          </m:r>
                        </m:sub>
                      </m:sSub>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2794711" y="1746766"/>
                <a:ext cx="608628"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544396" y="1746766"/>
                <a:ext cx="6108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𝑦</m:t>
                          </m:r>
                        </m:e>
                        <m:sub>
                          <m:r>
                            <a:rPr lang="en-US" sz="2800" i="1">
                              <a:latin typeface="Cambria Math"/>
                            </a:rPr>
                            <m:t>𝑡</m:t>
                          </m:r>
                        </m:sub>
                      </m:sSub>
                    </m:oMath>
                  </m:oMathPara>
                </a14:m>
                <a:endParaRPr lang="en-US" sz="2800" dirty="0"/>
              </a:p>
            </p:txBody>
          </p:sp>
        </mc:Choice>
        <mc:Fallback xmlns="">
          <p:sp>
            <p:nvSpPr>
              <p:cNvPr id="21" name="Rectangle 20"/>
              <p:cNvSpPr>
                <a:spLocks noRot="1" noChangeAspect="1" noMove="1" noResize="1" noEditPoints="1" noAdjustHandles="1" noChangeArrowheads="1" noChangeShapeType="1" noTextEdit="1"/>
              </p:cNvSpPr>
              <p:nvPr/>
            </p:nvSpPr>
            <p:spPr>
              <a:xfrm>
                <a:off x="4544396" y="1746766"/>
                <a:ext cx="610873"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849832" y="2624447"/>
                <a:ext cx="62017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sub>
                      </m:sSub>
                    </m:oMath>
                  </m:oMathPara>
                </a14:m>
                <a:endParaRPr lang="en-US" sz="2800" dirty="0"/>
              </a:p>
            </p:txBody>
          </p:sp>
        </mc:Choice>
        <mc:Fallback xmlns="">
          <p:sp>
            <p:nvSpPr>
              <p:cNvPr id="22" name="Rectangle 21"/>
              <p:cNvSpPr>
                <a:spLocks noRot="1" noChangeAspect="1" noMove="1" noResize="1" noEditPoints="1" noAdjustHandles="1" noChangeArrowheads="1" noChangeShapeType="1" noTextEdit="1"/>
              </p:cNvSpPr>
              <p:nvPr/>
            </p:nvSpPr>
            <p:spPr>
              <a:xfrm>
                <a:off x="4849832" y="2624447"/>
                <a:ext cx="620170"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2170245" y="2624447"/>
                <a:ext cx="9632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r>
                            <a:rPr lang="en-US" sz="2800" b="0" i="1" smtClean="0">
                              <a:latin typeface="Cambria Math"/>
                            </a:rPr>
                            <m:t>−1</m:t>
                          </m:r>
                        </m:sub>
                      </m:sSub>
                    </m:oMath>
                  </m:oMathPara>
                </a14:m>
                <a:endParaRPr lang="en-US" sz="2800" dirty="0"/>
              </a:p>
            </p:txBody>
          </p:sp>
        </mc:Choice>
        <mc:Fallback xmlns="">
          <p:sp>
            <p:nvSpPr>
              <p:cNvPr id="23" name="Rectangle 22"/>
              <p:cNvSpPr>
                <a:spLocks noRot="1" noChangeAspect="1" noMove="1" noResize="1" noEditPoints="1" noAdjustHandles="1" noChangeArrowheads="1" noChangeShapeType="1" noTextEdit="1"/>
              </p:cNvSpPr>
              <p:nvPr/>
            </p:nvSpPr>
            <p:spPr>
              <a:xfrm>
                <a:off x="2170245" y="2624447"/>
                <a:ext cx="963212" cy="523220"/>
              </a:xfrm>
              <a:prstGeom prst="rect">
                <a:avLst/>
              </a:prstGeom>
              <a:blipFill rotWithShape="1">
                <a:blip r:embed="rId7"/>
                <a:stretch>
                  <a:fillRect/>
                </a:stretch>
              </a:blipFill>
            </p:spPr>
            <p:txBody>
              <a:bodyPr/>
              <a:lstStyle/>
              <a:p>
                <a:r>
                  <a:rPr lang="en-US">
                    <a:noFill/>
                  </a:rPr>
                  <a:t> </a:t>
                </a:r>
              </a:p>
            </p:txBody>
          </p:sp>
        </mc:Fallback>
      </mc:AlternateContent>
      <p:sp>
        <p:nvSpPr>
          <p:cNvPr id="26" name="TextBox 25"/>
          <p:cNvSpPr txBox="1"/>
          <p:nvPr/>
        </p:nvSpPr>
        <p:spPr>
          <a:xfrm>
            <a:off x="3051434" y="3384406"/>
            <a:ext cx="1922321" cy="400110"/>
          </a:xfrm>
          <a:prstGeom prst="rect">
            <a:avLst/>
          </a:prstGeom>
          <a:noFill/>
        </p:spPr>
        <p:txBody>
          <a:bodyPr wrap="none" rtlCol="0">
            <a:spAutoFit/>
          </a:bodyPr>
          <a:lstStyle/>
          <a:p>
            <a:r>
              <a:rPr lang="en-US" sz="2000" dirty="0" smtClean="0"/>
              <a:t>One-step delay</a:t>
            </a:r>
            <a:endParaRPr lang="en-US" sz="2000" dirty="0"/>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33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241676" y="1054767"/>
            <a:ext cx="8605441"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RNNs can be unrolled across multiple time steps.</a:t>
            </a:r>
          </a:p>
          <a:p>
            <a:pPr lvl="0" rtl="0">
              <a:spcBef>
                <a:spcPts val="0"/>
              </a:spcBef>
              <a:buNone/>
            </a:pPr>
            <a:endParaRPr lang="en-US" sz="2400" dirty="0"/>
          </a:p>
          <a:p>
            <a:pPr lvl="0" rtl="0">
              <a:spcBef>
                <a:spcPts val="0"/>
              </a:spcBef>
              <a:buNone/>
            </a:pPr>
            <a:endParaRPr lang="en-US" sz="2400" dirty="0" smtClean="0"/>
          </a:p>
          <a:p>
            <a:pPr lvl="0" rtl="0">
              <a:spcBef>
                <a:spcPts val="0"/>
              </a:spcBef>
              <a:buNone/>
            </a:pPr>
            <a:endParaRPr lang="en-US" sz="2400" dirty="0"/>
          </a:p>
          <a:p>
            <a:pPr lvl="0" rtl="0">
              <a:spcBef>
                <a:spcPts val="0"/>
              </a:spcBef>
              <a:buNone/>
            </a:pPr>
            <a:endParaRPr lang="en-US" sz="2400" dirty="0" smtClean="0"/>
          </a:p>
          <a:p>
            <a:pPr lvl="0" rtl="0">
              <a:spcBef>
                <a:spcPts val="0"/>
              </a:spcBef>
              <a:buNone/>
            </a:pPr>
            <a:endParaRPr lang="en-US" sz="2400" dirty="0"/>
          </a:p>
          <a:p>
            <a:pPr lvl="0" rtl="0">
              <a:spcBef>
                <a:spcPts val="0"/>
              </a:spcBef>
              <a:buNone/>
            </a:pPr>
            <a:endParaRPr lang="en-US" sz="2400" dirty="0" smtClean="0"/>
          </a:p>
          <a:p>
            <a:pPr lvl="0" rtl="0">
              <a:spcBef>
                <a:spcPts val="0"/>
              </a:spcBef>
              <a:buNone/>
            </a:pPr>
            <a:endParaRPr lang="en-US" sz="2400" dirty="0" smtClean="0"/>
          </a:p>
          <a:p>
            <a:pPr lvl="0" rtl="0">
              <a:spcBef>
                <a:spcPts val="0"/>
              </a:spcBef>
              <a:buNone/>
            </a:pPr>
            <a:r>
              <a:rPr lang="en-US" sz="2400" dirty="0" smtClean="0"/>
              <a:t>This produces a DAG which</a:t>
            </a:r>
            <a:br>
              <a:rPr lang="en-US" sz="2400" dirty="0" smtClean="0"/>
            </a:br>
            <a:r>
              <a:rPr lang="en-US" sz="2400" dirty="0" smtClean="0"/>
              <a:t>supports backpropagation.</a:t>
            </a:r>
          </a:p>
          <a:p>
            <a:pPr lvl="0" rtl="0">
              <a:spcBef>
                <a:spcPts val="0"/>
              </a:spcBef>
              <a:buNone/>
            </a:pPr>
            <a:endParaRPr lang="en-US" sz="2400" dirty="0" smtClean="0"/>
          </a:p>
          <a:p>
            <a:pPr lvl="0" rtl="0">
              <a:spcBef>
                <a:spcPts val="0"/>
              </a:spcBef>
              <a:buNone/>
            </a:pPr>
            <a:r>
              <a:rPr lang="en-US" sz="2400" dirty="0" smtClean="0"/>
              <a:t>But </a:t>
            </a:r>
            <a:r>
              <a:rPr lang="en-US" sz="2400" smtClean="0"/>
              <a:t>its size </a:t>
            </a:r>
            <a:r>
              <a:rPr lang="en-US" sz="2400" dirty="0" smtClean="0"/>
              <a:t>depends on the </a:t>
            </a:r>
            <a:br>
              <a:rPr lang="en-US" sz="2400" dirty="0" smtClean="0"/>
            </a:br>
            <a:r>
              <a:rPr lang="en-US" sz="2400" dirty="0" smtClean="0"/>
              <a:t>input sequence length. </a:t>
            </a:r>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115976" y="156298"/>
            <a:ext cx="75446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Unrolling RNNs</a:t>
            </a:r>
            <a:endParaRPr lang="en" sz="3200" dirty="0">
              <a:solidFill>
                <a:schemeClr val="bg1"/>
              </a:solidFill>
            </a:endParaRPr>
          </a:p>
        </p:txBody>
      </p:sp>
      <p:sp>
        <p:nvSpPr>
          <p:cNvPr id="2" name="Rectangle 1"/>
          <p:cNvSpPr/>
          <p:nvPr/>
        </p:nvSpPr>
        <p:spPr>
          <a:xfrm>
            <a:off x="1754749" y="198488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Arrow Connector 11"/>
          <p:cNvCxnSpPr/>
          <p:nvPr/>
        </p:nvCxnSpPr>
        <p:spPr>
          <a:xfrm>
            <a:off x="475013" y="2257750"/>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92521" y="2248081"/>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1347491" y="2581389"/>
            <a:ext cx="1587022" cy="754052"/>
          </a:xfrm>
          <a:custGeom>
            <a:avLst/>
            <a:gdLst>
              <a:gd name="connsiteX0" fmla="*/ 1369873 w 1756698"/>
              <a:gd name="connsiteY0" fmla="*/ 0 h 696949"/>
              <a:gd name="connsiteX1" fmla="*/ 1690507 w 1756698"/>
              <a:gd name="connsiteY1" fmla="*/ 261257 h 696949"/>
              <a:gd name="connsiteX2" fmla="*/ 1738008 w 1756698"/>
              <a:gd name="connsiteY2" fmla="*/ 534390 h 696949"/>
              <a:gd name="connsiteX3" fmla="*/ 1678631 w 1756698"/>
              <a:gd name="connsiteY3" fmla="*/ 641268 h 696949"/>
              <a:gd name="connsiteX4" fmla="*/ 954236 w 1756698"/>
              <a:gd name="connsiteY4" fmla="*/ 688769 h 696949"/>
              <a:gd name="connsiteX5" fmla="*/ 111088 w 1756698"/>
              <a:gd name="connsiteY5" fmla="*/ 475013 h 696949"/>
              <a:gd name="connsiteX6" fmla="*/ 51712 w 1756698"/>
              <a:gd name="connsiteY6" fmla="*/ 154380 h 696949"/>
              <a:gd name="connsiteX7" fmla="*/ 502974 w 1756698"/>
              <a:gd name="connsiteY7" fmla="*/ 0 h 696949"/>
              <a:gd name="connsiteX0" fmla="*/ 1356298 w 1760924"/>
              <a:gd name="connsiteY0" fmla="*/ 0 h 676237"/>
              <a:gd name="connsiteX1" fmla="*/ 1676932 w 1760924"/>
              <a:gd name="connsiteY1" fmla="*/ 261257 h 676237"/>
              <a:gd name="connsiteX2" fmla="*/ 1724433 w 1760924"/>
              <a:gd name="connsiteY2" fmla="*/ 534390 h 676237"/>
              <a:gd name="connsiteX3" fmla="*/ 1665056 w 1760924"/>
              <a:gd name="connsiteY3" fmla="*/ 641268 h 676237"/>
              <a:gd name="connsiteX4" fmla="*/ 679404 w 1760924"/>
              <a:gd name="connsiteY4" fmla="*/ 665019 h 676237"/>
              <a:gd name="connsiteX5" fmla="*/ 97513 w 1760924"/>
              <a:gd name="connsiteY5" fmla="*/ 475013 h 676237"/>
              <a:gd name="connsiteX6" fmla="*/ 38137 w 1760924"/>
              <a:gd name="connsiteY6" fmla="*/ 154380 h 676237"/>
              <a:gd name="connsiteX7" fmla="*/ 489399 w 1760924"/>
              <a:gd name="connsiteY7" fmla="*/ 0 h 676237"/>
              <a:gd name="connsiteX0" fmla="*/ 1356298 w 1750387"/>
              <a:gd name="connsiteY0" fmla="*/ 0 h 700248"/>
              <a:gd name="connsiteX1" fmla="*/ 1676932 w 1750387"/>
              <a:gd name="connsiteY1" fmla="*/ 261257 h 700248"/>
              <a:gd name="connsiteX2" fmla="*/ 1724433 w 1750387"/>
              <a:gd name="connsiteY2" fmla="*/ 534390 h 700248"/>
              <a:gd name="connsiteX3" fmla="*/ 1344422 w 1750387"/>
              <a:gd name="connsiteY3" fmla="*/ 688769 h 700248"/>
              <a:gd name="connsiteX4" fmla="*/ 679404 w 1750387"/>
              <a:gd name="connsiteY4" fmla="*/ 665019 h 700248"/>
              <a:gd name="connsiteX5" fmla="*/ 97513 w 1750387"/>
              <a:gd name="connsiteY5" fmla="*/ 475013 h 700248"/>
              <a:gd name="connsiteX6" fmla="*/ 38137 w 1750387"/>
              <a:gd name="connsiteY6" fmla="*/ 154380 h 700248"/>
              <a:gd name="connsiteX7" fmla="*/ 489399 w 1750387"/>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741009"/>
              <a:gd name="connsiteY0" fmla="*/ 0 h 700248"/>
              <a:gd name="connsiteX1" fmla="*/ 1641306 w 1741009"/>
              <a:gd name="connsiteY1" fmla="*/ 201881 h 700248"/>
              <a:gd name="connsiteX2" fmla="*/ 1724433 w 1741009"/>
              <a:gd name="connsiteY2" fmla="*/ 534390 h 700248"/>
              <a:gd name="connsiteX3" fmla="*/ 1344422 w 1741009"/>
              <a:gd name="connsiteY3" fmla="*/ 688769 h 700248"/>
              <a:gd name="connsiteX4" fmla="*/ 679404 w 1741009"/>
              <a:gd name="connsiteY4" fmla="*/ 665019 h 700248"/>
              <a:gd name="connsiteX5" fmla="*/ 97513 w 1741009"/>
              <a:gd name="connsiteY5" fmla="*/ 475013 h 700248"/>
              <a:gd name="connsiteX6" fmla="*/ 38137 w 1741009"/>
              <a:gd name="connsiteY6" fmla="*/ 154380 h 700248"/>
              <a:gd name="connsiteX7" fmla="*/ 489399 w 1741009"/>
              <a:gd name="connsiteY7" fmla="*/ 0 h 700248"/>
              <a:gd name="connsiteX0" fmla="*/ 1356298 w 1692903"/>
              <a:gd name="connsiteY0" fmla="*/ 0 h 698496"/>
              <a:gd name="connsiteX1" fmla="*/ 1641306 w 1692903"/>
              <a:gd name="connsiteY1" fmla="*/ 201881 h 698496"/>
              <a:gd name="connsiteX2" fmla="*/ 1665057 w 1692903"/>
              <a:gd name="connsiteY2" fmla="*/ 558141 h 698496"/>
              <a:gd name="connsiteX3" fmla="*/ 1344422 w 1692903"/>
              <a:gd name="connsiteY3" fmla="*/ 688769 h 698496"/>
              <a:gd name="connsiteX4" fmla="*/ 679404 w 1692903"/>
              <a:gd name="connsiteY4" fmla="*/ 665019 h 698496"/>
              <a:gd name="connsiteX5" fmla="*/ 97513 w 1692903"/>
              <a:gd name="connsiteY5" fmla="*/ 475013 h 698496"/>
              <a:gd name="connsiteX6" fmla="*/ 38137 w 1692903"/>
              <a:gd name="connsiteY6" fmla="*/ 154380 h 698496"/>
              <a:gd name="connsiteX7" fmla="*/ 489399 w 1692903"/>
              <a:gd name="connsiteY7" fmla="*/ 0 h 698496"/>
              <a:gd name="connsiteX0" fmla="*/ 1356298 w 1671379"/>
              <a:gd name="connsiteY0" fmla="*/ 0 h 699372"/>
              <a:gd name="connsiteX1" fmla="*/ 1641306 w 1671379"/>
              <a:gd name="connsiteY1" fmla="*/ 201881 h 699372"/>
              <a:gd name="connsiteX2" fmla="*/ 1629431 w 1671379"/>
              <a:gd name="connsiteY2" fmla="*/ 546266 h 699372"/>
              <a:gd name="connsiteX3" fmla="*/ 1344422 w 1671379"/>
              <a:gd name="connsiteY3" fmla="*/ 688769 h 699372"/>
              <a:gd name="connsiteX4" fmla="*/ 679404 w 1671379"/>
              <a:gd name="connsiteY4" fmla="*/ 665019 h 699372"/>
              <a:gd name="connsiteX5" fmla="*/ 97513 w 1671379"/>
              <a:gd name="connsiteY5" fmla="*/ 475013 h 699372"/>
              <a:gd name="connsiteX6" fmla="*/ 38137 w 1671379"/>
              <a:gd name="connsiteY6" fmla="*/ 154380 h 699372"/>
              <a:gd name="connsiteX7" fmla="*/ 489399 w 1671379"/>
              <a:gd name="connsiteY7" fmla="*/ 0 h 699372"/>
              <a:gd name="connsiteX0" fmla="*/ 1356298 w 1678416"/>
              <a:gd name="connsiteY0" fmla="*/ 0 h 691169"/>
              <a:gd name="connsiteX1" fmla="*/ 1641306 w 1678416"/>
              <a:gd name="connsiteY1" fmla="*/ 201881 h 691169"/>
              <a:gd name="connsiteX2" fmla="*/ 1629431 w 1678416"/>
              <a:gd name="connsiteY2" fmla="*/ 546266 h 691169"/>
              <a:gd name="connsiteX3" fmla="*/ 1225669 w 1678416"/>
              <a:gd name="connsiteY3" fmla="*/ 676893 h 691169"/>
              <a:gd name="connsiteX4" fmla="*/ 679404 w 1678416"/>
              <a:gd name="connsiteY4" fmla="*/ 665019 h 691169"/>
              <a:gd name="connsiteX5" fmla="*/ 97513 w 1678416"/>
              <a:gd name="connsiteY5" fmla="*/ 475013 h 691169"/>
              <a:gd name="connsiteX6" fmla="*/ 38137 w 1678416"/>
              <a:gd name="connsiteY6" fmla="*/ 154380 h 691169"/>
              <a:gd name="connsiteX7" fmla="*/ 489399 w 1678416"/>
              <a:gd name="connsiteY7" fmla="*/ 0 h 691169"/>
              <a:gd name="connsiteX0" fmla="*/ 1309444 w 1631562"/>
              <a:gd name="connsiteY0" fmla="*/ 0 h 691169"/>
              <a:gd name="connsiteX1" fmla="*/ 1594452 w 1631562"/>
              <a:gd name="connsiteY1" fmla="*/ 201881 h 691169"/>
              <a:gd name="connsiteX2" fmla="*/ 1582577 w 1631562"/>
              <a:gd name="connsiteY2" fmla="*/ 546266 h 691169"/>
              <a:gd name="connsiteX3" fmla="*/ 1178815 w 1631562"/>
              <a:gd name="connsiteY3" fmla="*/ 676893 h 691169"/>
              <a:gd name="connsiteX4" fmla="*/ 632550 w 1631562"/>
              <a:gd name="connsiteY4" fmla="*/ 665019 h 691169"/>
              <a:gd name="connsiteX5" fmla="*/ 50659 w 1631562"/>
              <a:gd name="connsiteY5" fmla="*/ 475013 h 691169"/>
              <a:gd name="connsiteX6" fmla="*/ 74411 w 1631562"/>
              <a:gd name="connsiteY6" fmla="*/ 166255 h 691169"/>
              <a:gd name="connsiteX7" fmla="*/ 442545 w 1631562"/>
              <a:gd name="connsiteY7" fmla="*/ 0 h 691169"/>
              <a:gd name="connsiteX0" fmla="*/ 1279654 w 1601772"/>
              <a:gd name="connsiteY0" fmla="*/ 0 h 689263"/>
              <a:gd name="connsiteX1" fmla="*/ 1564662 w 1601772"/>
              <a:gd name="connsiteY1" fmla="*/ 201881 h 689263"/>
              <a:gd name="connsiteX2" fmla="*/ 1552787 w 1601772"/>
              <a:gd name="connsiteY2" fmla="*/ 546266 h 689263"/>
              <a:gd name="connsiteX3" fmla="*/ 1149025 w 1601772"/>
              <a:gd name="connsiteY3" fmla="*/ 676893 h 689263"/>
              <a:gd name="connsiteX4" fmla="*/ 602760 w 1601772"/>
              <a:gd name="connsiteY4" fmla="*/ 665019 h 689263"/>
              <a:gd name="connsiteX5" fmla="*/ 68371 w 1601772"/>
              <a:gd name="connsiteY5" fmla="*/ 510639 h 689263"/>
              <a:gd name="connsiteX6" fmla="*/ 44621 w 1601772"/>
              <a:gd name="connsiteY6" fmla="*/ 166255 h 689263"/>
              <a:gd name="connsiteX7" fmla="*/ 412755 w 1601772"/>
              <a:gd name="connsiteY7" fmla="*/ 0 h 689263"/>
              <a:gd name="connsiteX0" fmla="*/ 1263407 w 1585525"/>
              <a:gd name="connsiteY0" fmla="*/ 0 h 687574"/>
              <a:gd name="connsiteX1" fmla="*/ 1548415 w 1585525"/>
              <a:gd name="connsiteY1" fmla="*/ 201881 h 687574"/>
              <a:gd name="connsiteX2" fmla="*/ 1536540 w 1585525"/>
              <a:gd name="connsiteY2" fmla="*/ 546266 h 687574"/>
              <a:gd name="connsiteX3" fmla="*/ 1132778 w 1585525"/>
              <a:gd name="connsiteY3" fmla="*/ 676893 h 687574"/>
              <a:gd name="connsiteX4" fmla="*/ 586513 w 1585525"/>
              <a:gd name="connsiteY4" fmla="*/ 665019 h 687574"/>
              <a:gd name="connsiteX5" fmla="*/ 87750 w 1585525"/>
              <a:gd name="connsiteY5" fmla="*/ 546265 h 687574"/>
              <a:gd name="connsiteX6" fmla="*/ 28374 w 1585525"/>
              <a:gd name="connsiteY6" fmla="*/ 166255 h 687574"/>
              <a:gd name="connsiteX7" fmla="*/ 396508 w 1585525"/>
              <a:gd name="connsiteY7" fmla="*/ 0 h 687574"/>
              <a:gd name="connsiteX0" fmla="*/ 1263407 w 1585525"/>
              <a:gd name="connsiteY0" fmla="*/ 0 h 730665"/>
              <a:gd name="connsiteX1" fmla="*/ 1548415 w 1585525"/>
              <a:gd name="connsiteY1" fmla="*/ 201881 h 730665"/>
              <a:gd name="connsiteX2" fmla="*/ 1536540 w 1585525"/>
              <a:gd name="connsiteY2" fmla="*/ 546266 h 730665"/>
              <a:gd name="connsiteX3" fmla="*/ 1132778 w 1585525"/>
              <a:gd name="connsiteY3" fmla="*/ 676893 h 730665"/>
              <a:gd name="connsiteX4" fmla="*/ 586513 w 1585525"/>
              <a:gd name="connsiteY4" fmla="*/ 724395 h 730665"/>
              <a:gd name="connsiteX5" fmla="*/ 87750 w 1585525"/>
              <a:gd name="connsiteY5" fmla="*/ 546265 h 730665"/>
              <a:gd name="connsiteX6" fmla="*/ 28374 w 1585525"/>
              <a:gd name="connsiteY6" fmla="*/ 166255 h 730665"/>
              <a:gd name="connsiteX7" fmla="*/ 396508 w 1585525"/>
              <a:gd name="connsiteY7" fmla="*/ 0 h 730665"/>
              <a:gd name="connsiteX0" fmla="*/ 1263407 w 1587022"/>
              <a:gd name="connsiteY0" fmla="*/ 0 h 754052"/>
              <a:gd name="connsiteX1" fmla="*/ 1548415 w 1587022"/>
              <a:gd name="connsiteY1" fmla="*/ 201881 h 754052"/>
              <a:gd name="connsiteX2" fmla="*/ 1536540 w 1587022"/>
              <a:gd name="connsiteY2" fmla="*/ 546266 h 754052"/>
              <a:gd name="connsiteX3" fmla="*/ 1109027 w 1587022"/>
              <a:gd name="connsiteY3" fmla="*/ 736269 h 754052"/>
              <a:gd name="connsiteX4" fmla="*/ 586513 w 1587022"/>
              <a:gd name="connsiteY4" fmla="*/ 724395 h 754052"/>
              <a:gd name="connsiteX5" fmla="*/ 87750 w 1587022"/>
              <a:gd name="connsiteY5" fmla="*/ 546265 h 754052"/>
              <a:gd name="connsiteX6" fmla="*/ 28374 w 1587022"/>
              <a:gd name="connsiteY6" fmla="*/ 166255 h 754052"/>
              <a:gd name="connsiteX7" fmla="*/ 396508 w 1587022"/>
              <a:gd name="connsiteY7" fmla="*/ 0 h 75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7022" h="754052">
                <a:moveTo>
                  <a:pt x="1263407" y="0"/>
                </a:moveTo>
                <a:cubicBezTo>
                  <a:pt x="1452422" y="74221"/>
                  <a:pt x="1502893" y="110837"/>
                  <a:pt x="1548415" y="201881"/>
                </a:cubicBezTo>
                <a:cubicBezTo>
                  <a:pt x="1593937" y="292925"/>
                  <a:pt x="1609771" y="457201"/>
                  <a:pt x="1536540" y="546266"/>
                </a:cubicBezTo>
                <a:cubicBezTo>
                  <a:pt x="1463309" y="635331"/>
                  <a:pt x="1267365" y="706581"/>
                  <a:pt x="1109027" y="736269"/>
                </a:cubicBezTo>
                <a:cubicBezTo>
                  <a:pt x="950689" y="765957"/>
                  <a:pt x="756726" y="756062"/>
                  <a:pt x="586513" y="724395"/>
                </a:cubicBezTo>
                <a:cubicBezTo>
                  <a:pt x="416300" y="692728"/>
                  <a:pt x="180773" y="639288"/>
                  <a:pt x="87750" y="546265"/>
                </a:cubicBezTo>
                <a:cubicBezTo>
                  <a:pt x="-5273" y="453242"/>
                  <a:pt x="-23086" y="257299"/>
                  <a:pt x="28374" y="166255"/>
                </a:cubicBezTo>
                <a:cubicBezTo>
                  <a:pt x="79834" y="75211"/>
                  <a:pt x="396508" y="0"/>
                  <a:pt x="396508" y="0"/>
                </a:cubicBezTo>
              </a:path>
            </a:pathLst>
          </a:custGeom>
          <a:noFill/>
          <a:ln w="19050">
            <a:solidFill>
              <a:schemeClr val="tx1"/>
            </a:solidFill>
            <a:prstDash val="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5" name="Rectangle 14"/>
              <p:cNvSpPr/>
              <p:nvPr/>
            </p:nvSpPr>
            <p:spPr>
              <a:xfrm>
                <a:off x="648046" y="1702204"/>
                <a:ext cx="60862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a:rPr>
                          </m:ctrlPr>
                        </m:sSubPr>
                        <m:e>
                          <m:r>
                            <a:rPr lang="en-US" sz="2800" i="1">
                              <a:latin typeface="Cambria Math"/>
                            </a:rPr>
                            <m:t>𝑥</m:t>
                          </m:r>
                        </m:e>
                        <m:sub>
                          <m:r>
                            <a:rPr lang="en-US" sz="2800" i="1">
                              <a:latin typeface="Cambria Math"/>
                            </a:rPr>
                            <m:t>𝑡</m:t>
                          </m:r>
                        </m:sub>
                      </m:sSub>
                    </m:oMath>
                  </m:oMathPara>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648046" y="1702204"/>
                <a:ext cx="608628"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865111" y="1702204"/>
                <a:ext cx="6108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𝑦</m:t>
                          </m:r>
                        </m:e>
                        <m:sub>
                          <m:r>
                            <a:rPr lang="en-US" sz="2800" i="1">
                              <a:latin typeface="Cambria Math"/>
                            </a:rPr>
                            <m:t>𝑡</m:t>
                          </m:r>
                        </m:sub>
                      </m:sSub>
                    </m:oMath>
                  </m:oMathPara>
                </a14:m>
                <a:endParaRPr lang="en-US" sz="2800" dirty="0"/>
              </a:p>
            </p:txBody>
          </p:sp>
        </mc:Choice>
        <mc:Fallback xmlns="">
          <p:sp>
            <p:nvSpPr>
              <p:cNvPr id="21" name="Rectangle 20"/>
              <p:cNvSpPr>
                <a:spLocks noRot="1" noChangeAspect="1" noMove="1" noResize="1" noEditPoints="1" noAdjustHandles="1" noChangeArrowheads="1" noChangeShapeType="1" noTextEdit="1"/>
              </p:cNvSpPr>
              <p:nvPr/>
            </p:nvSpPr>
            <p:spPr>
              <a:xfrm>
                <a:off x="2865111" y="1702204"/>
                <a:ext cx="610873"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865111" y="2444083"/>
                <a:ext cx="62017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sub>
                      </m:sSub>
                    </m:oMath>
                  </m:oMathPara>
                </a14:m>
                <a:endParaRPr lang="en-US" sz="2800" dirty="0"/>
              </a:p>
            </p:txBody>
          </p:sp>
        </mc:Choice>
        <mc:Fallback xmlns="">
          <p:sp>
            <p:nvSpPr>
              <p:cNvPr id="22" name="Rectangle 21"/>
              <p:cNvSpPr>
                <a:spLocks noRot="1" noChangeAspect="1" noMove="1" noResize="1" noEditPoints="1" noAdjustHandles="1" noChangeArrowheads="1" noChangeShapeType="1" noTextEdit="1"/>
              </p:cNvSpPr>
              <p:nvPr/>
            </p:nvSpPr>
            <p:spPr>
              <a:xfrm>
                <a:off x="2865111" y="2444083"/>
                <a:ext cx="620170"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87970" y="2439639"/>
                <a:ext cx="9632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a:rPr lang="en-US" sz="2800" b="0" i="1" smtClean="0">
                              <a:latin typeface="Cambria Math"/>
                            </a:rPr>
                            <m:t>h</m:t>
                          </m:r>
                        </m:e>
                        <m:sub>
                          <m:r>
                            <a:rPr lang="en-US" sz="2800" i="1">
                              <a:latin typeface="Cambria Math"/>
                            </a:rPr>
                            <m:t>𝑡</m:t>
                          </m:r>
                          <m:r>
                            <a:rPr lang="en-US" sz="2800" b="0" i="1" smtClean="0">
                              <a:latin typeface="Cambria Math"/>
                            </a:rPr>
                            <m:t>−1</m:t>
                          </m:r>
                        </m:sub>
                      </m:sSub>
                    </m:oMath>
                  </m:oMathPara>
                </a14:m>
                <a:endParaRPr lang="en-US" sz="2800" dirty="0"/>
              </a:p>
            </p:txBody>
          </p:sp>
        </mc:Choice>
        <mc:Fallback xmlns="">
          <p:sp>
            <p:nvSpPr>
              <p:cNvPr id="23" name="Rectangle 22"/>
              <p:cNvSpPr>
                <a:spLocks noRot="1" noChangeAspect="1" noMove="1" noResize="1" noEditPoints="1" noAdjustHandles="1" noChangeArrowheads="1" noChangeShapeType="1" noTextEdit="1"/>
              </p:cNvSpPr>
              <p:nvPr/>
            </p:nvSpPr>
            <p:spPr>
              <a:xfrm>
                <a:off x="487970" y="2439639"/>
                <a:ext cx="963212" cy="523220"/>
              </a:xfrm>
              <a:prstGeom prst="rect">
                <a:avLst/>
              </a:prstGeom>
              <a:blipFill rotWithShape="1">
                <a:blip r:embed="rId6"/>
                <a:stretch>
                  <a:fillRect/>
                </a:stretch>
              </a:blipFill>
            </p:spPr>
            <p:txBody>
              <a:bodyPr/>
              <a:lstStyle/>
              <a:p>
                <a:r>
                  <a:rPr lang="en-US">
                    <a:noFill/>
                  </a:rPr>
                  <a:t> </a:t>
                </a:r>
              </a:p>
            </p:txBody>
          </p:sp>
        </mc:Fallback>
      </mc:AlternateContent>
      <p:sp>
        <p:nvSpPr>
          <p:cNvPr id="26" name="TextBox 25"/>
          <p:cNvSpPr txBox="1"/>
          <p:nvPr/>
        </p:nvSpPr>
        <p:spPr>
          <a:xfrm>
            <a:off x="1209083" y="3341348"/>
            <a:ext cx="1922321" cy="400110"/>
          </a:xfrm>
          <a:prstGeom prst="rect">
            <a:avLst/>
          </a:prstGeom>
          <a:noFill/>
        </p:spPr>
        <p:txBody>
          <a:bodyPr wrap="none" rtlCol="0">
            <a:spAutoFit/>
          </a:bodyPr>
          <a:lstStyle/>
          <a:p>
            <a:r>
              <a:rPr lang="en-US" sz="2000" dirty="0" smtClean="0"/>
              <a:t>One-step delay</a:t>
            </a:r>
            <a:endParaRPr lang="en-US" sz="2000" dirty="0"/>
          </a:p>
        </p:txBody>
      </p:sp>
      <p:sp>
        <p:nvSpPr>
          <p:cNvPr id="17" name="Rectangle 16"/>
          <p:cNvSpPr/>
          <p:nvPr/>
        </p:nvSpPr>
        <p:spPr>
          <a:xfrm>
            <a:off x="6217892" y="1984880"/>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8" name="Straight Arrow Connector 17"/>
          <p:cNvCxnSpPr/>
          <p:nvPr/>
        </p:nvCxnSpPr>
        <p:spPr>
          <a:xfrm>
            <a:off x="4951718" y="2508922"/>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55664" y="2248080"/>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124751" y="1953376"/>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5124751" y="1953376"/>
                <a:ext cx="572721" cy="461665"/>
              </a:xfrm>
              <a:prstGeom prst="rect">
                <a:avLst/>
              </a:prstGeom>
              <a:blipFill rotWithShape="1">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7328254" y="1702203"/>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m:t>
                          </m:r>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7328254" y="1702203"/>
                <a:ext cx="574452" cy="461665"/>
              </a:xfrm>
              <a:prstGeom prst="rect">
                <a:avLst/>
              </a:prstGeom>
              <a:blipFill rotWithShape="1">
                <a:blip r:embed="rId8"/>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328254" y="2444082"/>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m:t>
                          </m:r>
                        </m:sub>
                      </m:sSub>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7328254" y="2444082"/>
                <a:ext cx="583750" cy="461665"/>
              </a:xfrm>
              <a:prstGeom prst="rect">
                <a:avLst/>
              </a:prstGeom>
              <a:blipFill rotWithShape="1">
                <a:blip r:embed="rId9"/>
                <a:stretch>
                  <a:fillRect b="-2632"/>
                </a:stretch>
              </a:blipFill>
            </p:spPr>
            <p:txBody>
              <a:bodyPr/>
              <a:lstStyle/>
              <a:p>
                <a:r>
                  <a:rPr lang="en-US">
                    <a:noFill/>
                  </a:rPr>
                  <a:t> </a:t>
                </a:r>
              </a:p>
            </p:txBody>
          </p:sp>
        </mc:Fallback>
      </mc:AlternateContent>
      <p:sp>
        <p:nvSpPr>
          <p:cNvPr id="31" name="Rectangle 30"/>
          <p:cNvSpPr/>
          <p:nvPr/>
        </p:nvSpPr>
        <p:spPr>
          <a:xfrm>
            <a:off x="6239725" y="3392307"/>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2" name="Straight Arrow Connector 31"/>
          <p:cNvCxnSpPr/>
          <p:nvPr/>
        </p:nvCxnSpPr>
        <p:spPr>
          <a:xfrm>
            <a:off x="4973551" y="3916349"/>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77497" y="3655507"/>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146584" y="3360803"/>
                <a:ext cx="5656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5146584" y="3360803"/>
                <a:ext cx="565604" cy="461665"/>
              </a:xfrm>
              <a:prstGeom prst="rect">
                <a:avLst/>
              </a:prstGeom>
              <a:blipFill rotWithShape="1">
                <a:blip r:embed="rId10"/>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7350087" y="3109630"/>
                <a:ext cx="567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m:t>
                          </m:r>
                        </m:sub>
                      </m:sSub>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7350087" y="3109630"/>
                <a:ext cx="567335" cy="461665"/>
              </a:xfrm>
              <a:prstGeom prst="rect">
                <a:avLst/>
              </a:prstGeom>
              <a:blipFill rotWithShape="1">
                <a:blip r:embed="rId11"/>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7350087" y="3851509"/>
                <a:ext cx="576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m:t>
                          </m:r>
                        </m:sub>
                      </m:sSub>
                    </m:oMath>
                  </m:oMathPara>
                </a14:m>
                <a:endParaRPr lang="en-US" sz="2400" dirty="0"/>
              </a:p>
            </p:txBody>
          </p:sp>
        </mc:Choice>
        <mc:Fallback xmlns="">
          <p:sp>
            <p:nvSpPr>
              <p:cNvPr id="37" name="Rectangle 36"/>
              <p:cNvSpPr>
                <a:spLocks noRot="1" noChangeAspect="1" noMove="1" noResize="1" noEditPoints="1" noAdjustHandles="1" noChangeArrowheads="1" noChangeShapeType="1" noTextEdit="1"/>
              </p:cNvSpPr>
              <p:nvPr/>
            </p:nvSpPr>
            <p:spPr>
              <a:xfrm>
                <a:off x="7350087" y="3851509"/>
                <a:ext cx="576633" cy="461665"/>
              </a:xfrm>
              <a:prstGeom prst="rect">
                <a:avLst/>
              </a:prstGeom>
              <a:blipFill rotWithShape="1">
                <a:blip r:embed="rId12"/>
                <a:stretch>
                  <a:fillRect b="-2632"/>
                </a:stretch>
              </a:blipFill>
            </p:spPr>
            <p:txBody>
              <a:bodyPr/>
              <a:lstStyle/>
              <a:p>
                <a:r>
                  <a:rPr lang="en-US">
                    <a:noFill/>
                  </a:rPr>
                  <a:t> </a:t>
                </a:r>
              </a:p>
            </p:txBody>
          </p:sp>
        </mc:Fallback>
      </mc:AlternateContent>
      <p:sp>
        <p:nvSpPr>
          <p:cNvPr id="40" name="Rectangle 39"/>
          <p:cNvSpPr/>
          <p:nvPr/>
        </p:nvSpPr>
        <p:spPr>
          <a:xfrm>
            <a:off x="6231454" y="482938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41" name="Straight Arrow Connector 40"/>
          <p:cNvCxnSpPr/>
          <p:nvPr/>
        </p:nvCxnSpPr>
        <p:spPr>
          <a:xfrm>
            <a:off x="4965280" y="5353431"/>
            <a:ext cx="127973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069226" y="5092589"/>
            <a:ext cx="108883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5138313" y="4797885"/>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5138313" y="4797885"/>
                <a:ext cx="572721"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341816" y="4546712"/>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2</m:t>
                          </m:r>
                        </m:sub>
                      </m:sSub>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7341816" y="4546712"/>
                <a:ext cx="574452" cy="461665"/>
              </a:xfrm>
              <a:prstGeom prst="rect">
                <a:avLst/>
              </a:prstGeom>
              <a:blipFill rotWithShape="1">
                <a:blip r:embed="rId1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7341816" y="5288591"/>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2</m:t>
                          </m:r>
                        </m:sub>
                      </m:sSub>
                    </m:oMath>
                  </m:oMathPara>
                </a14:m>
                <a:endParaRPr lang="en-US" sz="2400" dirty="0"/>
              </a:p>
            </p:txBody>
          </p:sp>
        </mc:Choice>
        <mc:Fallback xmlns="">
          <p:sp>
            <p:nvSpPr>
              <p:cNvPr id="46" name="Rectangle 45"/>
              <p:cNvSpPr>
                <a:spLocks noRot="1" noChangeAspect="1" noMove="1" noResize="1" noEditPoints="1" noAdjustHandles="1" noChangeArrowheads="1" noChangeShapeType="1" noTextEdit="1"/>
              </p:cNvSpPr>
              <p:nvPr/>
            </p:nvSpPr>
            <p:spPr>
              <a:xfrm>
                <a:off x="7341816" y="5288591"/>
                <a:ext cx="583750" cy="461665"/>
              </a:xfrm>
              <a:prstGeom prst="rect">
                <a:avLst/>
              </a:prstGeom>
              <a:blipFill rotWithShape="1">
                <a:blip r:embed="rId15"/>
                <a:stretch>
                  <a:fillRect b="-4000"/>
                </a:stretch>
              </a:blipFill>
            </p:spPr>
            <p:txBody>
              <a:bodyPr/>
              <a:lstStyle/>
              <a:p>
                <a:r>
                  <a:rPr lang="en-US">
                    <a:noFill/>
                  </a:rPr>
                  <a:t> </a:t>
                </a:r>
              </a:p>
            </p:txBody>
          </p:sp>
        </mc:Fallback>
      </mc:AlternateContent>
      <p:sp>
        <p:nvSpPr>
          <p:cNvPr id="11" name="Freeform 10"/>
          <p:cNvSpPr/>
          <p:nvPr/>
        </p:nvSpPr>
        <p:spPr>
          <a:xfrm>
            <a:off x="5925688" y="2541319"/>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9" name="Freeform 48"/>
          <p:cNvSpPr/>
          <p:nvPr/>
        </p:nvSpPr>
        <p:spPr>
          <a:xfrm>
            <a:off x="5961853" y="3955933"/>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reeform 49"/>
          <p:cNvSpPr/>
          <p:nvPr/>
        </p:nvSpPr>
        <p:spPr>
          <a:xfrm>
            <a:off x="5961852" y="5353431"/>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38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2873699" y="1054767"/>
            <a:ext cx="5973417"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Usually drawn as:</a:t>
            </a:r>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115976" y="156298"/>
            <a:ext cx="75446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Unrolling RNNs</a:t>
            </a:r>
            <a:endParaRPr lang="en" sz="3200" dirty="0">
              <a:solidFill>
                <a:schemeClr val="bg1"/>
              </a:solidFill>
            </a:endParaRPr>
          </a:p>
        </p:txBody>
      </p:sp>
      <p:sp>
        <p:nvSpPr>
          <p:cNvPr id="17" name="Rectangle 16"/>
          <p:cNvSpPr/>
          <p:nvPr/>
        </p:nvSpPr>
        <p:spPr>
          <a:xfrm>
            <a:off x="1491513" y="186632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8" name="Straight Arrow Connector 17"/>
          <p:cNvCxnSpPr/>
          <p:nvPr/>
        </p:nvCxnSpPr>
        <p:spPr>
          <a:xfrm>
            <a:off x="581891" y="2386940"/>
            <a:ext cx="923184" cy="342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29285" y="2129523"/>
            <a:ext cx="82639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21821" y="1873011"/>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25" name="Rectangle 24"/>
              <p:cNvSpPr>
                <a:spLocks noRot="1" noChangeAspect="1" noMove="1" noResize="1" noEditPoints="1" noAdjustHandles="1" noChangeArrowheads="1" noChangeShapeType="1" noTextEdit="1"/>
              </p:cNvSpPr>
              <p:nvPr/>
            </p:nvSpPr>
            <p:spPr>
              <a:xfrm>
                <a:off x="521821" y="1873011"/>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2601875" y="1583646"/>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m:t>
                          </m:r>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2601875" y="1583646"/>
                <a:ext cx="574452"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2601875" y="2325525"/>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m:t>
                          </m:r>
                        </m:sub>
                      </m:sSub>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2601875" y="2325525"/>
                <a:ext cx="583750" cy="461665"/>
              </a:xfrm>
              <a:prstGeom prst="rect">
                <a:avLst/>
              </a:prstGeom>
              <a:blipFill rotWithShape="1">
                <a:blip r:embed="rId5"/>
                <a:stretch>
                  <a:fillRect b="-2632"/>
                </a:stretch>
              </a:blipFill>
            </p:spPr>
            <p:txBody>
              <a:bodyPr/>
              <a:lstStyle/>
              <a:p>
                <a:r>
                  <a:rPr lang="en-US">
                    <a:noFill/>
                  </a:rPr>
                  <a:t> </a:t>
                </a:r>
              </a:p>
            </p:txBody>
          </p:sp>
        </mc:Fallback>
      </mc:AlternateContent>
      <p:sp>
        <p:nvSpPr>
          <p:cNvPr id="31" name="Rectangle 30"/>
          <p:cNvSpPr/>
          <p:nvPr/>
        </p:nvSpPr>
        <p:spPr>
          <a:xfrm>
            <a:off x="1513346" y="3273750"/>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3" name="Straight Arrow Connector 32"/>
          <p:cNvCxnSpPr/>
          <p:nvPr/>
        </p:nvCxnSpPr>
        <p:spPr>
          <a:xfrm>
            <a:off x="2351118" y="3536950"/>
            <a:ext cx="783968" cy="18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25380" y="3242246"/>
                <a:ext cx="56560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525380" y="3242246"/>
                <a:ext cx="565604"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2623708" y="2991073"/>
                <a:ext cx="567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m:t>
                          </m:r>
                        </m:sub>
                      </m:sSub>
                    </m:oMath>
                  </m:oMathPara>
                </a14:m>
                <a:endParaRPr lang="en-US" sz="2400" dirty="0"/>
              </a:p>
            </p:txBody>
          </p:sp>
        </mc:Choice>
        <mc:Fallback xmlns="">
          <p:sp>
            <p:nvSpPr>
              <p:cNvPr id="36" name="Rectangle 35"/>
              <p:cNvSpPr>
                <a:spLocks noRot="1" noChangeAspect="1" noMove="1" noResize="1" noEditPoints="1" noAdjustHandles="1" noChangeArrowheads="1" noChangeShapeType="1" noTextEdit="1"/>
              </p:cNvSpPr>
              <p:nvPr/>
            </p:nvSpPr>
            <p:spPr>
              <a:xfrm>
                <a:off x="2623708" y="2991073"/>
                <a:ext cx="567335" cy="461665"/>
              </a:xfrm>
              <a:prstGeom prst="rect">
                <a:avLst/>
              </a:prstGeom>
              <a:blipFill rotWithShape="1">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2623708" y="3732952"/>
                <a:ext cx="576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m:t>
                          </m:r>
                        </m:sub>
                      </m:sSub>
                    </m:oMath>
                  </m:oMathPara>
                </a14:m>
                <a:endParaRPr lang="en-US" sz="2400" dirty="0"/>
              </a:p>
            </p:txBody>
          </p:sp>
        </mc:Choice>
        <mc:Fallback xmlns="">
          <p:sp>
            <p:nvSpPr>
              <p:cNvPr id="37" name="Rectangle 36"/>
              <p:cNvSpPr>
                <a:spLocks noRot="1" noChangeAspect="1" noMove="1" noResize="1" noEditPoints="1" noAdjustHandles="1" noChangeArrowheads="1" noChangeShapeType="1" noTextEdit="1"/>
              </p:cNvSpPr>
              <p:nvPr/>
            </p:nvSpPr>
            <p:spPr>
              <a:xfrm>
                <a:off x="2623708" y="3732952"/>
                <a:ext cx="576633" cy="461665"/>
              </a:xfrm>
              <a:prstGeom prst="rect">
                <a:avLst/>
              </a:prstGeom>
              <a:blipFill rotWithShape="1">
                <a:blip r:embed="rId8"/>
                <a:stretch>
                  <a:fillRect b="-2632"/>
                </a:stretch>
              </a:blipFill>
            </p:spPr>
            <p:txBody>
              <a:bodyPr/>
              <a:lstStyle/>
              <a:p>
                <a:r>
                  <a:rPr lang="en-US">
                    <a:noFill/>
                  </a:rPr>
                  <a:t> </a:t>
                </a:r>
              </a:p>
            </p:txBody>
          </p:sp>
        </mc:Fallback>
      </mc:AlternateContent>
      <p:sp>
        <p:nvSpPr>
          <p:cNvPr id="40" name="Rectangle 39"/>
          <p:cNvSpPr/>
          <p:nvPr/>
        </p:nvSpPr>
        <p:spPr>
          <a:xfrm>
            <a:off x="1505075" y="4710832"/>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42" name="Straight Arrow Connector 41"/>
          <p:cNvCxnSpPr/>
          <p:nvPr/>
        </p:nvCxnSpPr>
        <p:spPr>
          <a:xfrm>
            <a:off x="2342847" y="4974032"/>
            <a:ext cx="812834"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662753" y="4697420"/>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44" name="Rectangle 43"/>
              <p:cNvSpPr>
                <a:spLocks noRot="1" noChangeAspect="1" noMove="1" noResize="1" noEditPoints="1" noAdjustHandles="1" noChangeArrowheads="1" noChangeShapeType="1" noTextEdit="1"/>
              </p:cNvSpPr>
              <p:nvPr/>
            </p:nvSpPr>
            <p:spPr>
              <a:xfrm>
                <a:off x="662753" y="4697420"/>
                <a:ext cx="572721" cy="461665"/>
              </a:xfrm>
              <a:prstGeom prst="rect">
                <a:avLst/>
              </a:prstGeom>
              <a:blipFill rotWithShape="1">
                <a:blip r:embed="rId9"/>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615437" y="4428155"/>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2</m:t>
                          </m:r>
                        </m:sub>
                      </m:sSub>
                    </m:oMath>
                  </m:oMathPara>
                </a14:m>
                <a:endParaRPr lang="en-US" sz="2400" dirty="0"/>
              </a:p>
            </p:txBody>
          </p:sp>
        </mc:Choice>
        <mc:Fallback xmlns="">
          <p:sp>
            <p:nvSpPr>
              <p:cNvPr id="45" name="Rectangle 44"/>
              <p:cNvSpPr>
                <a:spLocks noRot="1" noChangeAspect="1" noMove="1" noResize="1" noEditPoints="1" noAdjustHandles="1" noChangeArrowheads="1" noChangeShapeType="1" noTextEdit="1"/>
              </p:cNvSpPr>
              <p:nvPr/>
            </p:nvSpPr>
            <p:spPr>
              <a:xfrm>
                <a:off x="2615437" y="4428155"/>
                <a:ext cx="574452"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2615437" y="5170034"/>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2</m:t>
                          </m:r>
                        </m:sub>
                      </m:sSub>
                    </m:oMath>
                  </m:oMathPara>
                </a14:m>
                <a:endParaRPr lang="en-US" sz="2400" dirty="0"/>
              </a:p>
            </p:txBody>
          </p:sp>
        </mc:Choice>
        <mc:Fallback xmlns="">
          <p:sp>
            <p:nvSpPr>
              <p:cNvPr id="46" name="Rectangle 45"/>
              <p:cNvSpPr>
                <a:spLocks noRot="1" noChangeAspect="1" noMove="1" noResize="1" noEditPoints="1" noAdjustHandles="1" noChangeArrowheads="1" noChangeShapeType="1" noTextEdit="1"/>
              </p:cNvSpPr>
              <p:nvPr/>
            </p:nvSpPr>
            <p:spPr>
              <a:xfrm>
                <a:off x="2615437" y="5170034"/>
                <a:ext cx="583750" cy="461665"/>
              </a:xfrm>
              <a:prstGeom prst="rect">
                <a:avLst/>
              </a:prstGeom>
              <a:blipFill rotWithShape="1">
                <a:blip r:embed="rId11"/>
                <a:stretch>
                  <a:fillRect b="-2632"/>
                </a:stretch>
              </a:blipFill>
            </p:spPr>
            <p:txBody>
              <a:bodyPr/>
              <a:lstStyle/>
              <a:p>
                <a:r>
                  <a:rPr lang="en-US">
                    <a:noFill/>
                  </a:rPr>
                  <a:t> </a:t>
                </a:r>
              </a:p>
            </p:txBody>
          </p:sp>
        </mc:Fallback>
      </mc:AlternateContent>
      <p:sp>
        <p:nvSpPr>
          <p:cNvPr id="11" name="Freeform 10"/>
          <p:cNvSpPr/>
          <p:nvPr/>
        </p:nvSpPr>
        <p:spPr>
          <a:xfrm>
            <a:off x="1199309" y="2422762"/>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9" name="Freeform 48"/>
          <p:cNvSpPr/>
          <p:nvPr/>
        </p:nvSpPr>
        <p:spPr>
          <a:xfrm>
            <a:off x="1235474" y="3837376"/>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reeform 49"/>
          <p:cNvSpPr/>
          <p:nvPr/>
        </p:nvSpPr>
        <p:spPr>
          <a:xfrm>
            <a:off x="1235473" y="5234874"/>
            <a:ext cx="1343067" cy="1033154"/>
          </a:xfrm>
          <a:custGeom>
            <a:avLst/>
            <a:gdLst>
              <a:gd name="connsiteX0" fmla="*/ 1128911 w 1372947"/>
              <a:gd name="connsiteY0" fmla="*/ 0 h 1033154"/>
              <a:gd name="connsiteX1" fmla="*/ 1354542 w 1372947"/>
              <a:gd name="connsiteY1" fmla="*/ 213756 h 1033154"/>
              <a:gd name="connsiteX2" fmla="*/ 701399 w 1372947"/>
              <a:gd name="connsiteY2" fmla="*/ 486889 h 1033154"/>
              <a:gd name="connsiteX3" fmla="*/ 12630 w 1372947"/>
              <a:gd name="connsiteY3" fmla="*/ 771897 h 1033154"/>
              <a:gd name="connsiteX4" fmla="*/ 321388 w 1372947"/>
              <a:gd name="connsiteY4" fmla="*/ 1033154 h 1033154"/>
              <a:gd name="connsiteX0" fmla="*/ 1128911 w 1355598"/>
              <a:gd name="connsiteY0" fmla="*/ 0 h 1033154"/>
              <a:gd name="connsiteX1" fmla="*/ 1354542 w 1355598"/>
              <a:gd name="connsiteY1" fmla="*/ 213756 h 1033154"/>
              <a:gd name="connsiteX2" fmla="*/ 701399 w 1355598"/>
              <a:gd name="connsiteY2" fmla="*/ 486889 h 1033154"/>
              <a:gd name="connsiteX3" fmla="*/ 12630 w 1355598"/>
              <a:gd name="connsiteY3" fmla="*/ 771897 h 1033154"/>
              <a:gd name="connsiteX4" fmla="*/ 321388 w 1355598"/>
              <a:gd name="connsiteY4" fmla="*/ 1033154 h 1033154"/>
              <a:gd name="connsiteX0" fmla="*/ 1116380 w 1343067"/>
              <a:gd name="connsiteY0" fmla="*/ 0 h 1033154"/>
              <a:gd name="connsiteX1" fmla="*/ 1342011 w 1343067"/>
              <a:gd name="connsiteY1" fmla="*/ 213756 h 1033154"/>
              <a:gd name="connsiteX2" fmla="*/ 688868 w 1343067"/>
              <a:gd name="connsiteY2" fmla="*/ 486889 h 1033154"/>
              <a:gd name="connsiteX3" fmla="*/ 99 w 1343067"/>
              <a:gd name="connsiteY3" fmla="*/ 771897 h 1033154"/>
              <a:gd name="connsiteX4" fmla="*/ 308857 w 1343067"/>
              <a:gd name="connsiteY4" fmla="*/ 1033154 h 1033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67" h="1033154">
                <a:moveTo>
                  <a:pt x="1116380" y="0"/>
                </a:moveTo>
                <a:cubicBezTo>
                  <a:pt x="1264821" y="66304"/>
                  <a:pt x="1353886" y="49481"/>
                  <a:pt x="1342011" y="213756"/>
                </a:cubicBezTo>
                <a:cubicBezTo>
                  <a:pt x="1330136" y="378031"/>
                  <a:pt x="688868" y="486889"/>
                  <a:pt x="688868" y="486889"/>
                </a:cubicBezTo>
                <a:cubicBezTo>
                  <a:pt x="465216" y="579913"/>
                  <a:pt x="-7818" y="573975"/>
                  <a:pt x="99" y="771897"/>
                </a:cubicBezTo>
                <a:cubicBezTo>
                  <a:pt x="8016" y="969819"/>
                  <a:pt x="122810" y="948047"/>
                  <a:pt x="308857" y="1033154"/>
                </a:cubicBez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Rectangle 33"/>
          <p:cNvSpPr/>
          <p:nvPr/>
        </p:nvSpPr>
        <p:spPr>
          <a:xfrm>
            <a:off x="4376026" y="3361032"/>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4805643" y="4169623"/>
            <a:ext cx="0" cy="105559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4787877" y="2421253"/>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4805643" y="4527088"/>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4805643" y="4527088"/>
                <a:ext cx="572721" cy="461665"/>
              </a:xfrm>
              <a:prstGeom prst="rect">
                <a:avLst/>
              </a:prstGeom>
              <a:blipFill rotWithShape="1">
                <a:blip r:embed="rId12"/>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4919791" y="2712828"/>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4919791" y="2712828"/>
                <a:ext cx="574452" cy="461665"/>
              </a:xfrm>
              <a:prstGeom prst="rect">
                <a:avLst/>
              </a:prstGeom>
              <a:blipFill rotWithShape="1">
                <a:blip r:embed="rId13"/>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5207017" y="3260656"/>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5207017" y="3260656"/>
                <a:ext cx="583750" cy="461665"/>
              </a:xfrm>
              <a:prstGeom prst="rect">
                <a:avLst/>
              </a:prstGeom>
              <a:blipFill rotWithShape="1">
                <a:blip r:embed="rId14"/>
                <a:stretch>
                  <a:fillRect b="-2632"/>
                </a:stretch>
              </a:blipFill>
            </p:spPr>
            <p:txBody>
              <a:bodyPr/>
              <a:lstStyle/>
              <a:p>
                <a:r>
                  <a:rPr lang="en-US">
                    <a:noFill/>
                  </a:rPr>
                  <a:t> </a:t>
                </a:r>
              </a:p>
            </p:txBody>
          </p:sp>
        </mc:Fallback>
      </mc:AlternateContent>
      <p:cxnSp>
        <p:nvCxnSpPr>
          <p:cNvPr id="66" name="Straight Arrow Connector 65"/>
          <p:cNvCxnSpPr/>
          <p:nvPr/>
        </p:nvCxnSpPr>
        <p:spPr>
          <a:xfrm>
            <a:off x="5207017" y="3765327"/>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771862" y="3364724"/>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6201479" y="4173315"/>
            <a:ext cx="0" cy="105559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6183713" y="2424945"/>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6201479" y="4530780"/>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6201479" y="4530780"/>
                <a:ext cx="565603" cy="461665"/>
              </a:xfrm>
              <a:prstGeom prst="rect">
                <a:avLst/>
              </a:prstGeom>
              <a:blipFill rotWithShape="1">
                <a:blip r:embed="rId1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6315627" y="2716520"/>
                <a:ext cx="567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6315627" y="2716520"/>
                <a:ext cx="567335" cy="461665"/>
              </a:xfrm>
              <a:prstGeom prst="rect">
                <a:avLst/>
              </a:prstGeom>
              <a:blipFill rotWithShape="1">
                <a:blip r:embed="rId1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602853" y="3264348"/>
                <a:ext cx="576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6602853" y="3264348"/>
                <a:ext cx="576633" cy="461665"/>
              </a:xfrm>
              <a:prstGeom prst="rect">
                <a:avLst/>
              </a:prstGeom>
              <a:blipFill rotWithShape="1">
                <a:blip r:embed="rId17"/>
                <a:stretch>
                  <a:fillRect b="-2632"/>
                </a:stretch>
              </a:blipFill>
            </p:spPr>
            <p:txBody>
              <a:bodyPr/>
              <a:lstStyle/>
              <a:p>
                <a:r>
                  <a:rPr lang="en-US">
                    <a:noFill/>
                  </a:rPr>
                  <a:t> </a:t>
                </a:r>
              </a:p>
            </p:txBody>
          </p:sp>
        </mc:Fallback>
      </mc:AlternateContent>
      <p:cxnSp>
        <p:nvCxnSpPr>
          <p:cNvPr id="75" name="Straight Arrow Connector 74"/>
          <p:cNvCxnSpPr/>
          <p:nvPr/>
        </p:nvCxnSpPr>
        <p:spPr>
          <a:xfrm>
            <a:off x="6602853" y="3769019"/>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167558" y="3386962"/>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7597175" y="4195553"/>
            <a:ext cx="0" cy="105559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7579409" y="2447183"/>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7597175" y="4553018"/>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7597175" y="4553018"/>
                <a:ext cx="572721"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7711323" y="2738758"/>
                <a:ext cx="5744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7711323" y="2738758"/>
                <a:ext cx="574452" cy="461665"/>
              </a:xfrm>
              <a:prstGeom prst="rect">
                <a:avLst/>
              </a:prstGeom>
              <a:blipFill rotWithShape="1">
                <a:blip r:embed="rId19"/>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7998549" y="3286586"/>
                <a:ext cx="5837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7998549" y="3286586"/>
                <a:ext cx="583750" cy="461665"/>
              </a:xfrm>
              <a:prstGeom prst="rect">
                <a:avLst/>
              </a:prstGeom>
              <a:blipFill rotWithShape="1">
                <a:blip r:embed="rId20"/>
                <a:stretch>
                  <a:fillRect b="-2632"/>
                </a:stretch>
              </a:blipFill>
            </p:spPr>
            <p:txBody>
              <a:bodyPr/>
              <a:lstStyle/>
              <a:p>
                <a:r>
                  <a:rPr lang="en-US">
                    <a:noFill/>
                  </a:rPr>
                  <a:t> </a:t>
                </a:r>
              </a:p>
            </p:txBody>
          </p:sp>
        </mc:Fallback>
      </mc:AlternateContent>
      <p:cxnSp>
        <p:nvCxnSpPr>
          <p:cNvPr id="89" name="Straight Arrow Connector 88"/>
          <p:cNvCxnSpPr/>
          <p:nvPr/>
        </p:nvCxnSpPr>
        <p:spPr>
          <a:xfrm>
            <a:off x="7998549" y="3791257"/>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90162" y="3791257"/>
            <a:ext cx="923184" cy="342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29392" y="5252197"/>
            <a:ext cx="923184" cy="342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51"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351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smtClean="0"/>
              <a:t>Often layers are stacked vertically (deep RNNs):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lvl="0" rtl="0">
              <a:spcBef>
                <a:spcPts val="0"/>
              </a:spcBef>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2" name="TextBox 1"/>
          <p:cNvSpPr txBox="1"/>
          <p:nvPr/>
        </p:nvSpPr>
        <p:spPr>
          <a:xfrm>
            <a:off x="6764494" y="2544450"/>
            <a:ext cx="2082621" cy="646331"/>
          </a:xfrm>
          <a:prstGeom prst="rect">
            <a:avLst/>
          </a:prstGeom>
          <a:noFill/>
        </p:spPr>
        <p:txBody>
          <a:bodyPr wrap="none" rtlCol="0">
            <a:spAutoFit/>
          </a:bodyPr>
          <a:lstStyle/>
          <a:p>
            <a:r>
              <a:rPr lang="en-US" dirty="0" smtClean="0"/>
              <a:t>Same parameters </a:t>
            </a:r>
            <a:br>
              <a:rPr lang="en-US" dirty="0" smtClean="0"/>
            </a:br>
            <a:r>
              <a:rPr lang="en-US" dirty="0" smtClean="0"/>
              <a:t>at this level </a:t>
            </a:r>
            <a:endParaRPr lang="en-US" dirty="0"/>
          </a:p>
        </p:txBody>
      </p:sp>
      <p:sp>
        <p:nvSpPr>
          <p:cNvPr id="49" name="TextBox 48"/>
          <p:cNvSpPr txBox="1"/>
          <p:nvPr/>
        </p:nvSpPr>
        <p:spPr>
          <a:xfrm>
            <a:off x="6764493" y="4266890"/>
            <a:ext cx="2082621" cy="646331"/>
          </a:xfrm>
          <a:prstGeom prst="rect">
            <a:avLst/>
          </a:prstGeom>
          <a:noFill/>
        </p:spPr>
        <p:txBody>
          <a:bodyPr wrap="none" rtlCol="0">
            <a:spAutoFit/>
          </a:bodyPr>
          <a:lstStyle/>
          <a:p>
            <a:r>
              <a:rPr lang="en-US" dirty="0" smtClean="0"/>
              <a:t>Same parameters </a:t>
            </a:r>
            <a:br>
              <a:rPr lang="en-US" dirty="0" smtClean="0"/>
            </a:br>
            <a:r>
              <a:rPr lang="en-US" dirty="0" smtClean="0"/>
              <a:t>at this level </a:t>
            </a:r>
            <a:endParaRPr lang="en-US" dirty="0"/>
          </a:p>
        </p:txBody>
      </p:sp>
      <p:sp>
        <p:nvSpPr>
          <p:cNvPr id="50" name="Right Arrow 49"/>
          <p:cNvSpPr/>
          <p:nvPr/>
        </p:nvSpPr>
        <p:spPr>
          <a:xfrm rot="10800000">
            <a:off x="6322271" y="2660257"/>
            <a:ext cx="351789" cy="36285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0800000">
            <a:off x="6322271" y="4408627"/>
            <a:ext cx="351789" cy="36285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5400000">
            <a:off x="7429056" y="3187460"/>
            <a:ext cx="607859" cy="1015663"/>
          </a:xfrm>
          <a:prstGeom prst="rect">
            <a:avLst/>
          </a:prstGeom>
          <a:noFill/>
        </p:spPr>
        <p:txBody>
          <a:bodyPr wrap="none" rtlCol="0">
            <a:spAutoFit/>
          </a:bodyPr>
          <a:lstStyle/>
          <a:p>
            <a:r>
              <a:rPr lang="en-US" sz="6000" b="1" dirty="0" smtClean="0">
                <a:sym typeface="Symbol"/>
              </a:rPr>
              <a:t></a:t>
            </a:r>
            <a:endParaRPr lang="en-US" sz="6000" b="1" dirty="0"/>
          </a:p>
        </p:txBody>
      </p:sp>
      <p:pic>
        <p:nvPicPr>
          <p:cNvPr id="54"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097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470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25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944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611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402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241676" y="844062"/>
            <a:ext cx="8605441" cy="5580490"/>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400" dirty="0">
                <a:latin typeface="+mj-lt"/>
              </a:rPr>
              <a:t>Deep learning is kind of hard. Why bother with it</a:t>
            </a:r>
            <a:r>
              <a:rPr lang="en-US" sz="2400" dirty="0" smtClean="0">
                <a:latin typeface="+mj-lt"/>
              </a:rPr>
              <a:t>?</a:t>
            </a:r>
          </a:p>
          <a:p>
            <a:endParaRPr lang="en-US" sz="2400" dirty="0">
              <a:latin typeface="+mj-lt"/>
            </a:endParaRPr>
          </a:p>
          <a:p>
            <a:pPr marL="342900" indent="-342900">
              <a:buFont typeface="Arial" pitchFamily="34" charset="0"/>
              <a:buChar char="•"/>
            </a:pPr>
            <a:r>
              <a:rPr lang="en-US" sz="2400" dirty="0">
                <a:latin typeface="+mj-lt"/>
              </a:rPr>
              <a:t>Amazing results… in speech, NLP, vision/multimodal </a:t>
            </a:r>
            <a:r>
              <a:rPr lang="en-US" sz="2400" dirty="0" smtClean="0">
                <a:latin typeface="+mj-lt"/>
              </a:rPr>
              <a:t>work</a:t>
            </a:r>
          </a:p>
          <a:p>
            <a:endParaRPr lang="en-US" sz="2400" dirty="0">
              <a:latin typeface="+mj-lt"/>
            </a:endParaRPr>
          </a:p>
          <a:p>
            <a:pPr marL="342900" indent="-342900">
              <a:buFont typeface="Arial" pitchFamily="34" charset="0"/>
              <a:buChar char="•"/>
            </a:pPr>
            <a:r>
              <a:rPr lang="en-US" sz="2400" dirty="0">
                <a:latin typeface="+mj-lt"/>
              </a:rPr>
              <a:t>Does its own feature selection</a:t>
            </a:r>
            <a:r>
              <a:rPr lang="en-US" sz="2400" dirty="0" smtClean="0">
                <a:latin typeface="+mj-lt"/>
              </a:rPr>
              <a:t>!</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The big players (Google, Facebook, </a:t>
            </a:r>
            <a:r>
              <a:rPr lang="en-US" sz="2400" dirty="0" err="1">
                <a:latin typeface="+mj-lt"/>
              </a:rPr>
              <a:t>Baidu</a:t>
            </a:r>
            <a:r>
              <a:rPr lang="en-US" sz="2400" dirty="0">
                <a:latin typeface="+mj-lt"/>
              </a:rPr>
              <a:t>, Microsoft, IBM…) are doing a lot of </a:t>
            </a:r>
            <a:r>
              <a:rPr lang="en-US" sz="2400" dirty="0" smtClean="0">
                <a:latin typeface="+mj-lt"/>
              </a:rPr>
              <a:t>this</a:t>
            </a:r>
          </a:p>
          <a:p>
            <a:endParaRPr lang="en-US" sz="2400" dirty="0">
              <a:latin typeface="+mj-lt"/>
            </a:endParaRPr>
          </a:p>
          <a:p>
            <a:pPr marL="342900" indent="-342900">
              <a:buFont typeface="Arial" pitchFamily="34" charset="0"/>
              <a:buChar char="•"/>
            </a:pPr>
            <a:r>
              <a:rPr lang="en-US" sz="2400" dirty="0">
                <a:latin typeface="+mj-lt"/>
              </a:rPr>
              <a:t>The hot new thing</a:t>
            </a:r>
            <a:r>
              <a:rPr lang="en-US" sz="2400" dirty="0" smtClean="0">
                <a:latin typeface="+mj-lt"/>
              </a:rPr>
              <a:t>?</a:t>
            </a:r>
          </a:p>
          <a:p>
            <a:endParaRPr lang="en-US" sz="2400" dirty="0">
              <a:latin typeface="+mj-lt"/>
            </a:endParaRPr>
          </a:p>
          <a:p>
            <a:pPr marL="342900" indent="-342900">
              <a:buFont typeface="Arial" pitchFamily="34" charset="0"/>
              <a:buChar char="•"/>
            </a:pPr>
            <a:r>
              <a:rPr lang="en-US" sz="2400" dirty="0">
                <a:latin typeface="+mj-lt"/>
              </a:rPr>
              <a:t>Actually, many of the architectures that we’ll talk about were invented in the 1980s and </a:t>
            </a:r>
            <a:r>
              <a:rPr lang="en-US" sz="2400" dirty="0" smtClean="0">
                <a:latin typeface="+mj-lt"/>
              </a:rPr>
              <a:t>1990s</a:t>
            </a:r>
          </a:p>
          <a:p>
            <a:endParaRPr lang="en-US" sz="2400" dirty="0">
              <a:latin typeface="+mj-lt"/>
            </a:endParaRPr>
          </a:p>
          <a:p>
            <a:pPr marL="342900" indent="-342900">
              <a:buFont typeface="Arial" pitchFamily="34" charset="0"/>
              <a:buChar char="•"/>
            </a:pPr>
            <a:r>
              <a:rPr lang="en-US" sz="2400" dirty="0">
                <a:latin typeface="+mj-lt"/>
              </a:rPr>
              <a:t>What’s new is hardware that can use these architectures at scale. </a:t>
            </a:r>
            <a:endParaRPr lang="en" sz="2400" dirty="0">
              <a:latin typeface="+mj-lt"/>
            </a:endParaRPr>
          </a:p>
        </p:txBody>
      </p:sp>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Deep Learning</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882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883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18652618">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499073"/>
            <a:ext cx="1673856" cy="461665"/>
          </a:xfrm>
          <a:prstGeom prst="rect">
            <a:avLst/>
          </a:prstGeom>
          <a:noFill/>
        </p:spPr>
        <p:txBody>
          <a:bodyPr wrap="none" rtlCol="0">
            <a:spAutoFit/>
          </a:bodyPr>
          <a:lstStyle/>
          <a:p>
            <a:r>
              <a:rPr lang="en-US" sz="2400" dirty="0" smtClean="0"/>
              <a:t>Activations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6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639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729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309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539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939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5476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785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2"/>
          <p:cNvSpPr txBox="1"/>
          <p:nvPr/>
        </p:nvSpPr>
        <p:spPr>
          <a:xfrm>
            <a:off x="368135" y="1027287"/>
            <a:ext cx="8478981" cy="5369784"/>
          </a:xfrm>
          <a:prstGeom prst="rect">
            <a:avLst/>
          </a:prstGeom>
          <a:noFill/>
          <a:ln>
            <a:noFill/>
          </a:ln>
        </p:spPr>
        <p:txBody>
          <a:bodyPr lIns="91425" tIns="91425" rIns="91425" bIns="91425" anchor="t" anchorCtr="0">
            <a:noAutofit/>
          </a:bodyPr>
          <a:lstStyle/>
          <a:p>
            <a:pPr lvl="0" rtl="0">
              <a:spcBef>
                <a:spcPts val="0"/>
              </a:spcBef>
              <a:buNone/>
            </a:pPr>
            <a:r>
              <a:rPr lang="en-US" sz="2400" dirty="0" err="1" smtClean="0"/>
              <a:t>Backprop</a:t>
            </a:r>
            <a:r>
              <a:rPr lang="en-US" sz="2400" dirty="0" smtClean="0"/>
              <a:t> still works:</a:t>
            </a:r>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a:p>
            <a:pPr marL="342900" lvl="0" indent="-342900" rtl="0">
              <a:spcBef>
                <a:spcPts val="0"/>
              </a:spcBef>
              <a:buFont typeface="Arial" panose="020B0604020202020204" pitchFamily="34" charset="0"/>
              <a:buChar char="•"/>
            </a:pPr>
            <a:endParaRPr lang="en-US" sz="2400" dirty="0" smtClean="0"/>
          </a:p>
          <a:p>
            <a:pPr marL="342900" lvl="0" indent="-342900" rtl="0">
              <a:spcBef>
                <a:spcPts val="0"/>
              </a:spcBef>
              <a:buFont typeface="Arial" panose="020B0604020202020204" pitchFamily="34" charset="0"/>
              <a:buChar char="•"/>
            </a:pPr>
            <a:endParaRPr lang="en-US" sz="2400" dirty="0"/>
          </a:p>
        </p:txBody>
      </p:sp>
      <p:sp>
        <p:nvSpPr>
          <p:cNvPr id="5" name="Shape 124"/>
          <p:cNvSpPr txBox="1"/>
          <p:nvPr/>
        </p:nvSpPr>
        <p:spPr>
          <a:xfrm>
            <a:off x="261257" y="156298"/>
            <a:ext cx="7399418"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RNN structure</a:t>
            </a:r>
            <a:endParaRPr lang="en" sz="3200" dirty="0">
              <a:solidFill>
                <a:schemeClr val="bg1"/>
              </a:solidFill>
            </a:endParaRPr>
          </a:p>
        </p:txBody>
      </p:sp>
      <p:sp>
        <p:nvSpPr>
          <p:cNvPr id="34" name="Rectangle 33"/>
          <p:cNvSpPr/>
          <p:nvPr/>
        </p:nvSpPr>
        <p:spPr>
          <a:xfrm>
            <a:off x="1937978" y="418206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38" name="Straight Arrow Connector 37"/>
          <p:cNvCxnSpPr/>
          <p:nvPr/>
        </p:nvCxnSpPr>
        <p:spPr>
          <a:xfrm flipV="1">
            <a:off x="2367595" y="4990661"/>
            <a:ext cx="0" cy="57965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0"/>
          </p:cNvCxnSpPr>
          <p:nvPr/>
        </p:nvCxnSpPr>
        <p:spPr>
          <a:xfrm flipH="1" flipV="1">
            <a:off x="2349829" y="324229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p:cNvSpPr/>
              <p:nvPr/>
            </p:nvSpPr>
            <p:spPr>
              <a:xfrm>
                <a:off x="2341940" y="508272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0</m:t>
                          </m:r>
                        </m:sub>
                      </m:sSub>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2341940" y="5082722"/>
                <a:ext cx="572721" cy="461665"/>
              </a:xfrm>
              <a:prstGeom prst="rect">
                <a:avLst/>
              </a:prstGeom>
              <a:blipFill rotWithShape="1">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40209"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00</m:t>
                          </m:r>
                        </m:sub>
                      </m:sSub>
                    </m:oMath>
                  </m:oMathPara>
                </a14:m>
                <a:endParaRPr lang="en-US" sz="2400" dirty="0"/>
              </a:p>
            </p:txBody>
          </p:sp>
        </mc:Choice>
        <mc:Fallback xmlns="">
          <p:sp>
            <p:nvSpPr>
              <p:cNvPr id="47" name="Rectangle 46"/>
              <p:cNvSpPr>
                <a:spLocks noRot="1" noChangeAspect="1" noMove="1" noResize="1" noEditPoints="1" noAdjustHandles="1" noChangeArrowheads="1" noChangeShapeType="1" noTextEdit="1"/>
              </p:cNvSpPr>
              <p:nvPr/>
            </p:nvSpPr>
            <p:spPr>
              <a:xfrm>
                <a:off x="2340209" y="3729519"/>
                <a:ext cx="704295"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2700402" y="4081692"/>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00</m:t>
                          </m:r>
                        </m:sub>
                      </m:sSub>
                    </m:oMath>
                  </m:oMathPara>
                </a14:m>
                <a:endParaRPr lang="en-US" sz="2400" dirty="0"/>
              </a:p>
            </p:txBody>
          </p:sp>
        </mc:Choice>
        <mc:Fallback xmlns="">
          <p:sp>
            <p:nvSpPr>
              <p:cNvPr id="48" name="Rectangle 47"/>
              <p:cNvSpPr>
                <a:spLocks noRot="1" noChangeAspect="1" noMove="1" noResize="1" noEditPoints="1" noAdjustHandles="1" noChangeArrowheads="1" noChangeShapeType="1" noTextEdit="1"/>
              </p:cNvSpPr>
              <p:nvPr/>
            </p:nvSpPr>
            <p:spPr>
              <a:xfrm>
                <a:off x="2700402" y="4081692"/>
                <a:ext cx="713592" cy="461665"/>
              </a:xfrm>
              <a:prstGeom prst="rect">
                <a:avLst/>
              </a:prstGeom>
              <a:blipFill rotWithShape="1">
                <a:blip r:embed="rId5"/>
                <a:stretch>
                  <a:fillRect b="-4000"/>
                </a:stretch>
              </a:blipFill>
            </p:spPr>
            <p:txBody>
              <a:bodyPr/>
              <a:lstStyle/>
              <a:p>
                <a:r>
                  <a:rPr lang="en-US">
                    <a:noFill/>
                  </a:rPr>
                  <a:t> </a:t>
                </a:r>
              </a:p>
            </p:txBody>
          </p:sp>
        </mc:Fallback>
      </mc:AlternateContent>
      <p:cxnSp>
        <p:nvCxnSpPr>
          <p:cNvPr id="66" name="Straight Arrow Connector 65"/>
          <p:cNvCxnSpPr/>
          <p:nvPr/>
        </p:nvCxnSpPr>
        <p:spPr>
          <a:xfrm>
            <a:off x="2768969" y="458636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333814" y="418576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70" name="Straight Arrow Connector 69"/>
          <p:cNvCxnSpPr/>
          <p:nvPr/>
        </p:nvCxnSpPr>
        <p:spPr>
          <a:xfrm flipV="1">
            <a:off x="3763431" y="4994353"/>
            <a:ext cx="0" cy="57596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0"/>
          </p:cNvCxnSpPr>
          <p:nvPr/>
        </p:nvCxnSpPr>
        <p:spPr>
          <a:xfrm flipH="1" flipV="1">
            <a:off x="3745665" y="3245982"/>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71"/>
              <p:cNvSpPr/>
              <p:nvPr/>
            </p:nvSpPr>
            <p:spPr>
              <a:xfrm>
                <a:off x="3737776" y="5086414"/>
                <a:ext cx="5656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1</m:t>
                          </m:r>
                        </m:sub>
                      </m:sSub>
                    </m:oMath>
                  </m:oMathPara>
                </a14:m>
                <a:endParaRPr lang="en-US" sz="2400" dirty="0"/>
              </a:p>
            </p:txBody>
          </p:sp>
        </mc:Choice>
        <mc:Fallback xmlns="">
          <p:sp>
            <p:nvSpPr>
              <p:cNvPr id="72" name="Rectangle 71"/>
              <p:cNvSpPr>
                <a:spLocks noRot="1" noChangeAspect="1" noMove="1" noResize="1" noEditPoints="1" noAdjustHandles="1" noChangeArrowheads="1" noChangeShapeType="1" noTextEdit="1"/>
              </p:cNvSpPr>
              <p:nvPr/>
            </p:nvSpPr>
            <p:spPr>
              <a:xfrm>
                <a:off x="3737776" y="5086414"/>
                <a:ext cx="56560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3747487" y="376838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01</m:t>
                          </m:r>
                        </m:sub>
                      </m:sSub>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3747487" y="3768389"/>
                <a:ext cx="704295"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4157601" y="4122791"/>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01</m:t>
                          </m:r>
                        </m:sub>
                      </m:sSub>
                    </m:oMath>
                  </m:oMathPara>
                </a14:m>
                <a:endParaRPr lang="en-US" sz="2400" dirty="0"/>
              </a:p>
            </p:txBody>
          </p:sp>
        </mc:Choice>
        <mc:Fallback xmlns="">
          <p:sp>
            <p:nvSpPr>
              <p:cNvPr id="74" name="Rectangle 73"/>
              <p:cNvSpPr>
                <a:spLocks noRot="1" noChangeAspect="1" noMove="1" noResize="1" noEditPoints="1" noAdjustHandles="1" noChangeArrowheads="1" noChangeShapeType="1" noTextEdit="1"/>
              </p:cNvSpPr>
              <p:nvPr/>
            </p:nvSpPr>
            <p:spPr>
              <a:xfrm>
                <a:off x="4157601" y="4122791"/>
                <a:ext cx="713592" cy="461665"/>
              </a:xfrm>
              <a:prstGeom prst="rect">
                <a:avLst/>
              </a:prstGeom>
              <a:blipFill rotWithShape="1">
                <a:blip r:embed="rId8"/>
                <a:stretch>
                  <a:fillRect b="-2632"/>
                </a:stretch>
              </a:blipFill>
            </p:spPr>
            <p:txBody>
              <a:bodyPr/>
              <a:lstStyle/>
              <a:p>
                <a:r>
                  <a:rPr lang="en-US">
                    <a:noFill/>
                  </a:rPr>
                  <a:t> </a:t>
                </a:r>
              </a:p>
            </p:txBody>
          </p:sp>
        </mc:Fallback>
      </mc:AlternateContent>
      <p:cxnSp>
        <p:nvCxnSpPr>
          <p:cNvPr id="75" name="Straight Arrow Connector 74"/>
          <p:cNvCxnSpPr/>
          <p:nvPr/>
        </p:nvCxnSpPr>
        <p:spPr>
          <a:xfrm>
            <a:off x="4164805" y="459005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729510" y="4207999"/>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84" name="Straight Arrow Connector 83"/>
          <p:cNvCxnSpPr/>
          <p:nvPr/>
        </p:nvCxnSpPr>
        <p:spPr>
          <a:xfrm flipV="1">
            <a:off x="5143183" y="5020282"/>
            <a:ext cx="1823" cy="55003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0"/>
          </p:cNvCxnSpPr>
          <p:nvPr/>
        </p:nvCxnSpPr>
        <p:spPr>
          <a:xfrm flipH="1" flipV="1">
            <a:off x="5141361" y="3268220"/>
            <a:ext cx="3645" cy="9397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Rectangle 85"/>
              <p:cNvSpPr/>
              <p:nvPr/>
            </p:nvSpPr>
            <p:spPr>
              <a:xfrm>
                <a:off x="5133472" y="5108652"/>
                <a:ext cx="5727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a:rPr>
                            <m:t>𝑥</m:t>
                          </m:r>
                        </m:e>
                        <m:sub>
                          <m:r>
                            <a:rPr lang="en-US" sz="2400" b="0" i="1" smtClean="0">
                              <a:latin typeface="Cambria Math"/>
                            </a:rPr>
                            <m:t>2</m:t>
                          </m:r>
                        </m:sub>
                      </m:sSub>
                    </m:oMath>
                  </m:oMathPara>
                </a14:m>
                <a:endParaRPr lang="en-US" sz="2400" dirty="0"/>
              </a:p>
            </p:txBody>
          </p:sp>
        </mc:Choice>
        <mc:Fallback xmlns="">
          <p:sp>
            <p:nvSpPr>
              <p:cNvPr id="86" name="Rectangle 85"/>
              <p:cNvSpPr>
                <a:spLocks noRot="1" noChangeAspect="1" noMove="1" noResize="1" noEditPoints="1" noAdjustHandles="1" noChangeArrowheads="1" noChangeShapeType="1" noTextEdit="1"/>
              </p:cNvSpPr>
              <p:nvPr/>
            </p:nvSpPr>
            <p:spPr>
              <a:xfrm>
                <a:off x="5133472" y="5108652"/>
                <a:ext cx="572721" cy="461665"/>
              </a:xfrm>
              <a:prstGeom prst="rect">
                <a:avLst/>
              </a:prstGeom>
              <a:blipFill rotWithShape="1">
                <a:blip r:embed="rId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5131741" y="3729519"/>
                <a:ext cx="7042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02</m:t>
                          </m:r>
                        </m:sub>
                      </m:sSub>
                    </m:oMath>
                  </m:oMathPara>
                </a14:m>
                <a:endParaRPr lang="en-US" sz="2400" dirty="0"/>
              </a:p>
            </p:txBody>
          </p:sp>
        </mc:Choice>
        <mc:Fallback xmlns="">
          <p:sp>
            <p:nvSpPr>
              <p:cNvPr id="87" name="Rectangle 86"/>
              <p:cNvSpPr>
                <a:spLocks noRot="1" noChangeAspect="1" noMove="1" noResize="1" noEditPoints="1" noAdjustHandles="1" noChangeArrowheads="1" noChangeShapeType="1" noTextEdit="1"/>
              </p:cNvSpPr>
              <p:nvPr/>
            </p:nvSpPr>
            <p:spPr>
              <a:xfrm>
                <a:off x="5131741" y="3729519"/>
                <a:ext cx="704295" cy="461665"/>
              </a:xfrm>
              <a:prstGeom prst="rect">
                <a:avLst/>
              </a:prstGeom>
              <a:blipFill rotWithShape="1">
                <a:blip r:embed="rId10"/>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p:cNvSpPr/>
              <p:nvPr/>
            </p:nvSpPr>
            <p:spPr>
              <a:xfrm>
                <a:off x="5560501" y="4107623"/>
                <a:ext cx="7135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02</m:t>
                          </m:r>
                        </m:sub>
                      </m:sSub>
                    </m:oMath>
                  </m:oMathPara>
                </a14:m>
                <a:endParaRPr lang="en-US" sz="2400" dirty="0"/>
              </a:p>
            </p:txBody>
          </p:sp>
        </mc:Choice>
        <mc:Fallback xmlns="">
          <p:sp>
            <p:nvSpPr>
              <p:cNvPr id="88" name="Rectangle 87"/>
              <p:cNvSpPr>
                <a:spLocks noRot="1" noChangeAspect="1" noMove="1" noResize="1" noEditPoints="1" noAdjustHandles="1" noChangeArrowheads="1" noChangeShapeType="1" noTextEdit="1"/>
              </p:cNvSpPr>
              <p:nvPr/>
            </p:nvSpPr>
            <p:spPr>
              <a:xfrm>
                <a:off x="5560501" y="4107623"/>
                <a:ext cx="713592" cy="461665"/>
              </a:xfrm>
              <a:prstGeom prst="rect">
                <a:avLst/>
              </a:prstGeom>
              <a:blipFill rotWithShape="1">
                <a:blip r:embed="rId11"/>
                <a:stretch>
                  <a:fillRect b="-2632"/>
                </a:stretch>
              </a:blipFill>
            </p:spPr>
            <p:txBody>
              <a:bodyPr/>
              <a:lstStyle/>
              <a:p>
                <a:r>
                  <a:rPr lang="en-US">
                    <a:noFill/>
                  </a:rPr>
                  <a:t> </a:t>
                </a:r>
              </a:p>
            </p:txBody>
          </p:sp>
        </mc:Fallback>
      </mc:AlternateContent>
      <p:cxnSp>
        <p:nvCxnSpPr>
          <p:cNvPr id="89" name="Straight Arrow Connector 88"/>
          <p:cNvCxnSpPr/>
          <p:nvPr/>
        </p:nvCxnSpPr>
        <p:spPr>
          <a:xfrm>
            <a:off x="5560501" y="4612294"/>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934333" y="243739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2" name="Straight Arrow Connector 51"/>
          <p:cNvCxnSpPr>
            <a:stCxn id="51" idx="0"/>
          </p:cNvCxnSpPr>
          <p:nvPr/>
        </p:nvCxnSpPr>
        <p:spPr>
          <a:xfrm flipV="1">
            <a:off x="2349829" y="1993543"/>
            <a:ext cx="3644" cy="44384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65324" y="284168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330169" y="2441083"/>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57" name="Straight Arrow Connector 56"/>
          <p:cNvCxnSpPr>
            <a:stCxn id="56" idx="0"/>
          </p:cNvCxnSpPr>
          <p:nvPr/>
        </p:nvCxnSpPr>
        <p:spPr>
          <a:xfrm flipH="1" flipV="1">
            <a:off x="3737776" y="1994832"/>
            <a:ext cx="7889" cy="4462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161160" y="2845378"/>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25865" y="2463321"/>
            <a:ext cx="830991" cy="8085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62" name="Straight Arrow Connector 61"/>
          <p:cNvCxnSpPr>
            <a:stCxn id="61" idx="0"/>
          </p:cNvCxnSpPr>
          <p:nvPr/>
        </p:nvCxnSpPr>
        <p:spPr>
          <a:xfrm flipH="1" flipV="1">
            <a:off x="5131817" y="1993543"/>
            <a:ext cx="9544" cy="46977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56856" y="2867616"/>
            <a:ext cx="5648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Rectangle 66"/>
              <p:cNvSpPr/>
              <p:nvPr/>
            </p:nvSpPr>
            <p:spPr>
              <a:xfrm>
                <a:off x="2367595"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00</m:t>
                          </m:r>
                        </m:sub>
                      </m:sSub>
                    </m:oMath>
                  </m:oMathPara>
                </a14:m>
                <a:endParaRPr lang="en-US" sz="2400" dirty="0"/>
              </a:p>
            </p:txBody>
          </p:sp>
        </mc:Choice>
        <mc:Fallback xmlns="">
          <p:sp>
            <p:nvSpPr>
              <p:cNvPr id="67" name="Rectangle 66"/>
              <p:cNvSpPr>
                <a:spLocks noRot="1" noChangeAspect="1" noMove="1" noResize="1" noEditPoints="1" noAdjustHandles="1" noChangeArrowheads="1" noChangeShapeType="1" noTextEdit="1"/>
              </p:cNvSpPr>
              <p:nvPr/>
            </p:nvSpPr>
            <p:spPr>
              <a:xfrm>
                <a:off x="2367595" y="3089721"/>
                <a:ext cx="702564" cy="461665"/>
              </a:xfrm>
              <a:prstGeom prst="rect">
                <a:avLst/>
              </a:prstGeom>
              <a:blipFill rotWithShape="1">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774873" y="312859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01</m:t>
                          </m:r>
                        </m:sub>
                      </m:sSub>
                    </m:oMath>
                  </m:oMathPara>
                </a14:m>
                <a:endParaRPr lang="en-US" sz="2400" dirty="0"/>
              </a:p>
            </p:txBody>
          </p:sp>
        </mc:Choice>
        <mc:Fallback xmlns="">
          <p:sp>
            <p:nvSpPr>
              <p:cNvPr id="68" name="Rectangle 67"/>
              <p:cNvSpPr>
                <a:spLocks noRot="1" noChangeAspect="1" noMove="1" noResize="1" noEditPoints="1" noAdjustHandles="1" noChangeArrowheads="1" noChangeShapeType="1" noTextEdit="1"/>
              </p:cNvSpPr>
              <p:nvPr/>
            </p:nvSpPr>
            <p:spPr>
              <a:xfrm>
                <a:off x="3774873" y="3128591"/>
                <a:ext cx="702564" cy="461665"/>
              </a:xfrm>
              <a:prstGeom prst="rect">
                <a:avLst/>
              </a:prstGeom>
              <a:blipFill rotWithShape="1">
                <a:blip r:embed="rId1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5159127" y="3089721"/>
                <a:ext cx="7025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02</m:t>
                          </m:r>
                        </m:sub>
                      </m:sSub>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5159127" y="3089721"/>
                <a:ext cx="702564" cy="461665"/>
              </a:xfrm>
              <a:prstGeom prst="rect">
                <a:avLst/>
              </a:prstGeom>
              <a:blipFill rotWithShape="1">
                <a:blip r:embed="rId1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2367595"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10</m:t>
                          </m:r>
                        </m:sub>
                      </m:sSub>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2367595" y="1955962"/>
                <a:ext cx="697179" cy="461665"/>
              </a:xfrm>
              <a:prstGeom prst="rect">
                <a:avLst/>
              </a:prstGeom>
              <a:blipFill rotWithShape="1">
                <a:blip r:embed="rId15"/>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3774873" y="199483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11</m:t>
                          </m:r>
                        </m:sub>
                      </m:sSub>
                    </m:oMath>
                  </m:oMathPara>
                </a14:m>
                <a:endParaRPr lang="en-US" sz="2400" dirty="0"/>
              </a:p>
            </p:txBody>
          </p:sp>
        </mc:Choice>
        <mc:Fallback xmlns="">
          <p:sp>
            <p:nvSpPr>
              <p:cNvPr id="78" name="Rectangle 77"/>
              <p:cNvSpPr>
                <a:spLocks noRot="1" noChangeAspect="1" noMove="1" noResize="1" noEditPoints="1" noAdjustHandles="1" noChangeArrowheads="1" noChangeShapeType="1" noTextEdit="1"/>
              </p:cNvSpPr>
              <p:nvPr/>
            </p:nvSpPr>
            <p:spPr>
              <a:xfrm>
                <a:off x="3774873" y="1994832"/>
                <a:ext cx="697179" cy="461665"/>
              </a:xfrm>
              <a:prstGeom prst="rect">
                <a:avLst/>
              </a:prstGeom>
              <a:blipFill rotWithShape="1">
                <a:blip r:embed="rId1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5159127" y="1955962"/>
                <a:ext cx="6971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𝑦</m:t>
                          </m:r>
                        </m:e>
                        <m:sub>
                          <m:r>
                            <a:rPr lang="en-US" sz="2400" b="0" i="1" smtClean="0">
                              <a:latin typeface="Cambria Math"/>
                            </a:rPr>
                            <m:t>12</m:t>
                          </m:r>
                        </m:sub>
                      </m:sSub>
                    </m:oMath>
                  </m:oMathPara>
                </a14:m>
                <a:endParaRPr lang="en-US" sz="2400" dirty="0"/>
              </a:p>
            </p:txBody>
          </p:sp>
        </mc:Choice>
        <mc:Fallback xmlns="">
          <p:sp>
            <p:nvSpPr>
              <p:cNvPr id="79" name="Rectangle 78"/>
              <p:cNvSpPr>
                <a:spLocks noRot="1" noChangeAspect="1" noMove="1" noResize="1" noEditPoints="1" noAdjustHandles="1" noChangeArrowheads="1" noChangeShapeType="1" noTextEdit="1"/>
              </p:cNvSpPr>
              <p:nvPr/>
            </p:nvSpPr>
            <p:spPr>
              <a:xfrm>
                <a:off x="5159127" y="1955962"/>
                <a:ext cx="697179" cy="461665"/>
              </a:xfrm>
              <a:prstGeom prst="rect">
                <a:avLst/>
              </a:prstGeom>
              <a:blipFill rotWithShape="1">
                <a:blip r:embed="rId17"/>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2710184" y="2360965"/>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10</m:t>
                          </m:r>
                        </m:sub>
                      </m:sSub>
                    </m:oMath>
                  </m:oMathPara>
                </a14:m>
                <a:endParaRPr lang="en-US" sz="2400" dirty="0"/>
              </a:p>
            </p:txBody>
          </p:sp>
        </mc:Choice>
        <mc:Fallback xmlns="">
          <p:sp>
            <p:nvSpPr>
              <p:cNvPr id="80" name="Rectangle 79"/>
              <p:cNvSpPr>
                <a:spLocks noRot="1" noChangeAspect="1" noMove="1" noResize="1" noEditPoints="1" noAdjustHandles="1" noChangeArrowheads="1" noChangeShapeType="1" noTextEdit="1"/>
              </p:cNvSpPr>
              <p:nvPr/>
            </p:nvSpPr>
            <p:spPr>
              <a:xfrm>
                <a:off x="2710184" y="2360965"/>
                <a:ext cx="706475" cy="461665"/>
              </a:xfrm>
              <a:prstGeom prst="rect">
                <a:avLst/>
              </a:prstGeom>
              <a:blipFill rotWithShape="1">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4109957" y="2380021"/>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11</m:t>
                          </m:r>
                        </m:sub>
                      </m:sSub>
                    </m:oMath>
                  </m:oMathPara>
                </a14:m>
                <a:endParaRPr lang="en-US" sz="2400" dirty="0"/>
              </a:p>
            </p:txBody>
          </p:sp>
        </mc:Choice>
        <mc:Fallback xmlns="">
          <p:sp>
            <p:nvSpPr>
              <p:cNvPr id="82" name="Rectangle 81"/>
              <p:cNvSpPr>
                <a:spLocks noRot="1" noChangeAspect="1" noMove="1" noResize="1" noEditPoints="1" noAdjustHandles="1" noChangeArrowheads="1" noChangeShapeType="1" noTextEdit="1"/>
              </p:cNvSpPr>
              <p:nvPr/>
            </p:nvSpPr>
            <p:spPr>
              <a:xfrm>
                <a:off x="4109957" y="2380021"/>
                <a:ext cx="706475" cy="461665"/>
              </a:xfrm>
              <a:prstGeom prst="rect">
                <a:avLst/>
              </a:prstGeom>
              <a:blipFill rotWithShape="1">
                <a:blip r:embed="rId19"/>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p:cNvSpPr/>
              <p:nvPr/>
            </p:nvSpPr>
            <p:spPr>
              <a:xfrm>
                <a:off x="5510409" y="2360252"/>
                <a:ext cx="7064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h</m:t>
                          </m:r>
                        </m:e>
                        <m:sub>
                          <m:r>
                            <a:rPr lang="en-US" sz="2400" b="0" i="1" smtClean="0">
                              <a:latin typeface="Cambria Math"/>
                            </a:rPr>
                            <m:t>12</m:t>
                          </m:r>
                        </m:sub>
                      </m:sSub>
                    </m:oMath>
                  </m:oMathPara>
                </a14:m>
                <a:endParaRPr lang="en-US" sz="2400" dirty="0"/>
              </a:p>
            </p:txBody>
          </p:sp>
        </mc:Choice>
        <mc:Fallback xmlns="">
          <p:sp>
            <p:nvSpPr>
              <p:cNvPr id="93" name="Rectangle 92"/>
              <p:cNvSpPr>
                <a:spLocks noRot="1" noChangeAspect="1" noMove="1" noResize="1" noEditPoints="1" noAdjustHandles="1" noChangeArrowheads="1" noChangeShapeType="1" noTextEdit="1"/>
              </p:cNvSpPr>
              <p:nvPr/>
            </p:nvSpPr>
            <p:spPr>
              <a:xfrm>
                <a:off x="5510409" y="2360252"/>
                <a:ext cx="706475" cy="461665"/>
              </a:xfrm>
              <a:prstGeom prst="rect">
                <a:avLst/>
              </a:prstGeom>
              <a:blipFill rotWithShape="1">
                <a:blip r:embed="rId20"/>
                <a:stretch>
                  <a:fillRect b="-2632"/>
                </a:stretch>
              </a:blipFill>
            </p:spPr>
            <p:txBody>
              <a:bodyPr/>
              <a:lstStyle/>
              <a:p>
                <a:r>
                  <a:rPr lang="en-US">
                    <a:noFill/>
                  </a:rPr>
                  <a:t> </a:t>
                </a:r>
              </a:p>
            </p:txBody>
          </p:sp>
        </mc:Fallback>
      </mc:AlternateContent>
      <p:sp>
        <p:nvSpPr>
          <p:cNvPr id="20" name="Right Arrow 19"/>
          <p:cNvSpPr/>
          <p:nvPr/>
        </p:nvSpPr>
        <p:spPr>
          <a:xfrm>
            <a:off x="2913693" y="5807108"/>
            <a:ext cx="1745025"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28072" y="5732052"/>
            <a:ext cx="857735" cy="461665"/>
          </a:xfrm>
          <a:prstGeom prst="rect">
            <a:avLst/>
          </a:prstGeom>
          <a:noFill/>
        </p:spPr>
        <p:txBody>
          <a:bodyPr wrap="none" rtlCol="0">
            <a:spAutoFit/>
          </a:bodyPr>
          <a:lstStyle/>
          <a:p>
            <a:r>
              <a:rPr lang="en-US" sz="2400" dirty="0" smtClean="0"/>
              <a:t>Time</a:t>
            </a:r>
            <a:endParaRPr lang="en-US" sz="2400" dirty="0"/>
          </a:p>
        </p:txBody>
      </p:sp>
      <p:sp>
        <p:nvSpPr>
          <p:cNvPr id="94" name="Right Arrow 93"/>
          <p:cNvSpPr/>
          <p:nvPr/>
        </p:nvSpPr>
        <p:spPr>
          <a:xfrm rot="16200000">
            <a:off x="752053" y="2846585"/>
            <a:ext cx="1255747" cy="362857"/>
          </a:xfrm>
          <a:prstGeom prst="rightArrow">
            <a:avLst/>
          </a:prstGeom>
          <a:solidFill>
            <a:srgbClr val="84B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23312" y="3729906"/>
            <a:ext cx="1725152" cy="1569660"/>
          </a:xfrm>
          <a:prstGeom prst="rect">
            <a:avLst/>
          </a:prstGeom>
          <a:noFill/>
        </p:spPr>
        <p:txBody>
          <a:bodyPr wrap="none" rtlCol="0">
            <a:spAutoFit/>
          </a:bodyPr>
          <a:lstStyle/>
          <a:p>
            <a:r>
              <a:rPr lang="en-US" sz="2400" dirty="0" smtClean="0"/>
              <a:t>Abstraction</a:t>
            </a:r>
          </a:p>
          <a:p>
            <a:pPr marL="342900" indent="-342900">
              <a:buFontTx/>
              <a:buChar char="-"/>
            </a:pPr>
            <a:r>
              <a:rPr lang="en-US" sz="2400" dirty="0" smtClean="0"/>
              <a:t>Higher </a:t>
            </a:r>
            <a:br>
              <a:rPr lang="en-US" sz="2400" dirty="0" smtClean="0"/>
            </a:br>
            <a:r>
              <a:rPr lang="en-US" sz="2400" dirty="0" smtClean="0"/>
              <a:t>level </a:t>
            </a:r>
            <a:br>
              <a:rPr lang="en-US" sz="2400" dirty="0" smtClean="0"/>
            </a:br>
            <a:r>
              <a:rPr lang="en-US" sz="2400" dirty="0" smtClean="0"/>
              <a:t>features</a:t>
            </a:r>
            <a:endParaRPr lang="en-US" sz="2400" dirty="0"/>
          </a:p>
        </p:txBody>
      </p:sp>
      <p:sp>
        <p:nvSpPr>
          <p:cNvPr id="49" name="Right Arrow 48"/>
          <p:cNvSpPr/>
          <p:nvPr/>
        </p:nvSpPr>
        <p:spPr>
          <a:xfrm rot="7790415">
            <a:off x="5907775" y="2140218"/>
            <a:ext cx="2702942" cy="66945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604000" y="3590256"/>
            <a:ext cx="1519968" cy="461665"/>
          </a:xfrm>
          <a:prstGeom prst="rect">
            <a:avLst/>
          </a:prstGeom>
          <a:noFill/>
        </p:spPr>
        <p:txBody>
          <a:bodyPr wrap="none" rtlCol="0">
            <a:spAutoFit/>
          </a:bodyPr>
          <a:lstStyle/>
          <a:p>
            <a:r>
              <a:rPr lang="en-US" sz="2400" dirty="0" smtClean="0"/>
              <a:t>Gradients</a:t>
            </a:r>
            <a:endParaRPr lang="en-US" sz="2400" dirty="0"/>
          </a:p>
        </p:txBody>
      </p:sp>
      <p:pic>
        <p:nvPicPr>
          <p:cNvPr id="50"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659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190"/>
          <p:cNvSpPr txBox="1"/>
          <p:nvPr/>
        </p:nvSpPr>
        <p:spPr>
          <a:xfrm>
            <a:off x="-1" y="109182"/>
            <a:ext cx="7021925" cy="543066"/>
          </a:xfrm>
          <a:prstGeom prst="rect">
            <a:avLst/>
          </a:prstGeom>
          <a:noFill/>
          <a:ln>
            <a:noFill/>
          </a:ln>
        </p:spPr>
        <p:txBody>
          <a:bodyPr lIns="91425" tIns="91425" rIns="91425" bIns="91425" anchor="t" anchorCtr="0">
            <a:noAutofit/>
          </a:bodyPr>
          <a:lstStyle/>
          <a:p>
            <a:pPr lvl="0" rtl="0">
              <a:spcBef>
                <a:spcPts val="0"/>
              </a:spcBef>
              <a:buNone/>
            </a:pPr>
            <a:r>
              <a:rPr lang="en" sz="3600" dirty="0">
                <a:solidFill>
                  <a:schemeClr val="bg1"/>
                </a:solidFill>
              </a:rPr>
              <a:t>Recurrent Neural Network</a:t>
            </a:r>
          </a:p>
        </p:txBody>
      </p:sp>
      <p:grpSp>
        <p:nvGrpSpPr>
          <p:cNvPr id="53" name="Shape 191"/>
          <p:cNvGrpSpPr/>
          <p:nvPr/>
        </p:nvGrpSpPr>
        <p:grpSpPr>
          <a:xfrm>
            <a:off x="7396392" y="1293510"/>
            <a:ext cx="1558516" cy="4270972"/>
            <a:chOff x="3548350" y="2044700"/>
            <a:chExt cx="1477686" cy="3037100"/>
          </a:xfrm>
        </p:grpSpPr>
        <p:sp>
          <p:nvSpPr>
            <p:cNvPr id="54" name="Shape 192"/>
            <p:cNvSpPr/>
            <p:nvPr/>
          </p:nvSpPr>
          <p:spPr>
            <a:xfrm>
              <a:off x="3839200" y="4213600"/>
              <a:ext cx="398099" cy="868200"/>
            </a:xfrm>
            <a:prstGeom prst="rect">
              <a:avLst/>
            </a:prstGeom>
            <a:solidFill>
              <a:srgbClr val="F4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x</a:t>
              </a:r>
            </a:p>
          </p:txBody>
        </p:sp>
        <p:sp>
          <p:nvSpPr>
            <p:cNvPr id="58" name="Shape 193"/>
            <p:cNvSpPr/>
            <p:nvPr/>
          </p:nvSpPr>
          <p:spPr>
            <a:xfrm>
              <a:off x="3548350" y="3243450"/>
              <a:ext cx="979799" cy="623099"/>
            </a:xfrm>
            <a:prstGeom prst="rect">
              <a:avLst/>
            </a:prstGeom>
            <a:solidFill>
              <a:srgbClr val="38761D"/>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RNN</a:t>
              </a:r>
            </a:p>
          </p:txBody>
        </p:sp>
        <p:sp>
          <p:nvSpPr>
            <p:cNvPr id="59" name="Shape 194"/>
            <p:cNvSpPr/>
            <p:nvPr/>
          </p:nvSpPr>
          <p:spPr>
            <a:xfrm>
              <a:off x="3839200" y="2044700"/>
              <a:ext cx="398099" cy="868200"/>
            </a:xfrm>
            <a:prstGeom prst="rect">
              <a:avLst/>
            </a:prstGeom>
            <a:solidFill>
              <a:srgbClr val="C9DAF8"/>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y</a:t>
              </a:r>
            </a:p>
          </p:txBody>
        </p:sp>
        <p:cxnSp>
          <p:nvCxnSpPr>
            <p:cNvPr id="63" name="Shape 195"/>
            <p:cNvCxnSpPr>
              <a:stCxn id="58" idx="0"/>
              <a:endCxn id="59" idx="2"/>
            </p:cNvCxnSpPr>
            <p:nvPr/>
          </p:nvCxnSpPr>
          <p:spPr>
            <a:xfrm rot="10800000">
              <a:off x="4038249" y="2912850"/>
              <a:ext cx="0" cy="330600"/>
            </a:xfrm>
            <a:prstGeom prst="straightConnector1">
              <a:avLst/>
            </a:prstGeom>
            <a:noFill/>
            <a:ln w="19050" cap="flat" cmpd="sng">
              <a:solidFill>
                <a:srgbClr val="000000"/>
              </a:solidFill>
              <a:prstDash val="solid"/>
              <a:round/>
              <a:headEnd type="none" w="lg" len="lg"/>
              <a:tailEnd type="triangle" w="lg" len="lg"/>
            </a:ln>
          </p:spPr>
        </p:cxnSp>
        <p:cxnSp>
          <p:nvCxnSpPr>
            <p:cNvPr id="64" name="Shape 196"/>
            <p:cNvCxnSpPr>
              <a:stCxn id="54" idx="0"/>
              <a:endCxn id="58" idx="2"/>
            </p:cNvCxnSpPr>
            <p:nvPr/>
          </p:nvCxnSpPr>
          <p:spPr>
            <a:xfrm rot="10800000">
              <a:off x="4038249" y="3866500"/>
              <a:ext cx="0" cy="347100"/>
            </a:xfrm>
            <a:prstGeom prst="straightConnector1">
              <a:avLst/>
            </a:prstGeom>
            <a:noFill/>
            <a:ln w="19050" cap="flat" cmpd="sng">
              <a:solidFill>
                <a:srgbClr val="000000"/>
              </a:solidFill>
              <a:prstDash val="solid"/>
              <a:round/>
              <a:headEnd type="none" w="lg" len="lg"/>
              <a:tailEnd type="triangle" w="lg" len="lg"/>
            </a:ln>
          </p:spPr>
        </p:cxnSp>
        <p:sp>
          <p:nvSpPr>
            <p:cNvPr id="81" name="Shape 197"/>
            <p:cNvSpPr/>
            <p:nvPr/>
          </p:nvSpPr>
          <p:spPr>
            <a:xfrm>
              <a:off x="4508273" y="3401125"/>
              <a:ext cx="517763" cy="278767"/>
            </a:xfrm>
            <a:custGeom>
              <a:avLst/>
              <a:gdLst/>
              <a:ahLst/>
              <a:cxnLst/>
              <a:rect l="0" t="0" r="0" b="0"/>
              <a:pathLst>
                <a:path w="14987" h="14019" extrusionOk="0">
                  <a:moveTo>
                    <a:pt x="637" y="0"/>
                  </a:moveTo>
                  <a:cubicBezTo>
                    <a:pt x="3026" y="1327"/>
                    <a:pt x="15080" y="5629"/>
                    <a:pt x="14974" y="7966"/>
                  </a:cubicBezTo>
                  <a:cubicBezTo>
                    <a:pt x="14867" y="10302"/>
                    <a:pt x="2495" y="13010"/>
                    <a:pt x="0" y="14019"/>
                  </a:cubicBezTo>
                </a:path>
              </a:pathLst>
            </a:custGeom>
            <a:noFill/>
            <a:ln w="19050" cap="flat" cmpd="sng">
              <a:solidFill>
                <a:srgbClr val="000000"/>
              </a:solidFill>
              <a:prstDash val="solid"/>
              <a:round/>
              <a:headEnd type="none" w="lg" len="lg"/>
              <a:tailEnd type="triangle" w="lg" len="lg"/>
            </a:ln>
          </p:spPr>
        </p:sp>
      </p:grpSp>
      <p:sp>
        <p:nvSpPr>
          <p:cNvPr id="90" name="Shape 198"/>
          <p:cNvSpPr txBox="1"/>
          <p:nvPr/>
        </p:nvSpPr>
        <p:spPr>
          <a:xfrm>
            <a:off x="261725" y="1244767"/>
            <a:ext cx="5472900" cy="1086799"/>
          </a:xfrm>
          <a:prstGeom prst="rect">
            <a:avLst/>
          </a:prstGeom>
          <a:noFill/>
          <a:ln>
            <a:noFill/>
          </a:ln>
        </p:spPr>
        <p:txBody>
          <a:bodyPr lIns="91425" tIns="91425" rIns="91425" bIns="91425" anchor="t" anchorCtr="0">
            <a:noAutofit/>
          </a:bodyPr>
          <a:lstStyle/>
          <a:p>
            <a:pPr lvl="0" rtl="0">
              <a:spcBef>
                <a:spcPts val="0"/>
              </a:spcBef>
              <a:buNone/>
            </a:pPr>
            <a:r>
              <a:rPr lang="en" sz="2000" dirty="0">
                <a:latin typeface="+mj-lt"/>
              </a:rPr>
              <a:t>We can process a sequence of vectors </a:t>
            </a:r>
            <a:r>
              <a:rPr lang="en" sz="2000" b="1" dirty="0">
                <a:latin typeface="+mj-lt"/>
              </a:rPr>
              <a:t>x </a:t>
            </a:r>
            <a:r>
              <a:rPr lang="en" sz="2000" dirty="0">
                <a:latin typeface="+mj-lt"/>
              </a:rPr>
              <a:t>by applying a recurrence formula at every time step:</a:t>
            </a:r>
          </a:p>
          <a:p>
            <a:pPr lvl="0" rtl="0">
              <a:spcBef>
                <a:spcPts val="0"/>
              </a:spcBef>
              <a:buNone/>
            </a:pPr>
            <a:endParaRPr sz="2000" dirty="0">
              <a:latin typeface="+mj-lt"/>
            </a:endParaRPr>
          </a:p>
          <a:p>
            <a:pPr lvl="0" rtl="0">
              <a:spcBef>
                <a:spcPts val="0"/>
              </a:spcBef>
              <a:buNone/>
            </a:pPr>
            <a:endParaRPr sz="2000" dirty="0">
              <a:latin typeface="+mj-lt"/>
            </a:endParaRPr>
          </a:p>
          <a:p>
            <a:pPr lvl="0" rtl="0">
              <a:spcBef>
                <a:spcPts val="0"/>
              </a:spcBef>
              <a:buNone/>
            </a:pPr>
            <a:endParaRPr sz="2000" dirty="0">
              <a:latin typeface="+mj-lt"/>
            </a:endParaRPr>
          </a:p>
          <a:p>
            <a:pPr lvl="0" rtl="0">
              <a:spcBef>
                <a:spcPts val="0"/>
              </a:spcBef>
              <a:buNone/>
            </a:pPr>
            <a:endParaRPr sz="2000" dirty="0">
              <a:latin typeface="+mj-lt"/>
            </a:endParaRPr>
          </a:p>
        </p:txBody>
      </p:sp>
      <p:pic>
        <p:nvPicPr>
          <p:cNvPr id="91" name="Shape 199"/>
          <p:cNvPicPr preferRelativeResize="0"/>
          <p:nvPr/>
        </p:nvPicPr>
        <p:blipFill>
          <a:blip r:embed="rId3">
            <a:alphaModFix/>
          </a:blip>
          <a:stretch>
            <a:fillRect/>
          </a:stretch>
        </p:blipFill>
        <p:spPr>
          <a:xfrm>
            <a:off x="1861248" y="2759867"/>
            <a:ext cx="3955649" cy="873832"/>
          </a:xfrm>
          <a:prstGeom prst="rect">
            <a:avLst/>
          </a:prstGeom>
          <a:noFill/>
          <a:ln>
            <a:noFill/>
          </a:ln>
        </p:spPr>
      </p:pic>
      <p:sp>
        <p:nvSpPr>
          <p:cNvPr id="92" name="Shape 200"/>
          <p:cNvSpPr/>
          <p:nvPr/>
        </p:nvSpPr>
        <p:spPr>
          <a:xfrm>
            <a:off x="1794400" y="2759867"/>
            <a:ext cx="620700" cy="818799"/>
          </a:xfrm>
          <a:prstGeom prst="rect">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201"/>
          <p:cNvSpPr txBox="1"/>
          <p:nvPr/>
        </p:nvSpPr>
        <p:spPr>
          <a:xfrm>
            <a:off x="1121501" y="3578667"/>
            <a:ext cx="2213099" cy="75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0000FF"/>
                </a:solidFill>
              </a:rPr>
              <a:t>new state</a:t>
            </a:r>
          </a:p>
        </p:txBody>
      </p:sp>
      <p:sp>
        <p:nvSpPr>
          <p:cNvPr id="97" name="Shape 202"/>
          <p:cNvSpPr/>
          <p:nvPr/>
        </p:nvSpPr>
        <p:spPr>
          <a:xfrm>
            <a:off x="3958025" y="2787401"/>
            <a:ext cx="939300" cy="818799"/>
          </a:xfrm>
          <a:prstGeom prst="rect">
            <a:avLst/>
          </a:prstGeom>
          <a:noFill/>
          <a:ln w="19050" cap="flat" cmpd="sng">
            <a:solidFill>
              <a:srgbClr val="38761D"/>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203"/>
          <p:cNvSpPr txBox="1"/>
          <p:nvPr/>
        </p:nvSpPr>
        <p:spPr>
          <a:xfrm>
            <a:off x="3688876" y="3578667"/>
            <a:ext cx="2213099" cy="75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38761D"/>
                </a:solidFill>
              </a:rPr>
              <a:t>old state</a:t>
            </a:r>
          </a:p>
        </p:txBody>
      </p:sp>
      <p:sp>
        <p:nvSpPr>
          <p:cNvPr id="99" name="Shape 204"/>
          <p:cNvSpPr/>
          <p:nvPr/>
        </p:nvSpPr>
        <p:spPr>
          <a:xfrm>
            <a:off x="5070450" y="2787401"/>
            <a:ext cx="548699" cy="818799"/>
          </a:xfrm>
          <a:prstGeom prst="rect">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205"/>
          <p:cNvSpPr txBox="1"/>
          <p:nvPr/>
        </p:nvSpPr>
        <p:spPr>
          <a:xfrm>
            <a:off x="4984176" y="3594100"/>
            <a:ext cx="2401499" cy="7576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input vector at some time step</a:t>
            </a:r>
          </a:p>
        </p:txBody>
      </p:sp>
      <p:sp>
        <p:nvSpPr>
          <p:cNvPr id="101" name="Shape 206"/>
          <p:cNvSpPr/>
          <p:nvPr/>
        </p:nvSpPr>
        <p:spPr>
          <a:xfrm>
            <a:off x="3018726" y="2759867"/>
            <a:ext cx="719699" cy="818799"/>
          </a:xfrm>
          <a:prstGeom prst="rect">
            <a:avLst/>
          </a:prstGeom>
          <a:noFill/>
          <a:ln w="19050" cap="flat" cmpd="sng">
            <a:solidFill>
              <a:srgbClr val="99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207"/>
          <p:cNvSpPr txBox="1"/>
          <p:nvPr/>
        </p:nvSpPr>
        <p:spPr>
          <a:xfrm>
            <a:off x="2034101" y="4469700"/>
            <a:ext cx="2908199" cy="757600"/>
          </a:xfrm>
          <a:prstGeom prst="rect">
            <a:avLst/>
          </a:prstGeom>
          <a:noFill/>
          <a:ln>
            <a:noFill/>
          </a:ln>
        </p:spPr>
        <p:txBody>
          <a:bodyPr lIns="91425" tIns="91425" rIns="91425" bIns="91425" anchor="t" anchorCtr="0">
            <a:noAutofit/>
          </a:bodyPr>
          <a:lstStyle/>
          <a:p>
            <a:pPr lvl="0" rtl="0">
              <a:spcBef>
                <a:spcPts val="0"/>
              </a:spcBef>
              <a:buNone/>
            </a:pPr>
            <a:r>
              <a:rPr lang="en" sz="2400" dirty="0">
                <a:solidFill>
                  <a:srgbClr val="9900FF"/>
                </a:solidFill>
              </a:rPr>
              <a:t>some function</a:t>
            </a:r>
          </a:p>
          <a:p>
            <a:pPr lvl="0" rtl="0">
              <a:spcBef>
                <a:spcPts val="0"/>
              </a:spcBef>
              <a:buNone/>
            </a:pPr>
            <a:r>
              <a:rPr lang="en" sz="2400" dirty="0">
                <a:solidFill>
                  <a:srgbClr val="9900FF"/>
                </a:solidFill>
              </a:rPr>
              <a:t>with parameters W</a:t>
            </a:r>
          </a:p>
        </p:txBody>
      </p:sp>
      <p:cxnSp>
        <p:nvCxnSpPr>
          <p:cNvPr id="103" name="Shape 208"/>
          <p:cNvCxnSpPr/>
          <p:nvPr/>
        </p:nvCxnSpPr>
        <p:spPr>
          <a:xfrm rot="10800000" flipH="1">
            <a:off x="3131375" y="3680267"/>
            <a:ext cx="171000" cy="907199"/>
          </a:xfrm>
          <a:prstGeom prst="straightConnector1">
            <a:avLst/>
          </a:prstGeom>
          <a:noFill/>
          <a:ln w="9525" cap="flat" cmpd="sng">
            <a:solidFill>
              <a:srgbClr val="9900FF"/>
            </a:solidFill>
            <a:prstDash val="solid"/>
            <a:round/>
            <a:headEnd type="none" w="lg" len="lg"/>
            <a:tailEnd type="none" w="lg" len="lg"/>
          </a:ln>
        </p:spPr>
      </p:cxnSp>
      <p:pic>
        <p:nvPicPr>
          <p:cNvPr id="10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3300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標題 1"/>
          <p:cNvSpPr>
            <a:spLocks noGrp="1"/>
          </p:cNvSpPr>
          <p:nvPr>
            <p:ph type="title"/>
          </p:nvPr>
        </p:nvSpPr>
        <p:spPr>
          <a:xfrm>
            <a:off x="560411" y="964697"/>
            <a:ext cx="7886700" cy="1325563"/>
          </a:xfrm>
        </p:spPr>
        <p:txBody>
          <a:bodyPr/>
          <a:lstStyle/>
          <a:p>
            <a:r>
              <a:rPr lang="en-US" altLang="zh-TW" dirty="0" smtClean="0"/>
              <a:t>Example Application</a:t>
            </a:r>
            <a:endParaRPr lang="zh-TW" altLang="en-US" dirty="0"/>
          </a:p>
        </p:txBody>
      </p:sp>
      <p:sp>
        <p:nvSpPr>
          <p:cNvPr id="8" name="內容版面配置區 2"/>
          <p:cNvSpPr>
            <a:spLocks noGrp="1"/>
          </p:cNvSpPr>
          <p:nvPr>
            <p:ph idx="1"/>
          </p:nvPr>
        </p:nvSpPr>
        <p:spPr>
          <a:xfrm>
            <a:off x="560411" y="2425196"/>
            <a:ext cx="7886700" cy="4351338"/>
          </a:xfrm>
        </p:spPr>
        <p:txBody>
          <a:bodyPr/>
          <a:lstStyle/>
          <a:p>
            <a:r>
              <a:rPr lang="en-US" altLang="zh-TW" dirty="0" smtClean="0">
                <a:latin typeface="+mj-lt"/>
              </a:rPr>
              <a:t>Handwriting Digit Recognition</a:t>
            </a:r>
            <a:endParaRPr lang="zh-TW" altLang="en-US" dirty="0">
              <a:latin typeface="+mj-lt"/>
            </a:endParaRPr>
          </a:p>
        </p:txBody>
      </p:sp>
      <p:pic>
        <p:nvPicPr>
          <p:cNvPr id="9" name="圖片 4"/>
          <p:cNvPicPr>
            <a:picLocks noChangeAspect="1"/>
          </p:cNvPicPr>
          <p:nvPr/>
        </p:nvPicPr>
        <p:blipFill>
          <a:blip r:embed="rId4"/>
          <a:stretch>
            <a:fillRect/>
          </a:stretch>
        </p:blipFill>
        <p:spPr>
          <a:xfrm>
            <a:off x="1565923" y="4103526"/>
            <a:ext cx="1602442" cy="1592235"/>
          </a:xfrm>
          <a:prstGeom prst="rect">
            <a:avLst/>
          </a:prstGeom>
        </p:spPr>
      </p:pic>
      <p:sp>
        <p:nvSpPr>
          <p:cNvPr id="10" name="矩形 6"/>
          <p:cNvSpPr/>
          <p:nvPr/>
        </p:nvSpPr>
        <p:spPr>
          <a:xfrm>
            <a:off x="3989007" y="41180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smtClean="0"/>
              <a:t>Machine</a:t>
            </a:r>
            <a:endParaRPr lang="zh-TW" altLang="en-US" sz="2800" dirty="0"/>
          </a:p>
        </p:txBody>
      </p:sp>
      <p:sp>
        <p:nvSpPr>
          <p:cNvPr id="11" name="向右箭號 7"/>
          <p:cNvSpPr/>
          <p:nvPr/>
        </p:nvSpPr>
        <p:spPr>
          <a:xfrm>
            <a:off x="3259805" y="44638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8"/>
          <p:cNvSpPr/>
          <p:nvPr/>
        </p:nvSpPr>
        <p:spPr>
          <a:xfrm>
            <a:off x="6115748" y="44737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9"/>
          <p:cNvSpPr txBox="1"/>
          <p:nvPr/>
        </p:nvSpPr>
        <p:spPr>
          <a:xfrm>
            <a:off x="6830437" y="4605095"/>
            <a:ext cx="721324" cy="584775"/>
          </a:xfrm>
          <a:prstGeom prst="rect">
            <a:avLst/>
          </a:prstGeom>
          <a:noFill/>
        </p:spPr>
        <p:txBody>
          <a:bodyPr wrap="square" rtlCol="0">
            <a:spAutoFit/>
          </a:bodyPr>
          <a:lstStyle/>
          <a:p>
            <a:r>
              <a:rPr lang="en-US" altLang="zh-TW" sz="3200" dirty="0" smtClean="0"/>
              <a:t>“2”</a:t>
            </a:r>
            <a:endParaRPr lang="zh-TW" altLang="en-US" sz="3200" dirty="0"/>
          </a:p>
        </p:txBody>
      </p:sp>
    </p:spTree>
    <p:extLst>
      <p:ext uri="{BB962C8B-B14F-4D97-AF65-F5344CB8AC3E}">
        <p14:creationId xmlns:p14="http://schemas.microsoft.com/office/powerpoint/2010/main" val="244773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Recurrent </a:t>
            </a:r>
            <a:r>
              <a:rPr lang="en" sz="3600" dirty="0">
                <a:solidFill>
                  <a:schemeClr val="bg1"/>
                </a:solidFill>
              </a:rPr>
              <a:t>Neural Network</a:t>
            </a:r>
          </a:p>
        </p:txBody>
      </p:sp>
      <p:grpSp>
        <p:nvGrpSpPr>
          <p:cNvPr id="14" name="Shape 231"/>
          <p:cNvGrpSpPr/>
          <p:nvPr/>
        </p:nvGrpSpPr>
        <p:grpSpPr>
          <a:xfrm>
            <a:off x="509275" y="1561433"/>
            <a:ext cx="1477686" cy="4049467"/>
            <a:chOff x="3548350" y="2044700"/>
            <a:chExt cx="1477686" cy="3037100"/>
          </a:xfrm>
        </p:grpSpPr>
        <p:sp>
          <p:nvSpPr>
            <p:cNvPr id="15" name="Shape 232"/>
            <p:cNvSpPr/>
            <p:nvPr/>
          </p:nvSpPr>
          <p:spPr>
            <a:xfrm>
              <a:off x="3839200" y="4213600"/>
              <a:ext cx="398099" cy="868200"/>
            </a:xfrm>
            <a:prstGeom prst="rect">
              <a:avLst/>
            </a:prstGeom>
            <a:solidFill>
              <a:srgbClr val="F4CCCC"/>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x</a:t>
              </a:r>
            </a:p>
          </p:txBody>
        </p:sp>
        <p:sp>
          <p:nvSpPr>
            <p:cNvPr id="16" name="Shape 233"/>
            <p:cNvSpPr/>
            <p:nvPr/>
          </p:nvSpPr>
          <p:spPr>
            <a:xfrm>
              <a:off x="3548350" y="3243450"/>
              <a:ext cx="979799" cy="623099"/>
            </a:xfrm>
            <a:prstGeom prst="rect">
              <a:avLst/>
            </a:prstGeom>
            <a:solidFill>
              <a:srgbClr val="38761D"/>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solidFill>
                    <a:srgbClr val="FFFFFF"/>
                  </a:solidFill>
                </a:rPr>
                <a:t>RNN</a:t>
              </a:r>
            </a:p>
          </p:txBody>
        </p:sp>
        <p:sp>
          <p:nvSpPr>
            <p:cNvPr id="17" name="Shape 234"/>
            <p:cNvSpPr/>
            <p:nvPr/>
          </p:nvSpPr>
          <p:spPr>
            <a:xfrm>
              <a:off x="3839200" y="2044700"/>
              <a:ext cx="398099" cy="868200"/>
            </a:xfrm>
            <a:prstGeom prst="rect">
              <a:avLst/>
            </a:prstGeom>
            <a:solidFill>
              <a:srgbClr val="C9DAF8"/>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a:t>y</a:t>
              </a:r>
            </a:p>
          </p:txBody>
        </p:sp>
        <p:cxnSp>
          <p:nvCxnSpPr>
            <p:cNvPr id="18" name="Shape 235"/>
            <p:cNvCxnSpPr>
              <a:stCxn id="16" idx="0"/>
              <a:endCxn id="17" idx="2"/>
            </p:cNvCxnSpPr>
            <p:nvPr/>
          </p:nvCxnSpPr>
          <p:spPr>
            <a:xfrm rot="10800000">
              <a:off x="4038249" y="2912850"/>
              <a:ext cx="0" cy="330600"/>
            </a:xfrm>
            <a:prstGeom prst="straightConnector1">
              <a:avLst/>
            </a:prstGeom>
            <a:noFill/>
            <a:ln w="19050" cap="flat" cmpd="sng">
              <a:solidFill>
                <a:srgbClr val="000000"/>
              </a:solidFill>
              <a:prstDash val="solid"/>
              <a:round/>
              <a:headEnd type="none" w="lg" len="lg"/>
              <a:tailEnd type="triangle" w="lg" len="lg"/>
            </a:ln>
          </p:spPr>
        </p:cxnSp>
        <p:cxnSp>
          <p:nvCxnSpPr>
            <p:cNvPr id="19" name="Shape 236"/>
            <p:cNvCxnSpPr>
              <a:stCxn id="15" idx="0"/>
              <a:endCxn id="16" idx="2"/>
            </p:cNvCxnSpPr>
            <p:nvPr/>
          </p:nvCxnSpPr>
          <p:spPr>
            <a:xfrm rot="10800000">
              <a:off x="4038249" y="3866500"/>
              <a:ext cx="0" cy="347100"/>
            </a:xfrm>
            <a:prstGeom prst="straightConnector1">
              <a:avLst/>
            </a:prstGeom>
            <a:noFill/>
            <a:ln w="19050" cap="flat" cmpd="sng">
              <a:solidFill>
                <a:srgbClr val="000000"/>
              </a:solidFill>
              <a:prstDash val="solid"/>
              <a:round/>
              <a:headEnd type="none" w="lg" len="lg"/>
              <a:tailEnd type="triangle" w="lg" len="lg"/>
            </a:ln>
          </p:spPr>
        </p:cxnSp>
        <p:sp>
          <p:nvSpPr>
            <p:cNvPr id="20" name="Shape 237"/>
            <p:cNvSpPr/>
            <p:nvPr/>
          </p:nvSpPr>
          <p:spPr>
            <a:xfrm>
              <a:off x="4508273" y="3401125"/>
              <a:ext cx="517763" cy="278767"/>
            </a:xfrm>
            <a:custGeom>
              <a:avLst/>
              <a:gdLst/>
              <a:ahLst/>
              <a:cxnLst/>
              <a:rect l="0" t="0" r="0" b="0"/>
              <a:pathLst>
                <a:path w="14987" h="14019" extrusionOk="0">
                  <a:moveTo>
                    <a:pt x="637" y="0"/>
                  </a:moveTo>
                  <a:cubicBezTo>
                    <a:pt x="3026" y="1327"/>
                    <a:pt x="15080" y="5629"/>
                    <a:pt x="14974" y="7966"/>
                  </a:cubicBezTo>
                  <a:cubicBezTo>
                    <a:pt x="14867" y="10302"/>
                    <a:pt x="2495" y="13010"/>
                    <a:pt x="0" y="14019"/>
                  </a:cubicBezTo>
                </a:path>
              </a:pathLst>
            </a:custGeom>
            <a:noFill/>
            <a:ln w="19050" cap="flat" cmpd="sng">
              <a:solidFill>
                <a:srgbClr val="000000"/>
              </a:solidFill>
              <a:prstDash val="solid"/>
              <a:round/>
              <a:headEnd type="none" w="lg" len="lg"/>
              <a:tailEnd type="triangle" w="lg" len="lg"/>
            </a:ln>
          </p:spPr>
        </p:sp>
      </p:grpSp>
      <p:pic>
        <p:nvPicPr>
          <p:cNvPr id="21" name="Shape 238"/>
          <p:cNvPicPr preferRelativeResize="0"/>
          <p:nvPr/>
        </p:nvPicPr>
        <p:blipFill>
          <a:blip r:embed="rId3">
            <a:alphaModFix/>
          </a:blip>
          <a:stretch>
            <a:fillRect/>
          </a:stretch>
        </p:blipFill>
        <p:spPr>
          <a:xfrm>
            <a:off x="2986975" y="3567516"/>
            <a:ext cx="4606470" cy="580800"/>
          </a:xfrm>
          <a:prstGeom prst="rect">
            <a:avLst/>
          </a:prstGeom>
          <a:noFill/>
          <a:ln>
            <a:noFill/>
          </a:ln>
        </p:spPr>
      </p:pic>
      <p:pic>
        <p:nvPicPr>
          <p:cNvPr id="33" name="Shape 239"/>
          <p:cNvPicPr preferRelativeResize="0"/>
          <p:nvPr/>
        </p:nvPicPr>
        <p:blipFill>
          <a:blip r:embed="rId4">
            <a:alphaModFix/>
          </a:blip>
          <a:stretch>
            <a:fillRect/>
          </a:stretch>
        </p:blipFill>
        <p:spPr>
          <a:xfrm>
            <a:off x="2986975" y="4614332"/>
            <a:ext cx="1863784" cy="580800"/>
          </a:xfrm>
          <a:prstGeom prst="rect">
            <a:avLst/>
          </a:prstGeom>
          <a:noFill/>
          <a:ln>
            <a:noFill/>
          </a:ln>
        </p:spPr>
      </p:pic>
      <p:sp>
        <p:nvSpPr>
          <p:cNvPr id="34" name="Shape 240"/>
          <p:cNvSpPr txBox="1"/>
          <p:nvPr/>
        </p:nvSpPr>
        <p:spPr>
          <a:xfrm>
            <a:off x="928650" y="914277"/>
            <a:ext cx="7160273" cy="667999"/>
          </a:xfrm>
          <a:prstGeom prst="rect">
            <a:avLst/>
          </a:prstGeom>
          <a:noFill/>
          <a:ln>
            <a:noFill/>
          </a:ln>
        </p:spPr>
        <p:txBody>
          <a:bodyPr lIns="91425" tIns="91425" rIns="91425" bIns="91425" anchor="t" anchorCtr="0">
            <a:noAutofit/>
          </a:bodyPr>
          <a:lstStyle/>
          <a:p>
            <a:pPr lvl="0">
              <a:spcBef>
                <a:spcPts val="0"/>
              </a:spcBef>
              <a:buNone/>
            </a:pPr>
            <a:r>
              <a:rPr lang="en" sz="2400" dirty="0"/>
              <a:t>The state consists of a single </a:t>
            </a:r>
            <a:r>
              <a:rPr lang="en" sz="2400" i="1" dirty="0"/>
              <a:t>“hidden”</a:t>
            </a:r>
            <a:r>
              <a:rPr lang="en" sz="2400" dirty="0"/>
              <a:t> vector </a:t>
            </a:r>
            <a:r>
              <a:rPr lang="en" sz="2400" b="1" dirty="0"/>
              <a:t>h</a:t>
            </a:r>
            <a:r>
              <a:rPr lang="en" sz="2400" dirty="0"/>
              <a:t>:</a:t>
            </a:r>
          </a:p>
        </p:txBody>
      </p:sp>
      <p:pic>
        <p:nvPicPr>
          <p:cNvPr id="35" name="Shape 241"/>
          <p:cNvPicPr preferRelativeResize="0"/>
          <p:nvPr/>
        </p:nvPicPr>
        <p:blipFill>
          <a:blip r:embed="rId5">
            <a:alphaModFix/>
          </a:blip>
          <a:stretch>
            <a:fillRect/>
          </a:stretch>
        </p:blipFill>
        <p:spPr>
          <a:xfrm>
            <a:off x="3651301" y="1812567"/>
            <a:ext cx="3023949" cy="667999"/>
          </a:xfrm>
          <a:prstGeom prst="rect">
            <a:avLst/>
          </a:prstGeom>
          <a:noFill/>
          <a:ln>
            <a:noFill/>
          </a:ln>
        </p:spPr>
      </p:pic>
      <p:cxnSp>
        <p:nvCxnSpPr>
          <p:cNvPr id="36" name="Shape 242"/>
          <p:cNvCxnSpPr/>
          <p:nvPr/>
        </p:nvCxnSpPr>
        <p:spPr>
          <a:xfrm>
            <a:off x="4982600" y="2718900"/>
            <a:ext cx="0" cy="578400"/>
          </a:xfrm>
          <a:prstGeom prst="straightConnector1">
            <a:avLst/>
          </a:prstGeom>
          <a:noFill/>
          <a:ln w="9525" cap="flat" cmpd="sng">
            <a:solidFill>
              <a:schemeClr val="dk2"/>
            </a:solidFill>
            <a:prstDash val="solid"/>
            <a:round/>
            <a:headEnd type="none" w="lg" len="lg"/>
            <a:tailEnd type="triangle" w="lg" len="lg"/>
          </a:ln>
        </p:spPr>
      </p:cxnSp>
      <p:pic>
        <p:nvPicPr>
          <p:cNvPr id="3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632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Long short-term memory</a:t>
            </a:r>
            <a:endParaRPr lang="en" sz="3600"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1"/>
          <p:cNvPicPr/>
          <p:nvPr/>
        </p:nvPicPr>
        <p:blipFill>
          <a:blip r:embed="rId4">
            <a:extLst>
              <a:ext uri="{28A0092B-C50C-407E-A947-70E740481C1C}">
                <a14:useLocalDpi xmlns:a14="http://schemas.microsoft.com/office/drawing/2010/main" val="0"/>
              </a:ext>
            </a:extLst>
          </a:blip>
          <a:srcRect/>
          <a:stretch>
            <a:fillRect/>
          </a:stretch>
        </p:blipFill>
        <p:spPr bwMode="auto">
          <a:xfrm>
            <a:off x="941696" y="1801504"/>
            <a:ext cx="7383438" cy="4217159"/>
          </a:xfrm>
          <a:prstGeom prst="rect">
            <a:avLst/>
          </a:prstGeom>
          <a:noFill/>
          <a:ln>
            <a:noFill/>
          </a:ln>
        </p:spPr>
      </p:pic>
    </p:spTree>
    <p:extLst>
      <p:ext uri="{BB962C8B-B14F-4D97-AF65-F5344CB8AC3E}">
        <p14:creationId xmlns:p14="http://schemas.microsoft.com/office/powerpoint/2010/main" val="272891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Long short-term memory</a:t>
            </a:r>
            <a:endParaRPr lang="en" sz="3600" dirty="0">
              <a:solidFill>
                <a:schemeClr val="bg1"/>
              </a:solidFill>
            </a:endParaRPr>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20227232"/>
              </p:ext>
            </p:extLst>
          </p:nvPr>
        </p:nvGraphicFramePr>
        <p:xfrm>
          <a:off x="2688192" y="982639"/>
          <a:ext cx="2586037" cy="528637"/>
        </p:xfrm>
        <a:graphic>
          <a:graphicData uri="http://schemas.openxmlformats.org/presentationml/2006/ole">
            <mc:AlternateContent xmlns:mc="http://schemas.openxmlformats.org/markup-compatibility/2006">
              <mc:Choice xmlns:v="urn:schemas-microsoft-com:vml" Requires="v">
                <p:oleObj spid="_x0000_s8997" name="Equation" r:id="rId5" imgW="2552400" imgH="507960" progId="Equation.DSMT4">
                  <p:embed/>
                </p:oleObj>
              </mc:Choice>
              <mc:Fallback>
                <p:oleObj name="Equation" r:id="rId5" imgW="2552400" imgH="507960" progId="Equation.DSMT4">
                  <p:embed/>
                  <p:pic>
                    <p:nvPicPr>
                      <p:cNvPr id="0" name="Object 1"/>
                      <p:cNvPicPr>
                        <a:picLocks noChangeAspect="1" noChangeArrowheads="1"/>
                      </p:cNvPicPr>
                      <p:nvPr/>
                    </p:nvPicPr>
                    <p:blipFill>
                      <a:blip r:embed="rId6"/>
                      <a:srcRect/>
                      <a:stretch>
                        <a:fillRect/>
                      </a:stretch>
                    </p:blipFill>
                    <p:spPr bwMode="auto">
                      <a:xfrm>
                        <a:off x="2688192" y="982639"/>
                        <a:ext cx="2586037"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122822864"/>
              </p:ext>
            </p:extLst>
          </p:nvPr>
        </p:nvGraphicFramePr>
        <p:xfrm>
          <a:off x="1703979" y="1901873"/>
          <a:ext cx="4627563" cy="449263"/>
        </p:xfrm>
        <a:graphic>
          <a:graphicData uri="http://schemas.openxmlformats.org/presentationml/2006/ole">
            <mc:AlternateContent xmlns:mc="http://schemas.openxmlformats.org/markup-compatibility/2006">
              <mc:Choice xmlns:v="urn:schemas-microsoft-com:vml" Requires="v">
                <p:oleObj spid="_x0000_s8998" name="Equation" r:id="rId7" imgW="4622760" imgH="431640" progId="Equation.DSMT4">
                  <p:embed/>
                </p:oleObj>
              </mc:Choice>
              <mc:Fallback>
                <p:oleObj name="Equation" r:id="rId7" imgW="4622760" imgH="431640" progId="Equation.DSMT4">
                  <p:embed/>
                  <p:pic>
                    <p:nvPicPr>
                      <p:cNvPr id="0" name="Object 3"/>
                      <p:cNvPicPr>
                        <a:picLocks noChangeAspect="1" noChangeArrowheads="1"/>
                      </p:cNvPicPr>
                      <p:nvPr/>
                    </p:nvPicPr>
                    <p:blipFill>
                      <a:blip r:embed="rId8"/>
                      <a:srcRect/>
                      <a:stretch>
                        <a:fillRect/>
                      </a:stretch>
                    </p:blipFill>
                    <p:spPr bwMode="auto">
                      <a:xfrm>
                        <a:off x="1703979" y="1901873"/>
                        <a:ext cx="4627563"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219543130"/>
              </p:ext>
            </p:extLst>
          </p:nvPr>
        </p:nvGraphicFramePr>
        <p:xfrm>
          <a:off x="1898650" y="2713038"/>
          <a:ext cx="4724400" cy="488950"/>
        </p:xfrm>
        <a:graphic>
          <a:graphicData uri="http://schemas.openxmlformats.org/presentationml/2006/ole">
            <mc:AlternateContent xmlns:mc="http://schemas.openxmlformats.org/markup-compatibility/2006">
              <mc:Choice xmlns:v="urn:schemas-microsoft-com:vml" Requires="v">
                <p:oleObj spid="_x0000_s8999" name="Equation" r:id="rId9" imgW="4711680" imgH="495000" progId="Equation.DSMT4">
                  <p:embed/>
                </p:oleObj>
              </mc:Choice>
              <mc:Fallback>
                <p:oleObj name="Equation" r:id="rId9" imgW="4711680" imgH="495000" progId="Equation.DSMT4">
                  <p:embed/>
                  <p:pic>
                    <p:nvPicPr>
                      <p:cNvPr id="0" name="Object 5"/>
                      <p:cNvPicPr>
                        <a:picLocks noChangeAspect="1" noChangeArrowheads="1"/>
                      </p:cNvPicPr>
                      <p:nvPr/>
                    </p:nvPicPr>
                    <p:blipFill>
                      <a:blip r:embed="rId10"/>
                      <a:srcRect/>
                      <a:stretch>
                        <a:fillRect/>
                      </a:stretch>
                    </p:blipFill>
                    <p:spPr bwMode="auto">
                      <a:xfrm>
                        <a:off x="1898650" y="2713038"/>
                        <a:ext cx="4724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235557208"/>
              </p:ext>
            </p:extLst>
          </p:nvPr>
        </p:nvGraphicFramePr>
        <p:xfrm>
          <a:off x="1679575" y="3578794"/>
          <a:ext cx="5481638" cy="450850"/>
        </p:xfrm>
        <a:graphic>
          <a:graphicData uri="http://schemas.openxmlformats.org/presentationml/2006/ole">
            <mc:AlternateContent xmlns:mc="http://schemas.openxmlformats.org/markup-compatibility/2006">
              <mc:Choice xmlns:v="urn:schemas-microsoft-com:vml" Requires="v">
                <p:oleObj spid="_x0000_s9000" name="Equation" r:id="rId11" imgW="5511600" imgH="431640" progId="Equation.DSMT4">
                  <p:embed/>
                </p:oleObj>
              </mc:Choice>
              <mc:Fallback>
                <p:oleObj name="Equation" r:id="rId11" imgW="5511600" imgH="431640" progId="Equation.DSMT4">
                  <p:embed/>
                  <p:pic>
                    <p:nvPicPr>
                      <p:cNvPr id="0" name="Object 7"/>
                      <p:cNvPicPr>
                        <a:picLocks noChangeAspect="1" noChangeArrowheads="1"/>
                      </p:cNvPicPr>
                      <p:nvPr/>
                    </p:nvPicPr>
                    <p:blipFill>
                      <a:blip r:embed="rId12"/>
                      <a:srcRect/>
                      <a:stretch>
                        <a:fillRect/>
                      </a:stretch>
                    </p:blipFill>
                    <p:spPr bwMode="auto">
                      <a:xfrm>
                        <a:off x="1679575" y="3578794"/>
                        <a:ext cx="5481638"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722596659"/>
              </p:ext>
            </p:extLst>
          </p:nvPr>
        </p:nvGraphicFramePr>
        <p:xfrm>
          <a:off x="2301875" y="4329942"/>
          <a:ext cx="4540250" cy="450850"/>
        </p:xfrm>
        <a:graphic>
          <a:graphicData uri="http://schemas.openxmlformats.org/presentationml/2006/ole">
            <mc:AlternateContent xmlns:mc="http://schemas.openxmlformats.org/markup-compatibility/2006">
              <mc:Choice xmlns:v="urn:schemas-microsoft-com:vml" Requires="v">
                <p:oleObj spid="_x0000_s9001" name="Equation" r:id="rId13" imgW="4546440" imgH="431640" progId="Equation.DSMT4">
                  <p:embed/>
                </p:oleObj>
              </mc:Choice>
              <mc:Fallback>
                <p:oleObj name="Equation" r:id="rId13" imgW="4546440" imgH="431640" progId="Equation.DSMT4">
                  <p:embed/>
                  <p:pic>
                    <p:nvPicPr>
                      <p:cNvPr id="0" name="Object 9"/>
                      <p:cNvPicPr>
                        <a:picLocks noChangeAspect="1" noChangeArrowheads="1"/>
                      </p:cNvPicPr>
                      <p:nvPr/>
                    </p:nvPicPr>
                    <p:blipFill>
                      <a:blip r:embed="rId14"/>
                      <a:srcRect/>
                      <a:stretch>
                        <a:fillRect/>
                      </a:stretch>
                    </p:blipFill>
                    <p:spPr bwMode="auto">
                      <a:xfrm>
                        <a:off x="2301875" y="4329942"/>
                        <a:ext cx="45402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1171084509"/>
              </p:ext>
            </p:extLst>
          </p:nvPr>
        </p:nvGraphicFramePr>
        <p:xfrm>
          <a:off x="3599656" y="5291541"/>
          <a:ext cx="1944687" cy="409575"/>
        </p:xfrm>
        <a:graphic>
          <a:graphicData uri="http://schemas.openxmlformats.org/presentationml/2006/ole">
            <mc:AlternateContent xmlns:mc="http://schemas.openxmlformats.org/markup-compatibility/2006">
              <mc:Choice xmlns:v="urn:schemas-microsoft-com:vml" Requires="v">
                <p:oleObj spid="_x0000_s9002" name="Equation" r:id="rId15" imgW="1955520" imgH="393480" progId="Equation.DSMT4">
                  <p:embed/>
                </p:oleObj>
              </mc:Choice>
              <mc:Fallback>
                <p:oleObj name="Equation" r:id="rId15" imgW="1955520" imgH="393480" progId="Equation.DSMT4">
                  <p:embed/>
                  <p:pic>
                    <p:nvPicPr>
                      <p:cNvPr id="0" name="Object 11"/>
                      <p:cNvPicPr>
                        <a:picLocks noChangeAspect="1" noChangeArrowheads="1"/>
                      </p:cNvPicPr>
                      <p:nvPr/>
                    </p:nvPicPr>
                    <p:blipFill>
                      <a:blip r:embed="rId16"/>
                      <a:srcRect/>
                      <a:stretch>
                        <a:fillRect/>
                      </a:stretch>
                    </p:blipFill>
                    <p:spPr bwMode="auto">
                      <a:xfrm>
                        <a:off x="3599656" y="5291541"/>
                        <a:ext cx="194468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98236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Gated Recurrent Unit</a:t>
            </a:r>
            <a:endParaRPr lang="en" sz="3600"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2357" y="982639"/>
            <a:ext cx="8536675" cy="1323439"/>
          </a:xfrm>
          <a:prstGeom prst="rect">
            <a:avLst/>
          </a:prstGeom>
        </p:spPr>
        <p:txBody>
          <a:bodyPr wrap="square">
            <a:spAutoFit/>
          </a:bodyPr>
          <a:lstStyle/>
          <a:p>
            <a:pPr algn="just"/>
            <a:r>
              <a:rPr lang="en-US" sz="2000" dirty="0" smtClean="0">
                <a:latin typeface="+mj-lt"/>
              </a:rPr>
              <a:t>Gated recurrent unit (GRU) is an alternative to LSTM networks. </a:t>
            </a:r>
          </a:p>
          <a:p>
            <a:pPr algn="just"/>
            <a:r>
              <a:rPr lang="en-US" sz="2000" dirty="0" smtClean="0"/>
              <a:t>Formulae shows, unlike LSTM memory cell with a list of gates (input, output and forget), GRU only consist of gates (update and forget) that are collectively involve in balancing the interior flow of information of the unit.</a:t>
            </a:r>
            <a:endParaRPr lang="en-US" sz="2000" dirty="0">
              <a:latin typeface="+mj-lt"/>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 name="Picture 18"/>
          <p:cNvPicPr/>
          <p:nvPr/>
        </p:nvPicPr>
        <p:blipFill>
          <a:blip r:embed="rId4">
            <a:extLst>
              <a:ext uri="{28A0092B-C50C-407E-A947-70E740481C1C}">
                <a14:useLocalDpi xmlns:a14="http://schemas.microsoft.com/office/drawing/2010/main" val="0"/>
              </a:ext>
            </a:extLst>
          </a:blip>
          <a:srcRect/>
          <a:stretch>
            <a:fillRect/>
          </a:stretch>
        </p:blipFill>
        <p:spPr bwMode="auto">
          <a:xfrm>
            <a:off x="1910686" y="2497540"/>
            <a:ext cx="4831307" cy="3821373"/>
          </a:xfrm>
          <a:prstGeom prst="rect">
            <a:avLst/>
          </a:prstGeom>
          <a:noFill/>
          <a:ln>
            <a:noFill/>
          </a:ln>
        </p:spPr>
      </p:pic>
    </p:spTree>
    <p:extLst>
      <p:ext uri="{BB962C8B-B14F-4D97-AF65-F5344CB8AC3E}">
        <p14:creationId xmlns:p14="http://schemas.microsoft.com/office/powerpoint/2010/main" val="2845464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230"/>
          <p:cNvSpPr txBox="1"/>
          <p:nvPr/>
        </p:nvSpPr>
        <p:spPr>
          <a:xfrm>
            <a:off x="-955158" y="115602"/>
            <a:ext cx="7286700" cy="580799"/>
          </a:xfrm>
          <a:prstGeom prst="rect">
            <a:avLst/>
          </a:prstGeom>
          <a:noFill/>
          <a:ln>
            <a:noFill/>
          </a:ln>
        </p:spPr>
        <p:txBody>
          <a:bodyPr lIns="91425" tIns="91425" rIns="91425" bIns="91425" anchor="t" anchorCtr="0">
            <a:noAutofit/>
          </a:bodyPr>
          <a:lstStyle/>
          <a:p>
            <a:pPr lvl="0" algn="ctr" rtl="0">
              <a:spcBef>
                <a:spcPts val="0"/>
              </a:spcBef>
              <a:buNone/>
            </a:pPr>
            <a:r>
              <a:rPr lang="en" sz="3600" dirty="0" smtClean="0">
                <a:solidFill>
                  <a:schemeClr val="bg1"/>
                </a:solidFill>
              </a:rPr>
              <a:t>Gated Recurrent Unit</a:t>
            </a:r>
            <a:endParaRPr lang="en" sz="3600" dirty="0">
              <a:solidFill>
                <a:schemeClr val="bg1"/>
              </a:solidFill>
            </a:endParaRPr>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293787178"/>
              </p:ext>
            </p:extLst>
          </p:nvPr>
        </p:nvGraphicFramePr>
        <p:xfrm>
          <a:off x="1847850" y="1231569"/>
          <a:ext cx="1306513" cy="450850"/>
        </p:xfrm>
        <a:graphic>
          <a:graphicData uri="http://schemas.openxmlformats.org/presentationml/2006/ole">
            <mc:AlternateContent xmlns:mc="http://schemas.openxmlformats.org/markup-compatibility/2006">
              <mc:Choice xmlns:v="urn:schemas-microsoft-com:vml" Requires="v">
                <p:oleObj spid="_x0000_s11801" name="Equation" r:id="rId5" imgW="1295280" imgH="431640" progId="Equation.DSMT4">
                  <p:embed/>
                </p:oleObj>
              </mc:Choice>
              <mc:Fallback>
                <p:oleObj name="Equation" r:id="rId5" imgW="1295280" imgH="431640" progId="Equation.DSMT4">
                  <p:embed/>
                  <p:pic>
                    <p:nvPicPr>
                      <p:cNvPr id="0" name=""/>
                      <p:cNvPicPr>
                        <a:picLocks noChangeAspect="1" noChangeArrowheads="1"/>
                      </p:cNvPicPr>
                      <p:nvPr/>
                    </p:nvPicPr>
                    <p:blipFill>
                      <a:blip r:embed="rId6"/>
                      <a:srcRect/>
                      <a:stretch>
                        <a:fillRect/>
                      </a:stretch>
                    </p:blipFill>
                    <p:spPr bwMode="auto">
                      <a:xfrm>
                        <a:off x="1847850" y="1231569"/>
                        <a:ext cx="130651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560308440"/>
              </p:ext>
            </p:extLst>
          </p:nvPr>
        </p:nvGraphicFramePr>
        <p:xfrm>
          <a:off x="303455" y="2345519"/>
          <a:ext cx="5119687" cy="488950"/>
        </p:xfrm>
        <a:graphic>
          <a:graphicData uri="http://schemas.openxmlformats.org/presentationml/2006/ole">
            <mc:AlternateContent xmlns:mc="http://schemas.openxmlformats.org/markup-compatibility/2006">
              <mc:Choice xmlns:v="urn:schemas-microsoft-com:vml" Requires="v">
                <p:oleObj spid="_x0000_s11802" name="Equation" r:id="rId7" imgW="5092560" imgH="495000" progId="Equation.DSMT4">
                  <p:embed/>
                </p:oleObj>
              </mc:Choice>
              <mc:Fallback>
                <p:oleObj name="Equation" r:id="rId7" imgW="5092560" imgH="495000" progId="Equation.DSMT4">
                  <p:embed/>
                  <p:pic>
                    <p:nvPicPr>
                      <p:cNvPr id="0" name=""/>
                      <p:cNvPicPr>
                        <a:picLocks noChangeAspect="1" noChangeArrowheads="1"/>
                      </p:cNvPicPr>
                      <p:nvPr/>
                    </p:nvPicPr>
                    <p:blipFill>
                      <a:blip r:embed="rId8"/>
                      <a:srcRect/>
                      <a:stretch>
                        <a:fillRect/>
                      </a:stretch>
                    </p:blipFill>
                    <p:spPr bwMode="auto">
                      <a:xfrm>
                        <a:off x="303455" y="2345519"/>
                        <a:ext cx="51196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2678796107"/>
              </p:ext>
            </p:extLst>
          </p:nvPr>
        </p:nvGraphicFramePr>
        <p:xfrm>
          <a:off x="1123950" y="3244334"/>
          <a:ext cx="3448050" cy="487362"/>
        </p:xfrm>
        <a:graphic>
          <a:graphicData uri="http://schemas.openxmlformats.org/presentationml/2006/ole">
            <mc:AlternateContent xmlns:mc="http://schemas.openxmlformats.org/markup-compatibility/2006">
              <mc:Choice xmlns:v="urn:schemas-microsoft-com:vml" Requires="v">
                <p:oleObj spid="_x0000_s11803" name="Equation" r:id="rId9" imgW="3441600" imgH="495000" progId="Equation.DSMT4">
                  <p:embed/>
                </p:oleObj>
              </mc:Choice>
              <mc:Fallback>
                <p:oleObj name="Equation" r:id="rId9" imgW="3441600" imgH="495000" progId="Equation.DSMT4">
                  <p:embed/>
                  <p:pic>
                    <p:nvPicPr>
                      <p:cNvPr id="0" name=""/>
                      <p:cNvPicPr>
                        <a:picLocks noChangeAspect="1" noChangeArrowheads="1"/>
                      </p:cNvPicPr>
                      <p:nvPr/>
                    </p:nvPicPr>
                    <p:blipFill>
                      <a:blip r:embed="rId10"/>
                      <a:srcRect/>
                      <a:stretch>
                        <a:fillRect/>
                      </a:stretch>
                    </p:blipFill>
                    <p:spPr bwMode="auto">
                      <a:xfrm>
                        <a:off x="1123950" y="3244334"/>
                        <a:ext cx="344805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1131661579"/>
              </p:ext>
            </p:extLst>
          </p:nvPr>
        </p:nvGraphicFramePr>
        <p:xfrm>
          <a:off x="663290" y="4080260"/>
          <a:ext cx="4394200" cy="449263"/>
        </p:xfrm>
        <a:graphic>
          <a:graphicData uri="http://schemas.openxmlformats.org/presentationml/2006/ole">
            <mc:AlternateContent xmlns:mc="http://schemas.openxmlformats.org/markup-compatibility/2006">
              <mc:Choice xmlns:v="urn:schemas-microsoft-com:vml" Requires="v">
                <p:oleObj spid="_x0000_s11804" name="Equation" r:id="rId11" imgW="4394160" imgH="431640" progId="Equation.DSMT4">
                  <p:embed/>
                </p:oleObj>
              </mc:Choice>
              <mc:Fallback>
                <p:oleObj name="Equation" r:id="rId11" imgW="4394160" imgH="431640" progId="Equation.DSMT4">
                  <p:embed/>
                  <p:pic>
                    <p:nvPicPr>
                      <p:cNvPr id="0" name=""/>
                      <p:cNvPicPr>
                        <a:picLocks noChangeAspect="1" noChangeArrowheads="1"/>
                      </p:cNvPicPr>
                      <p:nvPr/>
                    </p:nvPicPr>
                    <p:blipFill>
                      <a:blip r:embed="rId12"/>
                      <a:srcRect/>
                      <a:stretch>
                        <a:fillRect/>
                      </a:stretch>
                    </p:blipFill>
                    <p:spPr bwMode="auto">
                      <a:xfrm>
                        <a:off x="663290" y="4080260"/>
                        <a:ext cx="43942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1754985219"/>
              </p:ext>
            </p:extLst>
          </p:nvPr>
        </p:nvGraphicFramePr>
        <p:xfrm>
          <a:off x="1601501" y="5062425"/>
          <a:ext cx="2646363" cy="450850"/>
        </p:xfrm>
        <a:graphic>
          <a:graphicData uri="http://schemas.openxmlformats.org/presentationml/2006/ole">
            <mc:AlternateContent xmlns:mc="http://schemas.openxmlformats.org/markup-compatibility/2006">
              <mc:Choice xmlns:v="urn:schemas-microsoft-com:vml" Requires="v">
                <p:oleObj spid="_x0000_s11805" name="Equation" r:id="rId13" imgW="2641320" imgH="431640" progId="Equation.DSMT4">
                  <p:embed/>
                </p:oleObj>
              </mc:Choice>
              <mc:Fallback>
                <p:oleObj name="Equation" r:id="rId13" imgW="2641320" imgH="431640" progId="Equation.DSMT4">
                  <p:embed/>
                  <p:pic>
                    <p:nvPicPr>
                      <p:cNvPr id="0" name=""/>
                      <p:cNvPicPr>
                        <a:picLocks noChangeAspect="1" noChangeArrowheads="1"/>
                      </p:cNvPicPr>
                      <p:nvPr/>
                    </p:nvPicPr>
                    <p:blipFill>
                      <a:blip r:embed="rId14"/>
                      <a:srcRect/>
                      <a:stretch>
                        <a:fillRect/>
                      </a:stretch>
                    </p:blipFill>
                    <p:spPr bwMode="auto">
                      <a:xfrm>
                        <a:off x="1601501" y="5062425"/>
                        <a:ext cx="2646363"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0"/>
          <p:cNvSpPr/>
          <p:nvPr/>
        </p:nvSpPr>
        <p:spPr>
          <a:xfrm>
            <a:off x="5807862" y="2370878"/>
            <a:ext cx="1595309" cy="369332"/>
          </a:xfrm>
          <a:prstGeom prst="rect">
            <a:avLst/>
          </a:prstGeom>
        </p:spPr>
        <p:txBody>
          <a:bodyPr wrap="none">
            <a:spAutoFit/>
          </a:bodyPr>
          <a:lstStyle/>
          <a:p>
            <a:r>
              <a:rPr lang="en-US" dirty="0"/>
              <a:t>(Update gate)</a:t>
            </a:r>
          </a:p>
        </p:txBody>
      </p:sp>
      <p:sp>
        <p:nvSpPr>
          <p:cNvPr id="32" name="Rectangle 31"/>
          <p:cNvSpPr/>
          <p:nvPr/>
        </p:nvSpPr>
        <p:spPr>
          <a:xfrm>
            <a:off x="5423142" y="3230687"/>
            <a:ext cx="2364750" cy="369332"/>
          </a:xfrm>
          <a:prstGeom prst="rect">
            <a:avLst/>
          </a:prstGeom>
        </p:spPr>
        <p:txBody>
          <a:bodyPr wrap="none">
            <a:spAutoFit/>
          </a:bodyPr>
          <a:lstStyle/>
          <a:p>
            <a:r>
              <a:rPr lang="en-US" dirty="0"/>
              <a:t>(Forget or reset gate)</a:t>
            </a:r>
          </a:p>
        </p:txBody>
      </p:sp>
      <p:sp>
        <p:nvSpPr>
          <p:cNvPr id="38" name="Rectangle 37"/>
          <p:cNvSpPr/>
          <p:nvPr/>
        </p:nvSpPr>
        <p:spPr>
          <a:xfrm>
            <a:off x="5551382" y="5032191"/>
            <a:ext cx="2108269" cy="369332"/>
          </a:xfrm>
          <a:prstGeom prst="rect">
            <a:avLst/>
          </a:prstGeom>
        </p:spPr>
        <p:txBody>
          <a:bodyPr wrap="none">
            <a:spAutoFit/>
          </a:bodyPr>
          <a:lstStyle/>
          <a:p>
            <a:r>
              <a:rPr lang="en-US" dirty="0"/>
              <a:t>(Updated memory)</a:t>
            </a:r>
          </a:p>
        </p:txBody>
      </p:sp>
      <p:sp>
        <p:nvSpPr>
          <p:cNvPr id="39" name="Rectangle 38"/>
          <p:cNvSpPr/>
          <p:nvPr/>
        </p:nvSpPr>
        <p:spPr>
          <a:xfrm>
            <a:off x="5602677" y="4145087"/>
            <a:ext cx="2005677" cy="369332"/>
          </a:xfrm>
          <a:prstGeom prst="rect">
            <a:avLst/>
          </a:prstGeom>
        </p:spPr>
        <p:txBody>
          <a:bodyPr wrap="none">
            <a:spAutoFit/>
          </a:bodyPr>
          <a:lstStyle/>
          <a:p>
            <a:r>
              <a:rPr lang="en-US" dirty="0"/>
              <a:t>(Current memory)</a:t>
            </a:r>
          </a:p>
        </p:txBody>
      </p:sp>
    </p:spTree>
    <p:extLst>
      <p:ext uri="{BB962C8B-B14F-4D97-AF65-F5344CB8AC3E}">
        <p14:creationId xmlns:p14="http://schemas.microsoft.com/office/powerpoint/2010/main" val="2753524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401"/>
          <p:cNvSpPr txBox="1"/>
          <p:nvPr/>
        </p:nvSpPr>
        <p:spPr>
          <a:xfrm>
            <a:off x="0" y="0"/>
            <a:ext cx="9143999" cy="6858000"/>
          </a:xfrm>
          <a:prstGeom prst="rect">
            <a:avLst/>
          </a:prstGeom>
          <a:noFill/>
          <a:ln>
            <a:noFill/>
          </a:ln>
        </p:spPr>
        <p:txBody>
          <a:bodyPr lIns="91425" tIns="91425" rIns="91425" bIns="91425" anchor="t" anchorCtr="0">
            <a:noAutofit/>
          </a:bodyPr>
          <a:lstStyle/>
          <a:p>
            <a:pPr lvl="0"/>
            <a:r>
              <a:rPr lang="en-US" sz="2400" b="1" dirty="0" smtClean="0">
                <a:solidFill>
                  <a:schemeClr val="bg1"/>
                </a:solidFill>
              </a:rPr>
              <a:t>Extensions to LSTM architecture:                                                            Bidirectional RNN, LSTM, GRU</a:t>
            </a:r>
          </a:p>
          <a:p>
            <a:pPr lvl="0"/>
            <a:endParaRPr lang="en-US" sz="2400" b="1" dirty="0">
              <a:solidFill>
                <a:schemeClr val="bg1"/>
              </a:solidFill>
            </a:endParaRPr>
          </a:p>
          <a:p>
            <a:pPr marL="342900" lvl="0" indent="-342900">
              <a:buFont typeface="Arial" pitchFamily="34" charset="0"/>
              <a:buChar char="•"/>
            </a:pPr>
            <a:r>
              <a:rPr lang="en-US" sz="2400" dirty="0"/>
              <a:t>Only the past information is taken into account in the training of a unidirectional </a:t>
            </a:r>
            <a:r>
              <a:rPr lang="en-US" sz="2400" dirty="0" smtClean="0"/>
              <a:t>RNN/LSTM</a:t>
            </a:r>
          </a:p>
          <a:p>
            <a:pPr marL="342900" lvl="0" indent="-342900">
              <a:buFont typeface="Arial" pitchFamily="34" charset="0"/>
              <a:buChar char="•"/>
            </a:pPr>
            <a:r>
              <a:rPr lang="en-US" sz="2400" dirty="0"/>
              <a:t>Bidirectional architecture enables the use of future </a:t>
            </a:r>
            <a:r>
              <a:rPr lang="en-US" sz="2400" dirty="0" smtClean="0"/>
              <a:t>information</a:t>
            </a:r>
          </a:p>
          <a:p>
            <a:pPr marL="342900" lvl="0" indent="-342900">
              <a:buFont typeface="Arial" pitchFamily="34" charset="0"/>
              <a:buChar char="•"/>
            </a:pPr>
            <a:r>
              <a:rPr lang="en-US" sz="2400" dirty="0"/>
              <a:t>Implementation with separate Forward-pass and Backward-pass specific layer </a:t>
            </a:r>
            <a:r>
              <a:rPr lang="en-US" sz="2400" dirty="0" smtClean="0"/>
              <a:t>weights</a:t>
            </a:r>
          </a:p>
          <a:p>
            <a:pPr marL="342900" lvl="0" indent="-342900">
              <a:buFont typeface="Arial" pitchFamily="34" charset="0"/>
              <a:buChar char="•"/>
            </a:pPr>
            <a:r>
              <a:rPr lang="en-US" sz="2400" dirty="0"/>
              <a:t>Final output computed as the sum of forward and backward layer </a:t>
            </a:r>
            <a:r>
              <a:rPr lang="en-US" sz="2400" dirty="0" smtClean="0"/>
              <a:t>outputs</a:t>
            </a:r>
          </a:p>
          <a:p>
            <a:pPr lvl="0"/>
            <a:endParaRPr lang="en-US" sz="2400" dirty="0" smtClean="0"/>
          </a:p>
          <a:p>
            <a:pPr marL="342900" lvl="0" indent="-342900">
              <a:buFont typeface="Arial" pitchFamily="34" charset="0"/>
              <a:buChar char="•"/>
            </a:pPr>
            <a:endParaRPr sz="2400" b="1"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812" y="3725839"/>
            <a:ext cx="5472752" cy="313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618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內容版面配置區 2"/>
          <p:cNvSpPr>
            <a:spLocks noGrp="1"/>
          </p:cNvSpPr>
          <p:nvPr>
            <p:ph idx="1"/>
          </p:nvPr>
        </p:nvSpPr>
        <p:spPr>
          <a:xfrm>
            <a:off x="204717" y="984517"/>
            <a:ext cx="8761862" cy="5730182"/>
          </a:xfrm>
        </p:spPr>
        <p:txBody>
          <a:bodyPr>
            <a:normAutofit/>
          </a:bodyPr>
          <a:lstStyle/>
          <a:p>
            <a:r>
              <a:rPr lang="en-US" altLang="zh-TW" dirty="0">
                <a:latin typeface="Times New Roman" pitchFamily="18" charset="0"/>
                <a:cs typeface="Times New Roman" pitchFamily="18" charset="0"/>
              </a:rPr>
              <a:t>Neural Network </a:t>
            </a:r>
            <a:r>
              <a:rPr lang="en-US" altLang="zh-TW" dirty="0" smtClean="0">
                <a:latin typeface="Times New Roman" pitchFamily="18" charset="0"/>
                <a:cs typeface="Times New Roman" pitchFamily="18" charset="0"/>
              </a:rPr>
              <a:t>with a </a:t>
            </a:r>
            <a:r>
              <a:rPr lang="en-US" altLang="zh-TW" dirty="0">
                <a:latin typeface="Times New Roman" pitchFamily="18" charset="0"/>
                <a:cs typeface="Times New Roman" pitchFamily="18" charset="0"/>
              </a:rPr>
              <a:t>convolution </a:t>
            </a:r>
            <a:r>
              <a:rPr lang="en-US" altLang="zh-TW" dirty="0" smtClean="0">
                <a:latin typeface="Times New Roman" pitchFamily="18" charset="0"/>
                <a:cs typeface="Times New Roman" pitchFamily="18" charset="0"/>
              </a:rPr>
              <a:t>operation instead of </a:t>
            </a:r>
            <a:r>
              <a:rPr lang="en-US" altLang="zh-TW" dirty="0">
                <a:latin typeface="Times New Roman" pitchFamily="18" charset="0"/>
                <a:cs typeface="Times New Roman" pitchFamily="18" charset="0"/>
              </a:rPr>
              <a:t>matrix </a:t>
            </a:r>
            <a:r>
              <a:rPr lang="en-US" altLang="zh-TW" dirty="0" smtClean="0">
                <a:latin typeface="Times New Roman" pitchFamily="18" charset="0"/>
                <a:cs typeface="Times New Roman" pitchFamily="18" charset="0"/>
              </a:rPr>
              <a:t>multiplication in </a:t>
            </a:r>
            <a:r>
              <a:rPr lang="en-US" altLang="zh-TW" dirty="0">
                <a:latin typeface="Times New Roman" pitchFamily="18" charset="0"/>
                <a:cs typeface="Times New Roman" pitchFamily="18" charset="0"/>
              </a:rPr>
              <a:t>at </a:t>
            </a:r>
            <a:r>
              <a:rPr lang="en-US" altLang="zh-TW" dirty="0" smtClean="0">
                <a:latin typeface="Times New Roman" pitchFamily="18" charset="0"/>
                <a:cs typeface="Times New Roman" pitchFamily="18" charset="0"/>
              </a:rPr>
              <a:t>least one</a:t>
            </a:r>
            <a:r>
              <a:rPr lang="en-US" altLang="zh-TW" dirty="0">
                <a:latin typeface="Times New Roman" pitchFamily="18" charset="0"/>
                <a:cs typeface="Times New Roman" pitchFamily="18" charset="0"/>
              </a:rPr>
              <a:t>	of the </a:t>
            </a:r>
            <a:r>
              <a:rPr lang="en-US" altLang="zh-TW" dirty="0" smtClean="0">
                <a:latin typeface="Times New Roman" pitchFamily="18" charset="0"/>
                <a:cs typeface="Times New Roman" pitchFamily="18" charset="0"/>
              </a:rPr>
              <a:t>layers</a:t>
            </a:r>
          </a:p>
          <a:p>
            <a:pPr marL="0" indent="0">
              <a:buNone/>
            </a:pPr>
            <a:endParaRPr lang="en-US" altLang="zh-TW" dirty="0" smtClean="0">
              <a:latin typeface="Times New Roman" pitchFamily="18" charset="0"/>
              <a:cs typeface="Times New Roman" pitchFamily="18" charset="0"/>
            </a:endParaRPr>
          </a:p>
        </p:txBody>
      </p:sp>
      <p:sp>
        <p:nvSpPr>
          <p:cNvPr id="11" name="Rectangle 10"/>
          <p:cNvSpPr/>
          <p:nvPr/>
        </p:nvSpPr>
        <p:spPr>
          <a:xfrm>
            <a:off x="313898" y="2898352"/>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Input an Image</a:t>
            </a:r>
            <a:endParaRPr lang="en-US" dirty="0">
              <a:solidFill>
                <a:schemeClr val="tx1"/>
              </a:solidFill>
              <a:latin typeface="Times New Roman" pitchFamily="18" charset="0"/>
              <a:cs typeface="Times New Roman" pitchFamily="18" charset="0"/>
            </a:endParaRPr>
          </a:p>
        </p:txBody>
      </p:sp>
      <p:sp>
        <p:nvSpPr>
          <p:cNvPr id="25" name="Rectangle 24"/>
          <p:cNvSpPr/>
          <p:nvPr/>
        </p:nvSpPr>
        <p:spPr>
          <a:xfrm>
            <a:off x="2379277" y="2873570"/>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Convolution operation</a:t>
            </a:r>
            <a:endParaRPr lang="en-US" dirty="0">
              <a:solidFill>
                <a:schemeClr val="tx1"/>
              </a:solidFill>
              <a:latin typeface="Times New Roman" pitchFamily="18" charset="0"/>
              <a:cs typeface="Times New Roman" pitchFamily="18" charset="0"/>
            </a:endParaRPr>
          </a:p>
        </p:txBody>
      </p:sp>
      <p:sp>
        <p:nvSpPr>
          <p:cNvPr id="26" name="Rectangle 25"/>
          <p:cNvSpPr/>
          <p:nvPr/>
        </p:nvSpPr>
        <p:spPr>
          <a:xfrm>
            <a:off x="4409774" y="2873570"/>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Detector</a:t>
            </a:r>
          </a:p>
          <a:p>
            <a:pPr algn="ctr"/>
            <a:r>
              <a:rPr lang="en-US" dirty="0" smtClean="0">
                <a:solidFill>
                  <a:schemeClr val="tx1"/>
                </a:solidFill>
                <a:latin typeface="Times New Roman" pitchFamily="18" charset="0"/>
                <a:cs typeface="Times New Roman" pitchFamily="18" charset="0"/>
              </a:rPr>
              <a:t>Non-linearity</a:t>
            </a:r>
            <a:endParaRPr lang="en-US" dirty="0">
              <a:solidFill>
                <a:schemeClr val="tx1"/>
              </a:solidFill>
              <a:latin typeface="Times New Roman" pitchFamily="18" charset="0"/>
              <a:cs typeface="Times New Roman" pitchFamily="18" charset="0"/>
            </a:endParaRPr>
          </a:p>
        </p:txBody>
      </p:sp>
      <p:sp>
        <p:nvSpPr>
          <p:cNvPr id="27" name="Rectangle 26"/>
          <p:cNvSpPr/>
          <p:nvPr/>
        </p:nvSpPr>
        <p:spPr>
          <a:xfrm>
            <a:off x="6447911" y="2880402"/>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Pooling</a:t>
            </a:r>
            <a:endParaRPr lang="en-US" dirty="0">
              <a:solidFill>
                <a:schemeClr val="tx1"/>
              </a:solidFill>
              <a:latin typeface="Times New Roman" pitchFamily="18" charset="0"/>
              <a:cs typeface="Times New Roman" pitchFamily="18" charset="0"/>
            </a:endParaRPr>
          </a:p>
        </p:txBody>
      </p:sp>
      <p:sp>
        <p:nvSpPr>
          <p:cNvPr id="29" name="Rectangle 28"/>
          <p:cNvSpPr/>
          <p:nvPr/>
        </p:nvSpPr>
        <p:spPr>
          <a:xfrm>
            <a:off x="2379277" y="4021553"/>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Fully connected layer</a:t>
            </a:r>
            <a:endParaRPr lang="en-US" dirty="0">
              <a:solidFill>
                <a:schemeClr val="tx1"/>
              </a:solidFill>
              <a:latin typeface="Times New Roman" pitchFamily="18" charset="0"/>
              <a:cs typeface="Times New Roman" pitchFamily="18" charset="0"/>
            </a:endParaRPr>
          </a:p>
        </p:txBody>
      </p:sp>
      <p:sp>
        <p:nvSpPr>
          <p:cNvPr id="30" name="Rectangle 29"/>
          <p:cNvSpPr/>
          <p:nvPr/>
        </p:nvSpPr>
        <p:spPr>
          <a:xfrm>
            <a:off x="4417414" y="4021553"/>
            <a:ext cx="1692323" cy="60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Normalization</a:t>
            </a:r>
          </a:p>
          <a:p>
            <a:pPr algn="ctr"/>
            <a:r>
              <a:rPr lang="en-US" dirty="0" smtClean="0">
                <a:solidFill>
                  <a:schemeClr val="tx1"/>
                </a:solidFill>
                <a:latin typeface="Times New Roman" pitchFamily="18" charset="0"/>
                <a:cs typeface="Times New Roman" pitchFamily="18" charset="0"/>
              </a:rPr>
              <a:t>(Optional)</a:t>
            </a:r>
            <a:endParaRPr lang="en-US" dirty="0">
              <a:solidFill>
                <a:schemeClr val="tx1"/>
              </a:solidFill>
              <a:latin typeface="Times New Roman" pitchFamily="18" charset="0"/>
              <a:cs typeface="Times New Roman" pitchFamily="18" charset="0"/>
            </a:endParaRPr>
          </a:p>
        </p:txBody>
      </p:sp>
      <p:sp>
        <p:nvSpPr>
          <p:cNvPr id="12" name="Right Arrow 11"/>
          <p:cNvSpPr/>
          <p:nvPr/>
        </p:nvSpPr>
        <p:spPr>
          <a:xfrm>
            <a:off x="2024434" y="3135407"/>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071600" y="3121035"/>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6109737" y="3133914"/>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4079240" y="4275065"/>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2041103" y="4275065"/>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8140234" y="3133914"/>
            <a:ext cx="338174" cy="93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23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Content Placeholder 38"/>
          <p:cNvSpPr txBox="1">
            <a:spLocks noGrp="1"/>
          </p:cNvSpPr>
          <p:nvPr>
            <p:ph idx="1"/>
          </p:nvPr>
        </p:nvSpPr>
        <p:spPr>
          <a:xfrm>
            <a:off x="3139056" y="1380035"/>
            <a:ext cx="2292615" cy="369332"/>
          </a:xfrm>
          <a:prstGeom prst="rect">
            <a:avLst/>
          </a:prstGeom>
          <a:noFill/>
        </p:spPr>
        <p:txBody>
          <a:bodyPr wrap="none" rtlCol="0">
            <a:spAutoFit/>
          </a:bodyPr>
          <a:lstStyle/>
          <a:p>
            <a:pPr marL="0" indent="0">
              <a:buNone/>
            </a:pPr>
            <a:r>
              <a:rPr lang="en-US" sz="1800" dirty="0" smtClean="0"/>
              <a:t>Input, e.g. an image</a:t>
            </a:r>
            <a:endParaRPr lang="en-US" sz="1800" dirty="0"/>
          </a:p>
        </p:txBody>
      </p:sp>
      <p:graphicFrame>
        <p:nvGraphicFramePr>
          <p:cNvPr id="40" name="Table 39"/>
          <p:cNvGraphicFramePr>
            <a:graphicFrameLocks noGrp="1"/>
          </p:cNvGraphicFramePr>
          <p:nvPr>
            <p:extLst>
              <p:ext uri="{D42A27DB-BD31-4B8C-83A1-F6EECF244321}">
                <p14:modId xmlns:p14="http://schemas.microsoft.com/office/powerpoint/2010/main" val="81854438"/>
              </p:ext>
            </p:extLst>
          </p:nvPr>
        </p:nvGraphicFramePr>
        <p:xfrm>
          <a:off x="3100133" y="2010186"/>
          <a:ext cx="2283230" cy="18542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gridCol w="456646"/>
                <a:gridCol w="456646"/>
                <a:gridCol w="456646"/>
              </a:tblGrid>
              <a:tr h="370840">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5</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4</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6</a:t>
                      </a:r>
                      <a:endParaRPr lang="en-US" dirty="0"/>
                    </a:p>
                  </a:txBody>
                  <a:tcPr>
                    <a:solidFill>
                      <a:schemeClr val="bg1">
                        <a:lumMod val="95000"/>
                      </a:schemeClr>
                    </a:solidFill>
                  </a:tcPr>
                </a:tc>
              </a:tr>
              <a:tr h="370840">
                <a:tc>
                  <a:txBody>
                    <a:bodyPr/>
                    <a:lstStyle/>
                    <a:p>
                      <a:r>
                        <a:rPr lang="en-US" dirty="0" smtClean="0"/>
                        <a:t>7</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5</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r>
            </a:tbl>
          </a:graphicData>
        </a:graphic>
      </p:graphicFrame>
      <p:sp>
        <p:nvSpPr>
          <p:cNvPr id="41" name="TextBox 40"/>
          <p:cNvSpPr txBox="1"/>
          <p:nvPr/>
        </p:nvSpPr>
        <p:spPr>
          <a:xfrm>
            <a:off x="3481338" y="4443355"/>
            <a:ext cx="1582484" cy="369332"/>
          </a:xfrm>
          <a:prstGeom prst="rect">
            <a:avLst/>
          </a:prstGeom>
          <a:noFill/>
        </p:spPr>
        <p:txBody>
          <a:bodyPr wrap="none" rtlCol="0">
            <a:spAutoFit/>
          </a:bodyPr>
          <a:lstStyle/>
          <a:p>
            <a:r>
              <a:rPr lang="en-US" dirty="0" smtClean="0"/>
              <a:t>Filter (Kernel)</a:t>
            </a:r>
            <a:endParaRPr lang="en-US" dirty="0"/>
          </a:p>
        </p:txBody>
      </p:sp>
      <p:graphicFrame>
        <p:nvGraphicFramePr>
          <p:cNvPr id="43" name="Table 42"/>
          <p:cNvGraphicFramePr>
            <a:graphicFrameLocks noGrp="1"/>
          </p:cNvGraphicFramePr>
          <p:nvPr>
            <p:extLst>
              <p:ext uri="{D42A27DB-BD31-4B8C-83A1-F6EECF244321}">
                <p14:modId xmlns:p14="http://schemas.microsoft.com/office/powerpoint/2010/main" val="3739654695"/>
              </p:ext>
            </p:extLst>
          </p:nvPr>
        </p:nvGraphicFramePr>
        <p:xfrm>
          <a:off x="3815934" y="5221332"/>
          <a:ext cx="913292" cy="74168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tblGrid>
              <a:tr h="370840">
                <a:tc>
                  <a:txBody>
                    <a:bodyPr/>
                    <a:lstStyle/>
                    <a:p>
                      <a:r>
                        <a:rPr lang="en-US" sz="1200" dirty="0" smtClean="0"/>
                        <a:t>0.2</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r h="370840">
                <a:tc>
                  <a:txBody>
                    <a:bodyPr/>
                    <a:lstStyle/>
                    <a:p>
                      <a:r>
                        <a:rPr lang="en-US" sz="1200" dirty="0" smtClean="0"/>
                        <a:t>-0.5</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bl>
          </a:graphicData>
        </a:graphic>
      </p:graphicFrame>
    </p:spTree>
    <p:extLst>
      <p:ext uri="{BB962C8B-B14F-4D97-AF65-F5344CB8AC3E}">
        <p14:creationId xmlns:p14="http://schemas.microsoft.com/office/powerpoint/2010/main" val="995848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Content Placeholder 38"/>
          <p:cNvSpPr txBox="1">
            <a:spLocks noGrp="1"/>
          </p:cNvSpPr>
          <p:nvPr>
            <p:ph idx="1"/>
          </p:nvPr>
        </p:nvSpPr>
        <p:spPr>
          <a:xfrm>
            <a:off x="600572" y="1366387"/>
            <a:ext cx="2408352" cy="369332"/>
          </a:xfrm>
          <a:prstGeom prst="rect">
            <a:avLst/>
          </a:prstGeom>
          <a:noFill/>
        </p:spPr>
        <p:txBody>
          <a:bodyPr wrap="none" rtlCol="0">
            <a:spAutoFit/>
          </a:bodyPr>
          <a:lstStyle/>
          <a:p>
            <a:r>
              <a:rPr lang="en-US" sz="1800" dirty="0" smtClean="0"/>
              <a:t>Input, e.g. an image</a:t>
            </a:r>
            <a:endParaRPr lang="en-US" sz="1800" dirty="0"/>
          </a:p>
        </p:txBody>
      </p:sp>
      <p:graphicFrame>
        <p:nvGraphicFramePr>
          <p:cNvPr id="40" name="Table 39"/>
          <p:cNvGraphicFramePr>
            <a:graphicFrameLocks noGrp="1"/>
          </p:cNvGraphicFramePr>
          <p:nvPr>
            <p:extLst>
              <p:ext uri="{D42A27DB-BD31-4B8C-83A1-F6EECF244321}">
                <p14:modId xmlns:p14="http://schemas.microsoft.com/office/powerpoint/2010/main" val="1682010269"/>
              </p:ext>
            </p:extLst>
          </p:nvPr>
        </p:nvGraphicFramePr>
        <p:xfrm>
          <a:off x="670832" y="1955595"/>
          <a:ext cx="2283230" cy="18542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gridCol w="456646"/>
                <a:gridCol w="456646"/>
                <a:gridCol w="456646"/>
              </a:tblGrid>
              <a:tr h="370840">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5</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4</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6</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6</a:t>
                      </a:r>
                      <a:endParaRPr lang="en-US" dirty="0"/>
                    </a:p>
                  </a:txBody>
                  <a:tcPr>
                    <a:solidFill>
                      <a:schemeClr val="bg1">
                        <a:lumMod val="95000"/>
                      </a:schemeClr>
                    </a:solidFill>
                  </a:tcPr>
                </a:tc>
              </a:tr>
              <a:tr h="370840">
                <a:tc>
                  <a:txBody>
                    <a:bodyPr/>
                    <a:lstStyle/>
                    <a:p>
                      <a:r>
                        <a:rPr lang="en-US" dirty="0" smtClean="0"/>
                        <a:t>7</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c>
                  <a:txBody>
                    <a:bodyPr/>
                    <a:lstStyle/>
                    <a:p>
                      <a:r>
                        <a:rPr lang="en-US" dirty="0" smtClean="0"/>
                        <a:t>1</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r>
              <a:tr h="370840">
                <a:tc>
                  <a:txBody>
                    <a:bodyPr/>
                    <a:lstStyle/>
                    <a:p>
                      <a:r>
                        <a:rPr lang="en-US" dirty="0" smtClean="0"/>
                        <a:t>5</a:t>
                      </a:r>
                      <a:endParaRPr lang="en-US" dirty="0"/>
                    </a:p>
                  </a:txBody>
                  <a:tcPr>
                    <a:solidFill>
                      <a:schemeClr val="bg1">
                        <a:lumMod val="95000"/>
                      </a:schemeClr>
                    </a:solidFill>
                  </a:tcPr>
                </a:tc>
                <a:tc>
                  <a:txBody>
                    <a:bodyPr/>
                    <a:lstStyle/>
                    <a:p>
                      <a:r>
                        <a:rPr lang="en-US" dirty="0" smtClean="0"/>
                        <a:t>3</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0</a:t>
                      </a:r>
                      <a:endParaRPr lang="en-US" dirty="0"/>
                    </a:p>
                  </a:txBody>
                  <a:tcPr>
                    <a:solidFill>
                      <a:schemeClr val="bg1">
                        <a:lumMod val="95000"/>
                      </a:schemeClr>
                    </a:solidFill>
                  </a:tcPr>
                </a:tc>
                <a:tc>
                  <a:txBody>
                    <a:bodyPr/>
                    <a:lstStyle/>
                    <a:p>
                      <a:r>
                        <a:rPr lang="en-US" dirty="0" smtClean="0"/>
                        <a:t>2</a:t>
                      </a:r>
                      <a:endParaRPr lang="en-US" dirty="0"/>
                    </a:p>
                  </a:txBody>
                  <a:tcPr>
                    <a:solidFill>
                      <a:schemeClr val="bg1">
                        <a:lumMod val="95000"/>
                      </a:schemeClr>
                    </a:solidFill>
                  </a:tcPr>
                </a:tc>
              </a:tr>
            </a:tbl>
          </a:graphicData>
        </a:graphic>
      </p:graphicFrame>
      <p:sp>
        <p:nvSpPr>
          <p:cNvPr id="41" name="TextBox 40"/>
          <p:cNvSpPr txBox="1"/>
          <p:nvPr/>
        </p:nvSpPr>
        <p:spPr>
          <a:xfrm>
            <a:off x="970149" y="4111471"/>
            <a:ext cx="1582484" cy="369332"/>
          </a:xfrm>
          <a:prstGeom prst="rect">
            <a:avLst/>
          </a:prstGeom>
          <a:noFill/>
        </p:spPr>
        <p:txBody>
          <a:bodyPr wrap="none" rtlCol="0">
            <a:spAutoFit/>
          </a:bodyPr>
          <a:lstStyle/>
          <a:p>
            <a:r>
              <a:rPr lang="en-US" dirty="0" smtClean="0"/>
              <a:t>Filter (Kernel)</a:t>
            </a:r>
            <a:endParaRPr lang="en-US" dirty="0"/>
          </a:p>
        </p:txBody>
      </p:sp>
      <p:graphicFrame>
        <p:nvGraphicFramePr>
          <p:cNvPr id="43" name="Table 42"/>
          <p:cNvGraphicFramePr>
            <a:graphicFrameLocks noGrp="1"/>
          </p:cNvGraphicFramePr>
          <p:nvPr>
            <p:extLst>
              <p:ext uri="{D42A27DB-BD31-4B8C-83A1-F6EECF244321}">
                <p14:modId xmlns:p14="http://schemas.microsoft.com/office/powerpoint/2010/main" val="1673078806"/>
              </p:ext>
            </p:extLst>
          </p:nvPr>
        </p:nvGraphicFramePr>
        <p:xfrm>
          <a:off x="1304745" y="4798251"/>
          <a:ext cx="913292" cy="74168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456646"/>
                <a:gridCol w="456646"/>
              </a:tblGrid>
              <a:tr h="370840">
                <a:tc>
                  <a:txBody>
                    <a:bodyPr/>
                    <a:lstStyle/>
                    <a:p>
                      <a:r>
                        <a:rPr lang="en-US" sz="1200" dirty="0" smtClean="0"/>
                        <a:t>0.2</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r h="370840">
                <a:tc>
                  <a:txBody>
                    <a:bodyPr/>
                    <a:lstStyle/>
                    <a:p>
                      <a:r>
                        <a:rPr lang="en-US" sz="1200" dirty="0" smtClean="0"/>
                        <a:t>-0.5</a:t>
                      </a:r>
                      <a:endParaRPr lang="en-US" sz="1200" dirty="0"/>
                    </a:p>
                  </a:txBody>
                  <a:tcPr anchor="ctr">
                    <a:solidFill>
                      <a:schemeClr val="tx2">
                        <a:lumMod val="20000"/>
                        <a:lumOff val="80000"/>
                      </a:schemeClr>
                    </a:solidFill>
                  </a:tcPr>
                </a:tc>
                <a:tc>
                  <a:txBody>
                    <a:bodyPr/>
                    <a:lstStyle/>
                    <a:p>
                      <a:r>
                        <a:rPr lang="en-US" sz="1200" dirty="0" smtClean="0"/>
                        <a:t>0.7</a:t>
                      </a:r>
                      <a:endParaRPr lang="en-US" sz="1200" dirty="0"/>
                    </a:p>
                  </a:txBody>
                  <a:tcPr anchor="ctr">
                    <a:solidFill>
                      <a:schemeClr val="tx2">
                        <a:lumMod val="20000"/>
                        <a:lumOff val="80000"/>
                      </a:schemeClr>
                    </a:solidFill>
                  </a:tcPr>
                </a:tc>
              </a:tr>
            </a:tbl>
          </a:graphicData>
        </a:graphic>
      </p:graphicFrame>
      <mc:AlternateContent xmlns:mc="http://schemas.openxmlformats.org/markup-compatibility/2006" xmlns:a14="http://schemas.microsoft.com/office/drawing/2010/main">
        <mc:Choice Requires="a14">
          <p:sp>
            <p:nvSpPr>
              <p:cNvPr id="8" name="Rectangle 7"/>
              <p:cNvSpPr/>
              <p:nvPr/>
            </p:nvSpPr>
            <p:spPr>
              <a:xfrm>
                <a:off x="3261815" y="1950734"/>
                <a:ext cx="528346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fi-FI" sz="1600" b="0" i="1" smtClean="0">
                              <a:latin typeface="Cambria Math" charset="0"/>
                            </a:rPr>
                            <m:t>𝑐</m:t>
                          </m:r>
                        </m:e>
                        <m:sub>
                          <m:r>
                            <a:rPr lang="fi-FI" sz="1600" b="0" i="1" smtClean="0">
                              <a:latin typeface="Cambria Math" charset="0"/>
                            </a:rPr>
                            <m:t>1</m:t>
                          </m:r>
                        </m:sub>
                      </m:sSub>
                      <m:r>
                        <a:rPr lang="en-US" sz="1600" i="0">
                          <a:latin typeface="Cambria Math" charset="0"/>
                        </a:rPr>
                        <m:t> =</m:t>
                      </m:r>
                      <m:r>
                        <m:rPr>
                          <m:sty m:val="p"/>
                        </m:rPr>
                        <a:rPr lang="fi-FI" sz="1600" b="0" i="0" smtClean="0">
                          <a:latin typeface="Cambria Math" charset="0"/>
                        </a:rPr>
                        <m:t>f</m:t>
                      </m:r>
                      <m:r>
                        <a:rPr lang="fi-FI" sz="1600" b="0" i="0" smtClean="0">
                          <a:latin typeface="Cambria Math" charset="0"/>
                        </a:rPr>
                        <m:t> (0.2∗1+0.7∗3 −0.5 ∗6+0.7∗</m:t>
                      </m:r>
                      <m:r>
                        <a:rPr lang="fi-FI" sz="1600" b="0" i="0" smtClean="0">
                          <a:latin typeface="Cambria Math"/>
                        </a:rPr>
                        <m:t>0) =  </m:t>
                      </m:r>
                      <m:r>
                        <m:rPr>
                          <m:sty m:val="p"/>
                        </m:rPr>
                        <a:rPr lang="fi-FI" sz="1600" b="0" i="0" smtClean="0">
                          <a:latin typeface="Cambria Math" charset="0"/>
                        </a:rPr>
                        <m:t>f</m:t>
                      </m:r>
                      <m:r>
                        <a:rPr lang="fi-FI" sz="1600" b="0" i="0" smtClean="0">
                          <a:latin typeface="Cambria Math" charset="0"/>
                        </a:rPr>
                        <m:t>(−0.7)</m:t>
                      </m:r>
                    </m:oMath>
                  </m:oMathPara>
                </a14:m>
                <a:endParaRPr lang="en-US" sz="1600" dirty="0"/>
              </a:p>
            </p:txBody>
          </p:sp>
        </mc:Choice>
        <mc:Fallback xmlns="">
          <p:sp>
            <p:nvSpPr>
              <p:cNvPr id="8" name="Rectangle 7"/>
              <p:cNvSpPr>
                <a:spLocks noRot="1" noChangeAspect="1" noMove="1" noResize="1" noEditPoints="1" noAdjustHandles="1" noChangeArrowheads="1" noChangeShapeType="1" noTextEdit="1"/>
              </p:cNvSpPr>
              <p:nvPr/>
            </p:nvSpPr>
            <p:spPr>
              <a:xfrm>
                <a:off x="3261815" y="1950734"/>
                <a:ext cx="5283465" cy="338554"/>
              </a:xfrm>
              <a:prstGeom prst="rect">
                <a:avLst/>
              </a:prstGeom>
              <a:blipFill rotWithShape="1">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91463" y="2455029"/>
                <a:ext cx="5024168"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fi-FI" sz="1600" b="0" i="1" smtClean="0">
                              <a:latin typeface="Cambria Math" charset="0"/>
                            </a:rPr>
                            <m:t>𝑐</m:t>
                          </m:r>
                        </m:e>
                        <m:sub>
                          <m:r>
                            <a:rPr lang="fi-FI" sz="1600" b="0" i="1" smtClean="0">
                              <a:latin typeface="Cambria Math" charset="0"/>
                            </a:rPr>
                            <m:t>2</m:t>
                          </m:r>
                        </m:sub>
                      </m:sSub>
                      <m:r>
                        <a:rPr lang="en-US" sz="1600" i="0">
                          <a:latin typeface="Cambria Math" charset="0"/>
                        </a:rPr>
                        <m:t> =</m:t>
                      </m:r>
                      <m:r>
                        <m:rPr>
                          <m:sty m:val="p"/>
                        </m:rPr>
                        <a:rPr lang="fi-FI" sz="1600" b="0" i="0" smtClean="0">
                          <a:latin typeface="Cambria Math" charset="0"/>
                        </a:rPr>
                        <m:t>f</m:t>
                      </m:r>
                      <m:r>
                        <a:rPr lang="fi-FI" sz="1600" b="0" i="0" smtClean="0">
                          <a:latin typeface="Cambria Math" charset="0"/>
                        </a:rPr>
                        <m:t>(0.2∗3+0.7∗5 −0.5 ∗0+0.7∗2) =  </m:t>
                      </m:r>
                      <m:r>
                        <m:rPr>
                          <m:sty m:val="p"/>
                        </m:rPr>
                        <a:rPr lang="fi-FI" sz="1600" b="0" i="0" smtClean="0">
                          <a:latin typeface="Cambria Math" charset="0"/>
                        </a:rPr>
                        <m:t>f</m:t>
                      </m:r>
                      <m:r>
                        <a:rPr lang="fi-FI" sz="1600" b="0" i="0" smtClean="0">
                          <a:latin typeface="Cambria Math" charset="0"/>
                        </a:rPr>
                        <m:t>(5.5)</m:t>
                      </m:r>
                    </m:oMath>
                  </m:oMathPara>
                </a14:m>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3391463" y="2455029"/>
                <a:ext cx="5024168" cy="338554"/>
              </a:xfrm>
              <a:prstGeom prst="rect">
                <a:avLst/>
              </a:prstGeom>
              <a:blipFill rotWithShape="1">
                <a:blip r:embed="rId5"/>
                <a:stretch>
                  <a:fillRect t="-5455" r="-364" b="-23636"/>
                </a:stretch>
              </a:blipFill>
            </p:spPr>
            <p:txBody>
              <a:bodyPr/>
              <a:lstStyle/>
              <a:p>
                <a:r>
                  <a:rPr lang="en-US">
                    <a:noFill/>
                  </a:rPr>
                  <a:t> </a:t>
                </a:r>
              </a:p>
            </p:txBody>
          </p:sp>
        </mc:Fallback>
      </mc:AlternateContent>
      <p:sp>
        <p:nvSpPr>
          <p:cNvPr id="10" name="TextBox 9"/>
          <p:cNvSpPr txBox="1"/>
          <p:nvPr/>
        </p:nvSpPr>
        <p:spPr>
          <a:xfrm>
            <a:off x="4262703" y="4111471"/>
            <a:ext cx="1197764" cy="307777"/>
          </a:xfrm>
          <a:prstGeom prst="rect">
            <a:avLst/>
          </a:prstGeom>
          <a:noFill/>
        </p:spPr>
        <p:txBody>
          <a:bodyPr wrap="none" rtlCol="0">
            <a:spAutoFit/>
          </a:bodyPr>
          <a:lstStyle/>
          <a:p>
            <a:r>
              <a:rPr lang="en-US" sz="1400" dirty="0" smtClean="0"/>
              <a:t>Feature map</a:t>
            </a:r>
            <a:endParaRPr lang="en-US" sz="1400" dirty="0"/>
          </a:p>
        </p:txBody>
      </p:sp>
      <p:graphicFrame>
        <p:nvGraphicFramePr>
          <p:cNvPr id="11" name="Table 10"/>
          <p:cNvGraphicFramePr>
            <a:graphicFrameLocks noGrp="1"/>
          </p:cNvGraphicFramePr>
          <p:nvPr>
            <p:extLst>
              <p:ext uri="{D42A27DB-BD31-4B8C-83A1-F6EECF244321}">
                <p14:modId xmlns:p14="http://schemas.microsoft.com/office/powerpoint/2010/main" val="3082925805"/>
              </p:ext>
            </p:extLst>
          </p:nvPr>
        </p:nvGraphicFramePr>
        <p:xfrm>
          <a:off x="4076963" y="4480801"/>
          <a:ext cx="2119120" cy="202918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29780"/>
                <a:gridCol w="529780"/>
                <a:gridCol w="529780"/>
                <a:gridCol w="529780"/>
              </a:tblGrid>
              <a:tr h="507295">
                <a:tc>
                  <a:txBody>
                    <a:bodyPr/>
                    <a:lstStyle/>
                    <a:p>
                      <a:r>
                        <a:rPr lang="en-US" sz="1000" dirty="0" smtClean="0"/>
                        <a:t>f(-0.7)</a:t>
                      </a:r>
                      <a:endParaRPr lang="en-US" sz="1000" dirty="0"/>
                    </a:p>
                  </a:txBody>
                  <a:tcPr>
                    <a:solidFill>
                      <a:schemeClr val="bg1">
                        <a:lumMod val="95000"/>
                      </a:schemeClr>
                    </a:solidFill>
                  </a:tcPr>
                </a:tc>
                <a:tc>
                  <a:txBody>
                    <a:bodyPr/>
                    <a:lstStyle/>
                    <a:p>
                      <a:r>
                        <a:rPr lang="en-US" sz="1000" dirty="0" smtClean="0"/>
                        <a:t>f(5.5)</a:t>
                      </a:r>
                      <a:endParaRPr lang="en-US" sz="1000" dirty="0"/>
                    </a:p>
                  </a:txBody>
                  <a:tcPr>
                    <a:solidFill>
                      <a:schemeClr val="bg1">
                        <a:lumMod val="95000"/>
                      </a:schemeClr>
                    </a:solidFill>
                  </a:tcPr>
                </a:tc>
                <a:tc>
                  <a:txBody>
                    <a:bodyPr/>
                    <a:lstStyle/>
                    <a:p>
                      <a:r>
                        <a:rPr lang="en-US" sz="1000" dirty="0" smtClean="0"/>
                        <a:t>…</a:t>
                      </a:r>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r h="507295">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r h="507295">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r h="507295">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c>
                  <a:txBody>
                    <a:bodyPr/>
                    <a:lstStyle/>
                    <a:p>
                      <a:endParaRPr lang="en-US" sz="1000" dirty="0"/>
                    </a:p>
                  </a:txBody>
                  <a:tcPr>
                    <a:solidFill>
                      <a:schemeClr val="bg1">
                        <a:lumMod val="95000"/>
                      </a:schemeClr>
                    </a:solidFill>
                  </a:tcPr>
                </a:tc>
              </a:tr>
            </a:tbl>
          </a:graphicData>
        </a:graphic>
      </p:graphicFrame>
      <p:sp>
        <p:nvSpPr>
          <p:cNvPr id="12" name="TextBox 11"/>
          <p:cNvSpPr txBox="1"/>
          <p:nvPr/>
        </p:nvSpPr>
        <p:spPr>
          <a:xfrm>
            <a:off x="7271817" y="3175412"/>
            <a:ext cx="1154097" cy="461665"/>
          </a:xfrm>
          <a:prstGeom prst="rect">
            <a:avLst/>
          </a:prstGeom>
          <a:noFill/>
          <a:ln>
            <a:solidFill>
              <a:schemeClr val="tx1"/>
            </a:solidFill>
          </a:ln>
        </p:spPr>
        <p:txBody>
          <a:bodyPr wrap="square" rtlCol="0">
            <a:spAutoFit/>
          </a:bodyPr>
          <a:lstStyle/>
          <a:p>
            <a:r>
              <a:rPr lang="en-US" sz="1200" dirty="0" smtClean="0"/>
              <a:t>Note: Bias terms omitted!</a:t>
            </a:r>
            <a:endParaRPr lang="en-US" sz="1200" dirty="0"/>
          </a:p>
        </p:txBody>
      </p:sp>
      <p:sp>
        <p:nvSpPr>
          <p:cNvPr id="13" name="TextBox 12"/>
          <p:cNvSpPr txBox="1"/>
          <p:nvPr/>
        </p:nvSpPr>
        <p:spPr>
          <a:xfrm>
            <a:off x="7307235" y="3992305"/>
            <a:ext cx="1154097" cy="1015663"/>
          </a:xfrm>
          <a:prstGeom prst="rect">
            <a:avLst/>
          </a:prstGeom>
          <a:noFill/>
          <a:ln>
            <a:solidFill>
              <a:schemeClr val="tx1"/>
            </a:solidFill>
          </a:ln>
        </p:spPr>
        <p:txBody>
          <a:bodyPr wrap="square" rtlCol="0">
            <a:spAutoFit/>
          </a:bodyPr>
          <a:lstStyle/>
          <a:p>
            <a:r>
              <a:rPr lang="en-US" sz="1200" dirty="0" smtClean="0"/>
              <a:t>f represents some non-linear activation function</a:t>
            </a:r>
            <a:endParaRPr lang="en-US" sz="1200" dirty="0"/>
          </a:p>
        </p:txBody>
      </p:sp>
    </p:spTree>
    <p:extLst>
      <p:ext uri="{BB962C8B-B14F-4D97-AF65-F5344CB8AC3E}">
        <p14:creationId xmlns:p14="http://schemas.microsoft.com/office/powerpoint/2010/main" val="3349010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51988" y="17611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Convolutional 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86603" y="1951630"/>
            <a:ext cx="4725371" cy="39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99797" y="2374710"/>
            <a:ext cx="2271190"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Max-pooling</a:t>
            </a:r>
            <a:endParaRPr lang="en-US" dirty="0">
              <a:solidFill>
                <a:schemeClr val="tx1"/>
              </a:solidFill>
              <a:latin typeface="Times New Roman" pitchFamily="18" charset="0"/>
              <a:cs typeface="Times New Roman" pitchFamily="18" charset="0"/>
            </a:endParaRPr>
          </a:p>
        </p:txBody>
      </p:sp>
      <p:sp>
        <p:nvSpPr>
          <p:cNvPr id="19" name="Rectangle 18"/>
          <p:cNvSpPr/>
          <p:nvPr/>
        </p:nvSpPr>
        <p:spPr>
          <a:xfrm>
            <a:off x="5199797" y="5038298"/>
            <a:ext cx="2271190"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Average pooling</a:t>
            </a:r>
            <a:endParaRPr lang="en-US" dirty="0">
              <a:solidFill>
                <a:schemeClr val="tx1"/>
              </a:solidFill>
            </a:endParaRPr>
          </a:p>
        </p:txBody>
      </p:sp>
    </p:spTree>
    <p:extLst>
      <p:ext uri="{BB962C8B-B14F-4D97-AF65-F5344CB8AC3E}">
        <p14:creationId xmlns:p14="http://schemas.microsoft.com/office/powerpoint/2010/main" val="424366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Object 12"/>
          <p:cNvGraphicFramePr>
            <a:graphicFrameLocks noChangeAspect="1"/>
          </p:cNvGraphicFramePr>
          <p:nvPr>
            <p:extLst>
              <p:ext uri="{D42A27DB-BD31-4B8C-83A1-F6EECF244321}">
                <p14:modId xmlns:p14="http://schemas.microsoft.com/office/powerpoint/2010/main" val="1687351754"/>
              </p:ext>
            </p:extLst>
          </p:nvPr>
        </p:nvGraphicFramePr>
        <p:xfrm>
          <a:off x="3437393" y="2894648"/>
          <a:ext cx="5324475" cy="596900"/>
        </p:xfrm>
        <a:graphic>
          <a:graphicData uri="http://schemas.openxmlformats.org/presentationml/2006/ole">
            <mc:AlternateContent xmlns:mc="http://schemas.openxmlformats.org/markup-compatibility/2006">
              <mc:Choice xmlns:v="urn:schemas-microsoft-com:vml" Requires="v">
                <p:oleObj spid="_x0000_s14246" name="方程式" r:id="rId5" imgW="1917360" imgH="215640" progId="Equation.3">
                  <p:embed/>
                </p:oleObj>
              </mc:Choice>
              <mc:Fallback>
                <p:oleObj name="方程式" r:id="rId5" imgW="1917360" imgH="215640" progId="Equation.3">
                  <p:embed/>
                  <p:pic>
                    <p:nvPicPr>
                      <p:cNvPr id="0" name=""/>
                      <p:cNvPicPr>
                        <a:picLocks noChangeAspect="1" noChangeArrowheads="1"/>
                      </p:cNvPicPr>
                      <p:nvPr/>
                    </p:nvPicPr>
                    <p:blipFill>
                      <a:blip r:embed="rId6"/>
                      <a:srcRect/>
                      <a:stretch>
                        <a:fillRect/>
                      </a:stretch>
                    </p:blipFill>
                    <p:spPr bwMode="auto">
                      <a:xfrm>
                        <a:off x="3437393" y="2894648"/>
                        <a:ext cx="5324475" cy="596900"/>
                      </a:xfrm>
                      <a:prstGeom prst="rect">
                        <a:avLst/>
                      </a:prstGeom>
                      <a:noFill/>
                      <a:extLst/>
                    </p:spPr>
                  </p:pic>
                </p:oleObj>
              </mc:Fallback>
            </mc:AlternateContent>
          </a:graphicData>
        </a:graphic>
      </p:graphicFrame>
      <p:sp>
        <p:nvSpPr>
          <p:cNvPr id="15" name="標題 1"/>
          <p:cNvSpPr>
            <a:spLocks noGrp="1"/>
          </p:cNvSpPr>
          <p:nvPr>
            <p:ph type="title"/>
          </p:nvPr>
        </p:nvSpPr>
        <p:spPr>
          <a:xfrm>
            <a:off x="632791" y="791917"/>
            <a:ext cx="7886700" cy="1325563"/>
          </a:xfrm>
        </p:spPr>
        <p:txBody>
          <a:bodyPr/>
          <a:lstStyle/>
          <a:p>
            <a:r>
              <a:rPr lang="en-US" altLang="zh-TW" dirty="0" smtClean="0">
                <a:solidFill>
                  <a:schemeClr val="tx1"/>
                </a:solidFill>
              </a:rPr>
              <a:t>Element of Neural Network </a:t>
            </a:r>
            <a:endParaRPr lang="zh-TW" altLang="en-US" dirty="0">
              <a:solidFill>
                <a:schemeClr val="tx1"/>
              </a:solidFill>
            </a:endParaRPr>
          </a:p>
        </p:txBody>
      </p:sp>
      <mc:AlternateContent xmlns:mc="http://schemas.openxmlformats.org/markup-compatibility/2006" xmlns:a14="http://schemas.microsoft.com/office/drawing/2010/main">
        <mc:Choice Requires="a14">
          <p:sp>
            <p:nvSpPr>
              <p:cNvPr id="16" name="文字方塊 34"/>
              <p:cNvSpPr txBox="1"/>
              <p:nvPr/>
            </p:nvSpPr>
            <p:spPr>
              <a:xfrm>
                <a:off x="4227506" y="1902037"/>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𝐾</m:t>
                          </m:r>
                        </m:sup>
                      </m:sSup>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16" name="文字方塊 34"/>
              <p:cNvSpPr txBox="1">
                <a:spLocks noRot="1" noChangeAspect="1" noMove="1" noResize="1" noEditPoints="1" noAdjustHandles="1" noChangeArrowheads="1" noChangeShapeType="1" noTextEdit="1"/>
              </p:cNvSpPr>
              <p:nvPr/>
            </p:nvSpPr>
            <p:spPr>
              <a:xfrm>
                <a:off x="4227506" y="1902037"/>
                <a:ext cx="1644040" cy="430887"/>
              </a:xfrm>
              <a:prstGeom prst="rect">
                <a:avLst/>
              </a:prstGeom>
              <a:blipFill rotWithShape="1">
                <a:blip r:embed="rId7"/>
                <a:stretch>
                  <a:fillRect t="-23944" r="-16296" b="-49296"/>
                </a:stretch>
              </a:blipFill>
            </p:spPr>
            <p:txBody>
              <a:bodyPr/>
              <a:lstStyle/>
              <a:p>
                <a:r>
                  <a:rPr lang="en-US">
                    <a:noFill/>
                  </a:rPr>
                  <a:t> </a:t>
                </a:r>
              </a:p>
            </p:txBody>
          </p:sp>
        </mc:Fallback>
      </mc:AlternateContent>
      <p:sp>
        <p:nvSpPr>
          <p:cNvPr id="17" name="矩形 25"/>
          <p:cNvSpPr/>
          <p:nvPr/>
        </p:nvSpPr>
        <p:spPr>
          <a:xfrm>
            <a:off x="2082333" y="2938572"/>
            <a:ext cx="622890" cy="22193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8" name="直線單箭頭接點 35"/>
          <p:cNvCxnSpPr/>
          <p:nvPr/>
        </p:nvCxnSpPr>
        <p:spPr>
          <a:xfrm flipV="1">
            <a:off x="5697288" y="4441558"/>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3"/>
          <p:cNvSpPr/>
          <p:nvPr/>
        </p:nvSpPr>
        <p:spPr>
          <a:xfrm>
            <a:off x="3771942" y="5463176"/>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矩形 4"/>
          <p:cNvSpPr/>
          <p:nvPr/>
        </p:nvSpPr>
        <p:spPr>
          <a:xfrm>
            <a:off x="1097648" y="2850704"/>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1" name="直線單箭頭接點 5"/>
          <p:cNvCxnSpPr>
            <a:stCxn id="33" idx="3"/>
            <a:endCxn id="35" idx="1"/>
          </p:cNvCxnSpPr>
          <p:nvPr/>
        </p:nvCxnSpPr>
        <p:spPr>
          <a:xfrm flipV="1">
            <a:off x="1686725" y="4452003"/>
            <a:ext cx="2145559" cy="788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6"/>
          <p:cNvSpPr/>
          <p:nvPr/>
        </p:nvSpPr>
        <p:spPr>
          <a:xfrm>
            <a:off x="4986856" y="3943097"/>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23" name="Object 12"/>
          <p:cNvGraphicFramePr>
            <a:graphicFrameLocks noChangeAspect="1"/>
          </p:cNvGraphicFramePr>
          <p:nvPr>
            <p:extLst>
              <p:ext uri="{D42A27DB-BD31-4B8C-83A1-F6EECF244321}">
                <p14:modId xmlns:p14="http://schemas.microsoft.com/office/powerpoint/2010/main" val="3751567838"/>
              </p:ext>
            </p:extLst>
          </p:nvPr>
        </p:nvGraphicFramePr>
        <p:xfrm>
          <a:off x="4515922" y="4054524"/>
          <a:ext cx="352425" cy="350837"/>
        </p:xfrm>
        <a:graphic>
          <a:graphicData uri="http://schemas.openxmlformats.org/presentationml/2006/ole">
            <mc:AlternateContent xmlns:mc="http://schemas.openxmlformats.org/markup-compatibility/2006">
              <mc:Choice xmlns:v="urn:schemas-microsoft-com:vml" Requires="v">
                <p:oleObj spid="_x0000_s14247" name="方程式" r:id="rId8" imgW="126720" imgH="126720" progId="Equation.3">
                  <p:embed/>
                </p:oleObj>
              </mc:Choice>
              <mc:Fallback>
                <p:oleObj name="方程式" r:id="rId8" imgW="126720" imgH="126720" progId="Equation.3">
                  <p:embed/>
                  <p:pic>
                    <p:nvPicPr>
                      <p:cNvPr id="0" name=""/>
                      <p:cNvPicPr>
                        <a:picLocks noChangeAspect="1" noChangeArrowheads="1"/>
                      </p:cNvPicPr>
                      <p:nvPr/>
                    </p:nvPicPr>
                    <p:blipFill>
                      <a:blip r:embed="rId9"/>
                      <a:srcRect/>
                      <a:stretch>
                        <a:fillRect/>
                      </a:stretch>
                    </p:blipFill>
                    <p:spPr bwMode="auto">
                      <a:xfrm>
                        <a:off x="4515922" y="4054524"/>
                        <a:ext cx="352425" cy="350837"/>
                      </a:xfrm>
                      <a:prstGeom prst="rect">
                        <a:avLst/>
                      </a:prstGeom>
                      <a:noFill/>
                      <a:extLst/>
                    </p:spPr>
                  </p:pic>
                </p:oleObj>
              </mc:Fallback>
            </mc:AlternateContent>
          </a:graphicData>
        </a:graphic>
      </p:graphicFrame>
      <p:graphicFrame>
        <p:nvGraphicFramePr>
          <p:cNvPr id="24" name="Object 12"/>
          <p:cNvGraphicFramePr>
            <a:graphicFrameLocks noChangeAspect="1"/>
          </p:cNvGraphicFramePr>
          <p:nvPr>
            <p:extLst>
              <p:ext uri="{D42A27DB-BD31-4B8C-83A1-F6EECF244321}">
                <p14:modId xmlns:p14="http://schemas.microsoft.com/office/powerpoint/2010/main" val="1745816821"/>
              </p:ext>
            </p:extLst>
          </p:nvPr>
        </p:nvGraphicFramePr>
        <p:xfrm>
          <a:off x="2140424" y="2959301"/>
          <a:ext cx="493713" cy="595313"/>
        </p:xfrm>
        <a:graphic>
          <a:graphicData uri="http://schemas.openxmlformats.org/presentationml/2006/ole">
            <mc:AlternateContent xmlns:mc="http://schemas.openxmlformats.org/markup-compatibility/2006">
              <mc:Choice xmlns:v="urn:schemas-microsoft-com:vml" Requires="v">
                <p:oleObj spid="_x0000_s14248" name="方程式" r:id="rId10" imgW="177480" imgH="215640" progId="Equation.3">
                  <p:embed/>
                </p:oleObj>
              </mc:Choice>
              <mc:Fallback>
                <p:oleObj name="方程式" r:id="rId10" imgW="177480" imgH="215640" progId="Equation.3">
                  <p:embed/>
                  <p:pic>
                    <p:nvPicPr>
                      <p:cNvPr id="0" name=""/>
                      <p:cNvPicPr>
                        <a:picLocks noChangeAspect="1" noChangeArrowheads="1"/>
                      </p:cNvPicPr>
                      <p:nvPr/>
                    </p:nvPicPr>
                    <p:blipFill>
                      <a:blip r:embed="rId11"/>
                      <a:srcRect/>
                      <a:stretch>
                        <a:fillRect/>
                      </a:stretch>
                    </p:blipFill>
                    <p:spPr bwMode="auto">
                      <a:xfrm>
                        <a:off x="2140424" y="2959301"/>
                        <a:ext cx="493713"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761785901"/>
              </p:ext>
            </p:extLst>
          </p:nvPr>
        </p:nvGraphicFramePr>
        <p:xfrm>
          <a:off x="2144274" y="3595555"/>
          <a:ext cx="528638" cy="595313"/>
        </p:xfrm>
        <a:graphic>
          <a:graphicData uri="http://schemas.openxmlformats.org/presentationml/2006/ole">
            <mc:AlternateContent xmlns:mc="http://schemas.openxmlformats.org/markup-compatibility/2006">
              <mc:Choice xmlns:v="urn:schemas-microsoft-com:vml" Requires="v">
                <p:oleObj spid="_x0000_s14249" name="方程式" r:id="rId12" imgW="190440" imgH="215640" progId="Equation.3">
                  <p:embed/>
                </p:oleObj>
              </mc:Choice>
              <mc:Fallback>
                <p:oleObj name="方程式" r:id="rId12" imgW="190440" imgH="215640" progId="Equation.3">
                  <p:embed/>
                  <p:pic>
                    <p:nvPicPr>
                      <p:cNvPr id="0" name=""/>
                      <p:cNvPicPr>
                        <a:picLocks noChangeAspect="1" noChangeArrowheads="1"/>
                      </p:cNvPicPr>
                      <p:nvPr/>
                    </p:nvPicPr>
                    <p:blipFill>
                      <a:blip r:embed="rId13"/>
                      <a:srcRect/>
                      <a:stretch>
                        <a:fillRect/>
                      </a:stretch>
                    </p:blipFill>
                    <p:spPr bwMode="auto">
                      <a:xfrm>
                        <a:off x="2144274" y="3595555"/>
                        <a:ext cx="528638" cy="595313"/>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504797261"/>
              </p:ext>
            </p:extLst>
          </p:nvPr>
        </p:nvGraphicFramePr>
        <p:xfrm>
          <a:off x="2140424" y="4374405"/>
          <a:ext cx="598487" cy="595312"/>
        </p:xfrm>
        <a:graphic>
          <a:graphicData uri="http://schemas.openxmlformats.org/presentationml/2006/ole">
            <mc:AlternateContent xmlns:mc="http://schemas.openxmlformats.org/markup-compatibility/2006">
              <mc:Choice xmlns:v="urn:schemas-microsoft-com:vml" Requires="v">
                <p:oleObj spid="_x0000_s14250" name="方程式" r:id="rId14" imgW="215640" imgH="215640" progId="Equation.3">
                  <p:embed/>
                </p:oleObj>
              </mc:Choice>
              <mc:Fallback>
                <p:oleObj name="方程式" r:id="rId14" imgW="215640" imgH="215640" progId="Equation.3">
                  <p:embed/>
                  <p:pic>
                    <p:nvPicPr>
                      <p:cNvPr id="0" name=""/>
                      <p:cNvPicPr>
                        <a:picLocks noChangeAspect="1" noChangeArrowheads="1"/>
                      </p:cNvPicPr>
                      <p:nvPr/>
                    </p:nvPicPr>
                    <p:blipFill>
                      <a:blip r:embed="rId15"/>
                      <a:srcRect/>
                      <a:stretch>
                        <a:fillRect/>
                      </a:stretch>
                    </p:blipFill>
                    <p:spPr bwMode="auto">
                      <a:xfrm>
                        <a:off x="2140424" y="4374405"/>
                        <a:ext cx="598487" cy="595312"/>
                      </a:xfrm>
                      <a:prstGeom prst="rect">
                        <a:avLst/>
                      </a:prstGeom>
                      <a:noFill/>
                      <a:extLst/>
                    </p:spPr>
                  </p:pic>
                </p:oleObj>
              </mc:Fallback>
            </mc:AlternateContent>
          </a:graphicData>
        </a:graphic>
      </p:graphicFrame>
      <p:cxnSp>
        <p:nvCxnSpPr>
          <p:cNvPr id="27" name="直線單箭頭接點 11"/>
          <p:cNvCxnSpPr/>
          <p:nvPr/>
        </p:nvCxnSpPr>
        <p:spPr>
          <a:xfrm flipV="1">
            <a:off x="4173798" y="4421401"/>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12"/>
          <p:cNvCxnSpPr>
            <a:stCxn id="32" idx="3"/>
            <a:endCxn id="35" idx="1"/>
          </p:cNvCxnSpPr>
          <p:nvPr/>
        </p:nvCxnSpPr>
        <p:spPr>
          <a:xfrm>
            <a:off x="1674694" y="4024747"/>
            <a:ext cx="2157590" cy="4272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13"/>
          <p:cNvCxnSpPr>
            <a:endCxn id="35" idx="1"/>
          </p:cNvCxnSpPr>
          <p:nvPr/>
        </p:nvCxnSpPr>
        <p:spPr>
          <a:xfrm>
            <a:off x="1694345" y="3166471"/>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14"/>
          <p:cNvSpPr txBox="1"/>
          <p:nvPr/>
        </p:nvSpPr>
        <p:spPr>
          <a:xfrm rot="5400000">
            <a:off x="1104498" y="4511686"/>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31" name="Object 12"/>
          <p:cNvGraphicFramePr>
            <a:graphicFrameLocks noChangeAspect="1"/>
          </p:cNvGraphicFramePr>
          <p:nvPr>
            <p:extLst>
              <p:ext uri="{D42A27DB-BD31-4B8C-83A1-F6EECF244321}">
                <p14:modId xmlns:p14="http://schemas.microsoft.com/office/powerpoint/2010/main" val="64845543"/>
              </p:ext>
            </p:extLst>
          </p:nvPr>
        </p:nvGraphicFramePr>
        <p:xfrm>
          <a:off x="1179394" y="2807928"/>
          <a:ext cx="495300" cy="630238"/>
        </p:xfrm>
        <a:graphic>
          <a:graphicData uri="http://schemas.openxmlformats.org/presentationml/2006/ole">
            <mc:AlternateContent xmlns:mc="http://schemas.openxmlformats.org/markup-compatibility/2006">
              <mc:Choice xmlns:v="urn:schemas-microsoft-com:vml" Requires="v">
                <p:oleObj spid="_x0000_s14251" name="方程式" r:id="rId16" imgW="177480" imgH="228600" progId="Equation.3">
                  <p:embed/>
                </p:oleObj>
              </mc:Choice>
              <mc:Fallback>
                <p:oleObj name="方程式" r:id="rId16" imgW="177480" imgH="228600" progId="Equation.3">
                  <p:embed/>
                  <p:pic>
                    <p:nvPicPr>
                      <p:cNvPr id="0" name=""/>
                      <p:cNvPicPr>
                        <a:picLocks noChangeAspect="1" noChangeArrowheads="1"/>
                      </p:cNvPicPr>
                      <p:nvPr/>
                    </p:nvPicPr>
                    <p:blipFill>
                      <a:blip r:embed="rId17"/>
                      <a:srcRect/>
                      <a:stretch>
                        <a:fillRect/>
                      </a:stretch>
                    </p:blipFill>
                    <p:spPr bwMode="auto">
                      <a:xfrm>
                        <a:off x="1179394" y="2807928"/>
                        <a:ext cx="495300" cy="630238"/>
                      </a:xfrm>
                      <a:prstGeom prst="rect">
                        <a:avLst/>
                      </a:prstGeom>
                      <a:noFill/>
                      <a:extLst/>
                    </p:spPr>
                  </p:pic>
                </p:oleObj>
              </mc:Fallback>
            </mc:AlternateContent>
          </a:graphicData>
        </a:graphic>
      </p:graphicFrame>
      <p:graphicFrame>
        <p:nvGraphicFramePr>
          <p:cNvPr id="32" name="Object 12"/>
          <p:cNvGraphicFramePr>
            <a:graphicFrameLocks noChangeAspect="1"/>
          </p:cNvGraphicFramePr>
          <p:nvPr>
            <p:extLst>
              <p:ext uri="{D42A27DB-BD31-4B8C-83A1-F6EECF244321}">
                <p14:modId xmlns:p14="http://schemas.microsoft.com/office/powerpoint/2010/main" val="531019123"/>
              </p:ext>
            </p:extLst>
          </p:nvPr>
        </p:nvGraphicFramePr>
        <p:xfrm>
          <a:off x="1179394" y="3709628"/>
          <a:ext cx="495300" cy="630238"/>
        </p:xfrm>
        <a:graphic>
          <a:graphicData uri="http://schemas.openxmlformats.org/presentationml/2006/ole">
            <mc:AlternateContent xmlns:mc="http://schemas.openxmlformats.org/markup-compatibility/2006">
              <mc:Choice xmlns:v="urn:schemas-microsoft-com:vml" Requires="v">
                <p:oleObj spid="_x0000_s14252" name="方程式" r:id="rId18" imgW="177480" imgH="228600" progId="Equation.3">
                  <p:embed/>
                </p:oleObj>
              </mc:Choice>
              <mc:Fallback>
                <p:oleObj name="方程式" r:id="rId18" imgW="177480" imgH="228600" progId="Equation.3">
                  <p:embed/>
                  <p:pic>
                    <p:nvPicPr>
                      <p:cNvPr id="0" name=""/>
                      <p:cNvPicPr>
                        <a:picLocks noChangeAspect="1" noChangeArrowheads="1"/>
                      </p:cNvPicPr>
                      <p:nvPr/>
                    </p:nvPicPr>
                    <p:blipFill>
                      <a:blip r:embed="rId19"/>
                      <a:srcRect/>
                      <a:stretch>
                        <a:fillRect/>
                      </a:stretch>
                    </p:blipFill>
                    <p:spPr bwMode="auto">
                      <a:xfrm>
                        <a:off x="1179394" y="3709628"/>
                        <a:ext cx="495300" cy="630238"/>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ext uri="{D42A27DB-BD31-4B8C-83A1-F6EECF244321}">
                <p14:modId xmlns:p14="http://schemas.microsoft.com/office/powerpoint/2010/main" val="2023201766"/>
              </p:ext>
            </p:extLst>
          </p:nvPr>
        </p:nvGraphicFramePr>
        <p:xfrm>
          <a:off x="1153325" y="4925746"/>
          <a:ext cx="533400" cy="630238"/>
        </p:xfrm>
        <a:graphic>
          <a:graphicData uri="http://schemas.openxmlformats.org/presentationml/2006/ole">
            <mc:AlternateContent xmlns:mc="http://schemas.openxmlformats.org/markup-compatibility/2006">
              <mc:Choice xmlns:v="urn:schemas-microsoft-com:vml" Requires="v">
                <p:oleObj spid="_x0000_s14253" name="方程式" r:id="rId20" imgW="190440" imgH="228600" progId="Equation.3">
                  <p:embed/>
                </p:oleObj>
              </mc:Choice>
              <mc:Fallback>
                <p:oleObj name="方程式" r:id="rId20" imgW="190440" imgH="228600" progId="Equation.3">
                  <p:embed/>
                  <p:pic>
                    <p:nvPicPr>
                      <p:cNvPr id="0" name=""/>
                      <p:cNvPicPr>
                        <a:picLocks noChangeAspect="1" noChangeArrowheads="1"/>
                      </p:cNvPicPr>
                      <p:nvPr/>
                    </p:nvPicPr>
                    <p:blipFill>
                      <a:blip r:embed="rId21"/>
                      <a:srcRect/>
                      <a:stretch>
                        <a:fillRect/>
                      </a:stretch>
                    </p:blipFill>
                    <p:spPr bwMode="auto">
                      <a:xfrm>
                        <a:off x="1153325" y="4925746"/>
                        <a:ext cx="533400" cy="630238"/>
                      </a:xfrm>
                      <a:prstGeom prst="rect">
                        <a:avLst/>
                      </a:prstGeom>
                      <a:noFill/>
                      <a:extLst/>
                    </p:spPr>
                  </p:pic>
                </p:oleObj>
              </mc:Fallback>
            </mc:AlternateContent>
          </a:graphicData>
        </a:graphic>
      </p:graphicFrame>
      <p:grpSp>
        <p:nvGrpSpPr>
          <p:cNvPr id="34" name="群組 20"/>
          <p:cNvGrpSpPr/>
          <p:nvPr/>
        </p:nvGrpSpPr>
        <p:grpSpPr>
          <a:xfrm>
            <a:off x="3832284" y="4191843"/>
            <a:ext cx="520319" cy="520319"/>
            <a:chOff x="3342651" y="3507082"/>
            <a:chExt cx="520319" cy="520319"/>
          </a:xfrm>
        </p:grpSpPr>
        <p:sp>
          <p:nvSpPr>
            <p:cNvPr id="35"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6"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4254" name="方程式" r:id="rId22" imgW="139680" imgH="139680" progId="Equation.3">
                    <p:embed/>
                  </p:oleObj>
                </mc:Choice>
                <mc:Fallback>
                  <p:oleObj name="方程式" r:id="rId22" imgW="139680" imgH="139680" progId="Equation.3">
                    <p:embed/>
                    <p:pic>
                      <p:nvPicPr>
                        <p:cNvPr id="0" name=""/>
                        <p:cNvPicPr>
                          <a:picLocks noChangeAspect="1" noChangeArrowheads="1"/>
                        </p:cNvPicPr>
                        <p:nvPr/>
                      </p:nvPicPr>
                      <p:blipFill>
                        <a:blip r:embed="rId23"/>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37" name="Object 12"/>
          <p:cNvGraphicFramePr>
            <a:graphicFrameLocks noChangeAspect="1"/>
          </p:cNvGraphicFramePr>
          <p:nvPr>
            <p:extLst>
              <p:ext uri="{D42A27DB-BD31-4B8C-83A1-F6EECF244321}">
                <p14:modId xmlns:p14="http://schemas.microsoft.com/office/powerpoint/2010/main" val="3818676289"/>
              </p:ext>
            </p:extLst>
          </p:nvPr>
        </p:nvGraphicFramePr>
        <p:xfrm>
          <a:off x="3889980" y="5545694"/>
          <a:ext cx="354012" cy="488950"/>
        </p:xfrm>
        <a:graphic>
          <a:graphicData uri="http://schemas.openxmlformats.org/presentationml/2006/ole">
            <mc:AlternateContent xmlns:mc="http://schemas.openxmlformats.org/markup-compatibility/2006">
              <mc:Choice xmlns:v="urn:schemas-microsoft-com:vml" Requires="v">
                <p:oleObj spid="_x0000_s14255" name="方程式" r:id="rId24" imgW="126720" imgH="177480" progId="Equation.3">
                  <p:embed/>
                </p:oleObj>
              </mc:Choice>
              <mc:Fallback>
                <p:oleObj name="方程式" r:id="rId24" imgW="126720" imgH="177480" progId="Equation.3">
                  <p:embed/>
                  <p:pic>
                    <p:nvPicPr>
                      <p:cNvPr id="0" name=""/>
                      <p:cNvPicPr>
                        <a:picLocks noChangeAspect="1" noChangeArrowheads="1"/>
                      </p:cNvPicPr>
                      <p:nvPr/>
                    </p:nvPicPr>
                    <p:blipFill>
                      <a:blip r:embed="rId25"/>
                      <a:srcRect/>
                      <a:stretch>
                        <a:fillRect/>
                      </a:stretch>
                    </p:blipFill>
                    <p:spPr bwMode="auto">
                      <a:xfrm>
                        <a:off x="3889980" y="5545694"/>
                        <a:ext cx="354012" cy="488950"/>
                      </a:xfrm>
                      <a:prstGeom prst="rect">
                        <a:avLst/>
                      </a:prstGeom>
                      <a:noFill/>
                      <a:extLst/>
                    </p:spPr>
                  </p:pic>
                </p:oleObj>
              </mc:Fallback>
            </mc:AlternateContent>
          </a:graphicData>
        </a:graphic>
      </p:graphicFrame>
      <p:cxnSp>
        <p:nvCxnSpPr>
          <p:cNvPr id="38" name="直線單箭頭接點 24"/>
          <p:cNvCxnSpPr/>
          <p:nvPr/>
        </p:nvCxnSpPr>
        <p:spPr>
          <a:xfrm flipV="1">
            <a:off x="4083491" y="4722606"/>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ext uri="{D42A27DB-BD31-4B8C-83A1-F6EECF244321}">
                <p14:modId xmlns:p14="http://schemas.microsoft.com/office/powerpoint/2010/main" val="3229460559"/>
              </p:ext>
            </p:extLst>
          </p:nvPr>
        </p:nvGraphicFramePr>
        <p:xfrm>
          <a:off x="5054247" y="4138661"/>
          <a:ext cx="787400" cy="533400"/>
        </p:xfrm>
        <a:graphic>
          <a:graphicData uri="http://schemas.openxmlformats.org/presentationml/2006/ole">
            <mc:AlternateContent xmlns:mc="http://schemas.openxmlformats.org/markup-compatibility/2006">
              <mc:Choice xmlns:v="urn:schemas-microsoft-com:vml" Requires="v">
                <p:oleObj spid="_x0000_s14256" name="方程式" r:id="rId26" imgW="317160" imgH="215640" progId="Equation.3">
                  <p:embed/>
                </p:oleObj>
              </mc:Choice>
              <mc:Fallback>
                <p:oleObj name="方程式" r:id="rId26" imgW="317160" imgH="215640" progId="Equation.3">
                  <p:embed/>
                  <p:pic>
                    <p:nvPicPr>
                      <p:cNvPr id="0" name=""/>
                      <p:cNvPicPr>
                        <a:picLocks noChangeAspect="1" noChangeArrowheads="1"/>
                      </p:cNvPicPr>
                      <p:nvPr/>
                    </p:nvPicPr>
                    <p:blipFill>
                      <a:blip r:embed="rId27"/>
                      <a:srcRect/>
                      <a:stretch>
                        <a:fillRect/>
                      </a:stretch>
                    </p:blipFill>
                    <p:spPr bwMode="auto">
                      <a:xfrm>
                        <a:off x="5054247" y="4138661"/>
                        <a:ext cx="787400" cy="533400"/>
                      </a:xfrm>
                      <a:prstGeom prst="rect">
                        <a:avLst/>
                      </a:prstGeom>
                      <a:noFill/>
                      <a:extLst/>
                    </p:spPr>
                  </p:pic>
                </p:oleObj>
              </mc:Fallback>
            </mc:AlternateContent>
          </a:graphicData>
        </a:graphic>
      </p:graphicFrame>
      <p:sp>
        <p:nvSpPr>
          <p:cNvPr id="40" name="文字方塊 33"/>
          <p:cNvSpPr txBox="1"/>
          <p:nvPr/>
        </p:nvSpPr>
        <p:spPr>
          <a:xfrm>
            <a:off x="3667975" y="6056796"/>
            <a:ext cx="798022" cy="461665"/>
          </a:xfrm>
          <a:prstGeom prst="rect">
            <a:avLst/>
          </a:prstGeom>
          <a:noFill/>
        </p:spPr>
        <p:txBody>
          <a:bodyPr wrap="square" rtlCol="0">
            <a:spAutoFit/>
          </a:bodyPr>
          <a:lstStyle/>
          <a:p>
            <a:pPr algn="ctr"/>
            <a:r>
              <a:rPr lang="en-US" altLang="zh-TW" sz="2400" dirty="0" smtClean="0">
                <a:solidFill>
                  <a:srgbClr val="0000FF"/>
                </a:solidFill>
              </a:rPr>
              <a:t>bias</a:t>
            </a:r>
            <a:endParaRPr lang="zh-TW" altLang="en-US" sz="2400" dirty="0">
              <a:solidFill>
                <a:srgbClr val="0000FF"/>
              </a:solidFill>
            </a:endParaRPr>
          </a:p>
        </p:txBody>
      </p:sp>
      <p:graphicFrame>
        <p:nvGraphicFramePr>
          <p:cNvPr id="41" name="Object 12"/>
          <p:cNvGraphicFramePr>
            <a:graphicFrameLocks noChangeAspect="1"/>
          </p:cNvGraphicFramePr>
          <p:nvPr>
            <p:extLst>
              <p:ext uri="{D42A27DB-BD31-4B8C-83A1-F6EECF244321}">
                <p14:modId xmlns:p14="http://schemas.microsoft.com/office/powerpoint/2010/main" val="363109372"/>
              </p:ext>
            </p:extLst>
          </p:nvPr>
        </p:nvGraphicFramePr>
        <p:xfrm>
          <a:off x="6563805" y="4232275"/>
          <a:ext cx="352425" cy="385763"/>
        </p:xfrm>
        <a:graphic>
          <a:graphicData uri="http://schemas.openxmlformats.org/presentationml/2006/ole">
            <mc:AlternateContent xmlns:mc="http://schemas.openxmlformats.org/markup-compatibility/2006">
              <mc:Choice xmlns:v="urn:schemas-microsoft-com:vml" Requires="v">
                <p:oleObj spid="_x0000_s14257" name="方程式" r:id="rId28" imgW="126720" imgH="139680" progId="Equation.3">
                  <p:embed/>
                </p:oleObj>
              </mc:Choice>
              <mc:Fallback>
                <p:oleObj name="方程式" r:id="rId28" imgW="126720" imgH="139680" progId="Equation.3">
                  <p:embed/>
                  <p:pic>
                    <p:nvPicPr>
                      <p:cNvPr id="0" name=""/>
                      <p:cNvPicPr>
                        <a:picLocks noChangeAspect="1" noChangeArrowheads="1"/>
                      </p:cNvPicPr>
                      <p:nvPr/>
                    </p:nvPicPr>
                    <p:blipFill>
                      <a:blip r:embed="rId29"/>
                      <a:srcRect/>
                      <a:stretch>
                        <a:fillRect/>
                      </a:stretch>
                    </p:blipFill>
                    <p:spPr bwMode="auto">
                      <a:xfrm>
                        <a:off x="6563805" y="4232275"/>
                        <a:ext cx="352425" cy="385763"/>
                      </a:xfrm>
                      <a:prstGeom prst="rect">
                        <a:avLst/>
                      </a:prstGeom>
                      <a:noFill/>
                      <a:extLst/>
                    </p:spPr>
                  </p:pic>
                </p:oleObj>
              </mc:Fallback>
            </mc:AlternateContent>
          </a:graphicData>
        </a:graphic>
      </p:graphicFrame>
      <p:sp>
        <p:nvSpPr>
          <p:cNvPr id="42" name="文字方塊 39"/>
          <p:cNvSpPr txBox="1"/>
          <p:nvPr/>
        </p:nvSpPr>
        <p:spPr>
          <a:xfrm>
            <a:off x="4576141" y="4945347"/>
            <a:ext cx="1894780" cy="830997"/>
          </a:xfrm>
          <a:prstGeom prst="rect">
            <a:avLst/>
          </a:prstGeom>
          <a:noFill/>
        </p:spPr>
        <p:txBody>
          <a:bodyPr wrap="square" rtlCol="0">
            <a:spAutoFit/>
          </a:bodyPr>
          <a:lstStyle/>
          <a:p>
            <a:pPr algn="ctr"/>
            <a:r>
              <a:rPr lang="en-US" altLang="zh-TW" sz="2400" dirty="0" smtClean="0">
                <a:solidFill>
                  <a:srgbClr val="0000FF"/>
                </a:solidFill>
              </a:rPr>
              <a:t>Activation function</a:t>
            </a:r>
            <a:endParaRPr lang="zh-TW" altLang="en-US" sz="2400" dirty="0">
              <a:solidFill>
                <a:srgbClr val="0000FF"/>
              </a:solidFill>
            </a:endParaRPr>
          </a:p>
        </p:txBody>
      </p:sp>
      <p:sp>
        <p:nvSpPr>
          <p:cNvPr id="43" name="文字方塊 38"/>
          <p:cNvSpPr txBox="1"/>
          <p:nvPr/>
        </p:nvSpPr>
        <p:spPr>
          <a:xfrm>
            <a:off x="1833704" y="5240865"/>
            <a:ext cx="1186572" cy="461665"/>
          </a:xfrm>
          <a:prstGeom prst="rect">
            <a:avLst/>
          </a:prstGeom>
          <a:noFill/>
        </p:spPr>
        <p:txBody>
          <a:bodyPr wrap="square" rtlCol="0">
            <a:spAutoFit/>
          </a:bodyPr>
          <a:lstStyle/>
          <a:p>
            <a:pPr algn="ctr"/>
            <a:r>
              <a:rPr lang="en-US" altLang="zh-TW" sz="2400" dirty="0" smtClean="0">
                <a:solidFill>
                  <a:srgbClr val="0000FF"/>
                </a:solidFill>
              </a:rPr>
              <a:t>weights</a:t>
            </a:r>
            <a:endParaRPr lang="zh-TW" altLang="en-US" sz="2400" dirty="0">
              <a:solidFill>
                <a:srgbClr val="0000FF"/>
              </a:solidFill>
            </a:endParaRPr>
          </a:p>
        </p:txBody>
      </p:sp>
      <p:sp>
        <p:nvSpPr>
          <p:cNvPr id="44" name="矩形 2"/>
          <p:cNvSpPr/>
          <p:nvPr/>
        </p:nvSpPr>
        <p:spPr>
          <a:xfrm>
            <a:off x="2456611" y="1825094"/>
            <a:ext cx="1463670" cy="584775"/>
          </a:xfrm>
          <a:prstGeom prst="rect">
            <a:avLst/>
          </a:prstGeom>
        </p:spPr>
        <p:txBody>
          <a:bodyPr wrap="none">
            <a:spAutoFit/>
          </a:bodyPr>
          <a:lstStyle/>
          <a:p>
            <a:r>
              <a:rPr lang="en-US" altLang="zh-TW" sz="3200" b="1" i="1" u="sng" dirty="0" smtClean="0"/>
              <a:t>Neuron</a:t>
            </a:r>
            <a:endParaRPr lang="zh-TW" altLang="en-US" sz="3200" b="1" i="1" u="sng" dirty="0"/>
          </a:p>
        </p:txBody>
      </p:sp>
    </p:spTree>
    <p:extLst>
      <p:ext uri="{BB962C8B-B14F-4D97-AF65-F5344CB8AC3E}">
        <p14:creationId xmlns:p14="http://schemas.microsoft.com/office/powerpoint/2010/main" val="276378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2" grpId="0" animBg="1"/>
      <p:bldP spid="40" grpId="0"/>
      <p:bldP spid="42" grpId="0"/>
      <p:bldP spid="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401"/>
          <p:cNvSpPr txBox="1"/>
          <p:nvPr/>
        </p:nvSpPr>
        <p:spPr>
          <a:xfrm>
            <a:off x="136479" y="110734"/>
            <a:ext cx="8776972" cy="6385600"/>
          </a:xfrm>
          <a:prstGeom prst="rect">
            <a:avLst/>
          </a:prstGeom>
          <a:noFill/>
          <a:ln>
            <a:noFill/>
          </a:ln>
        </p:spPr>
        <p:txBody>
          <a:bodyPr lIns="91425" tIns="91425" rIns="91425" bIns="91425" anchor="t" anchorCtr="0">
            <a:noAutofit/>
          </a:bodyPr>
          <a:lstStyle/>
          <a:p>
            <a:pPr marL="88900" lvl="0">
              <a:spcBef>
                <a:spcPts val="600"/>
              </a:spcBef>
              <a:buSzPct val="100000"/>
            </a:pPr>
            <a:r>
              <a:rPr lang="en" sz="3600" dirty="0"/>
              <a:t>Cyber Security use cases</a:t>
            </a:r>
          </a:p>
          <a:p>
            <a:pPr marL="831850" lvl="0" indent="-742950" rtl="0">
              <a:spcBef>
                <a:spcPts val="600"/>
              </a:spcBef>
              <a:buSzPct val="100000"/>
              <a:buAutoNum type="arabicPeriod"/>
            </a:pPr>
            <a:endParaRPr lang="en" sz="4000" dirty="0" smtClean="0"/>
          </a:p>
          <a:p>
            <a:pPr marL="831850" lvl="0" indent="-742950" rtl="0">
              <a:spcBef>
                <a:spcPts val="600"/>
              </a:spcBef>
              <a:buSzPct val="100000"/>
              <a:buAutoNum type="arabicPeriod"/>
            </a:pPr>
            <a:endParaRPr lang="en" sz="4000" dirty="0"/>
          </a:p>
          <a:p>
            <a:pPr marL="831850" lvl="0" indent="-742950" rtl="0">
              <a:spcBef>
                <a:spcPts val="600"/>
              </a:spcBef>
              <a:buSzPct val="100000"/>
              <a:buAutoNum type="arabicPeriod"/>
            </a:pPr>
            <a:r>
              <a:rPr lang="en" sz="4000" dirty="0" smtClean="0"/>
              <a:t>Intrusion Detection</a:t>
            </a:r>
          </a:p>
          <a:p>
            <a:pPr marL="831850" lvl="0" indent="-742950" rtl="0">
              <a:spcBef>
                <a:spcPts val="600"/>
              </a:spcBef>
              <a:buSzPct val="100000"/>
              <a:buAutoNum type="arabicPeriod"/>
            </a:pPr>
            <a:r>
              <a:rPr lang="en" sz="4000" dirty="0" smtClean="0"/>
              <a:t>Domain Generation Algorithms</a:t>
            </a:r>
          </a:p>
          <a:p>
            <a:pPr marL="831850" lvl="0" indent="-742950" rtl="0">
              <a:spcBef>
                <a:spcPts val="600"/>
              </a:spcBef>
              <a:buSzPct val="100000"/>
              <a:buAutoNum type="arabicPeriod"/>
            </a:pPr>
            <a:r>
              <a:rPr lang="en" sz="4000" dirty="0" smtClean="0"/>
              <a:t>Malicious URL Analysis</a:t>
            </a:r>
          </a:p>
          <a:p>
            <a:pPr marL="831850" lvl="0" indent="-742950" rtl="0">
              <a:spcBef>
                <a:spcPts val="600"/>
              </a:spcBef>
              <a:buSzPct val="100000"/>
              <a:buAutoNum type="arabicPeriod"/>
            </a:pPr>
            <a:r>
              <a:rPr lang="en" sz="4000" dirty="0" smtClean="0"/>
              <a:t>Spam Email Detection</a:t>
            </a:r>
          </a:p>
          <a:p>
            <a:pPr marL="831850" lvl="0" indent="-742950" rtl="0">
              <a:spcBef>
                <a:spcPts val="600"/>
              </a:spcBef>
              <a:buSzPct val="100000"/>
              <a:buAutoNum type="arabicPeriod"/>
            </a:pPr>
            <a:r>
              <a:rPr lang="en" sz="4000" dirty="0" smtClean="0"/>
              <a:t>Image Spam Detection</a:t>
            </a:r>
          </a:p>
          <a:p>
            <a:pPr marL="831850" lvl="0" indent="-742950" rtl="0">
              <a:spcBef>
                <a:spcPts val="600"/>
              </a:spcBef>
              <a:buSzPct val="100000"/>
              <a:buAutoNum type="arabicPeriod"/>
            </a:pPr>
            <a:r>
              <a:rPr lang="en" sz="4000" dirty="0" smtClean="0"/>
              <a:t>M</a:t>
            </a:r>
            <a:r>
              <a:rPr lang="en-US" sz="4000" dirty="0" smtClean="0"/>
              <a:t>a</a:t>
            </a:r>
            <a:r>
              <a:rPr lang="en" sz="4000" dirty="0" smtClean="0"/>
              <a:t>lware Analysis</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755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3200" dirty="0">
                <a:solidFill>
                  <a:schemeClr val="bg1"/>
                </a:solidFill>
                <a:latin typeface="+mj-lt"/>
              </a:rPr>
              <a:t>Software </a:t>
            </a:r>
            <a:r>
              <a:rPr lang="en-US" sz="3200" dirty="0" smtClean="0">
                <a:solidFill>
                  <a:schemeClr val="bg1"/>
                </a:solidFill>
                <a:latin typeface="+mj-lt"/>
              </a:rPr>
              <a:t>Installation</a:t>
            </a:r>
          </a:p>
          <a:p>
            <a:pPr lvl="0"/>
            <a:endParaRPr lang="en-US" sz="3200" dirty="0">
              <a:solidFill>
                <a:schemeClr val="bg1"/>
              </a:solidFill>
              <a:latin typeface="+mj-lt"/>
            </a:endParaRPr>
          </a:p>
          <a:p>
            <a:pPr marL="457200" lvl="0" indent="-457200">
              <a:buFont typeface="Arial" pitchFamily="34" charset="0"/>
              <a:buChar char="•"/>
            </a:pPr>
            <a:r>
              <a:rPr lang="en-US" sz="2400" dirty="0" err="1">
                <a:latin typeface="+mj-lt"/>
              </a:rPr>
              <a:t>sudo</a:t>
            </a:r>
            <a:r>
              <a:rPr lang="en-US" sz="2400" dirty="0">
                <a:latin typeface="+mj-lt"/>
              </a:rPr>
              <a:t> apt-get install </a:t>
            </a:r>
            <a:r>
              <a:rPr lang="en-US" sz="2400" dirty="0" err="1">
                <a:latin typeface="+mj-lt"/>
              </a:rPr>
              <a:t>libatlas</a:t>
            </a:r>
            <a:r>
              <a:rPr lang="en-US" sz="2400" dirty="0">
                <a:latin typeface="+mj-lt"/>
              </a:rPr>
              <a:t>-base-</a:t>
            </a:r>
            <a:r>
              <a:rPr lang="en-US" sz="2400" dirty="0" err="1">
                <a:latin typeface="+mj-lt"/>
              </a:rPr>
              <a:t>dev</a:t>
            </a:r>
            <a:r>
              <a:rPr lang="en-US" sz="2400" dirty="0">
                <a:latin typeface="+mj-lt"/>
              </a:rPr>
              <a:t> </a:t>
            </a:r>
            <a:r>
              <a:rPr lang="en-US" sz="2400" dirty="0" err="1">
                <a:latin typeface="+mj-lt"/>
              </a:rPr>
              <a:t>gfortran</a:t>
            </a:r>
            <a:r>
              <a:rPr lang="en-US" sz="2400" dirty="0">
                <a:latin typeface="+mj-lt"/>
              </a:rPr>
              <a:t> python-</a:t>
            </a:r>
            <a:r>
              <a:rPr lang="en-US" sz="2400" dirty="0" err="1">
                <a:latin typeface="+mj-lt"/>
              </a:rPr>
              <a:t>dev</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apt-get install python-pip</a:t>
            </a:r>
          </a:p>
          <a:p>
            <a:pPr marL="457200" lvl="0" indent="-457200">
              <a:buFont typeface="Arial" pitchFamily="34" charset="0"/>
              <a:buChar char="•"/>
            </a:pPr>
            <a:r>
              <a:rPr lang="en-US" sz="2400" dirty="0" err="1">
                <a:latin typeface="+mj-lt"/>
              </a:rPr>
              <a:t>sudo</a:t>
            </a:r>
            <a:r>
              <a:rPr lang="en-US" sz="2400" dirty="0">
                <a:latin typeface="+mj-lt"/>
              </a:rPr>
              <a:t> pip install --upgrade pip</a:t>
            </a: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numpy</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scipy</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matplotlib</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seaborn</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scikit</a:t>
            </a:r>
            <a:r>
              <a:rPr lang="en-US" sz="2400" dirty="0">
                <a:latin typeface="+mj-lt"/>
              </a:rPr>
              <a:t>-learn</a:t>
            </a: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tensorflow</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theano</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keras</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pandas</a:t>
            </a:r>
          </a:p>
          <a:p>
            <a:pPr marL="457200" lvl="0" indent="-457200">
              <a:buFont typeface="Arial" pitchFamily="34" charset="0"/>
              <a:buChar char="•"/>
            </a:pPr>
            <a:r>
              <a:rPr lang="en-US" sz="2400" dirty="0" err="1">
                <a:latin typeface="+mj-lt"/>
              </a:rPr>
              <a:t>sudo</a:t>
            </a:r>
            <a:r>
              <a:rPr lang="en-US" sz="2400" dirty="0">
                <a:latin typeface="+mj-lt"/>
              </a:rPr>
              <a:t> pip install h5py</a:t>
            </a: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jupyter</a:t>
            </a:r>
            <a:endParaRPr lang="en-US" sz="2400" dirty="0">
              <a:latin typeface="+mj-lt"/>
            </a:endParaRPr>
          </a:p>
          <a:p>
            <a:pPr marL="457200" lvl="0" indent="-457200">
              <a:buFont typeface="Arial" pitchFamily="34" charset="0"/>
              <a:buChar char="•"/>
            </a:pPr>
            <a:r>
              <a:rPr lang="en-US" sz="2400" dirty="0" err="1">
                <a:latin typeface="+mj-lt"/>
              </a:rPr>
              <a:t>sudo</a:t>
            </a:r>
            <a:r>
              <a:rPr lang="en-US" sz="2400" dirty="0">
                <a:latin typeface="+mj-lt"/>
              </a:rPr>
              <a:t> pip install </a:t>
            </a:r>
            <a:r>
              <a:rPr lang="en-US" sz="2400" dirty="0" err="1">
                <a:latin typeface="+mj-lt"/>
              </a:rPr>
              <a:t>ipython</a:t>
            </a:r>
            <a:endParaRPr lang="en" sz="2400" dirty="0">
              <a:latin typeface="+mj-lt"/>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454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2800" b="1" dirty="0">
                <a:solidFill>
                  <a:schemeClr val="bg1"/>
                </a:solidFill>
                <a:latin typeface="+mj-lt"/>
                <a:cs typeface="Times New Roman" pitchFamily="18" charset="0"/>
              </a:rPr>
              <a:t>Artificial Intelligence (AI) </a:t>
            </a:r>
            <a:r>
              <a:rPr lang="en-US" sz="2800" b="1" dirty="0" smtClean="0">
                <a:solidFill>
                  <a:schemeClr val="bg1"/>
                </a:solidFill>
                <a:latin typeface="+mj-lt"/>
                <a:cs typeface="Times New Roman" pitchFamily="18" charset="0"/>
              </a:rPr>
              <a:t>                                    toolkits</a:t>
            </a:r>
          </a:p>
          <a:p>
            <a:pPr lvl="0"/>
            <a:endParaRPr lang="en-US" sz="2800" b="1" dirty="0" smtClean="0">
              <a:solidFill>
                <a:schemeClr val="bg1"/>
              </a:solidFill>
              <a:latin typeface="+mj-lt"/>
              <a:cs typeface="Times New Roman" pitchFamily="18" charset="0"/>
            </a:endParaRPr>
          </a:p>
          <a:p>
            <a:r>
              <a:rPr lang="en-US" sz="2800" b="1" dirty="0" err="1">
                <a:latin typeface="Times New Roman" pitchFamily="18" charset="0"/>
                <a:cs typeface="Times New Roman" pitchFamily="18" charset="0"/>
              </a:rPr>
              <a:t>Scikit</a:t>
            </a:r>
            <a:r>
              <a:rPr lang="en-US" sz="2800" b="1" dirty="0">
                <a:latin typeface="Times New Roman" pitchFamily="18" charset="0"/>
                <a:cs typeface="Times New Roman" pitchFamily="18" charset="0"/>
              </a:rPr>
              <a:t>-learn </a:t>
            </a:r>
            <a:r>
              <a:rPr lang="en-US" sz="2800" dirty="0">
                <a:latin typeface="Times New Roman" pitchFamily="18" charset="0"/>
                <a:cs typeface="Times New Roman" pitchFamily="18" charset="0"/>
              </a:rPr>
              <a:t>- Python library that implements a comprehensive range of machine learning algorithms.</a:t>
            </a:r>
          </a:p>
          <a:p>
            <a:pPr algn="just"/>
            <a:endParaRPr lang="en-US" sz="2800" dirty="0">
              <a:latin typeface="Times New Roman" pitchFamily="18" charset="0"/>
              <a:cs typeface="Times New Roman" pitchFamily="18" charset="0"/>
            </a:endParaRPr>
          </a:p>
          <a:p>
            <a:pPr marL="571500" indent="-571500">
              <a:buFont typeface="Arial" pitchFamily="34" charset="0"/>
              <a:buChar char="•"/>
            </a:pPr>
            <a:r>
              <a:rPr lang="en-US" sz="2800" dirty="0">
                <a:latin typeface="Times New Roman" pitchFamily="18" charset="0"/>
                <a:cs typeface="Times New Roman" pitchFamily="18" charset="0"/>
              </a:rPr>
              <a:t>easy-to-use, general-purpose toolbox for machine learning in Python.</a:t>
            </a:r>
          </a:p>
          <a:p>
            <a:pPr marL="571500" indent="-571500">
              <a:buFont typeface="Arial" pitchFamily="34" charset="0"/>
              <a:buChar char="•"/>
            </a:pPr>
            <a:r>
              <a:rPr lang="en-US" sz="2800" dirty="0">
                <a:latin typeface="Times New Roman" pitchFamily="18" charset="0"/>
                <a:cs typeface="Times New Roman" pitchFamily="18" charset="0"/>
              </a:rPr>
              <a:t>supervised and unsupervised machine learning techniques.</a:t>
            </a:r>
          </a:p>
          <a:p>
            <a:pPr marL="571500" indent="-571500">
              <a:buFont typeface="Arial" pitchFamily="34" charset="0"/>
              <a:buChar char="•"/>
            </a:pPr>
            <a:r>
              <a:rPr lang="en-US" sz="2800" dirty="0">
                <a:latin typeface="Times New Roman" pitchFamily="18" charset="0"/>
                <a:cs typeface="Times New Roman" pitchFamily="18" charset="0"/>
              </a:rPr>
              <a:t>Utilities for common tasks such as model selection, feature extraction, and feature selection.</a:t>
            </a:r>
          </a:p>
          <a:p>
            <a:pPr marL="571500" indent="-571500">
              <a:buFont typeface="Arial" pitchFamily="34" charset="0"/>
              <a:buChar char="•"/>
            </a:pPr>
            <a:r>
              <a:rPr lang="en-US" sz="2800" dirty="0">
                <a:latin typeface="Times New Roman" pitchFamily="18" charset="0"/>
                <a:cs typeface="Times New Roman" pitchFamily="18" charset="0"/>
              </a:rPr>
              <a:t>Built on </a:t>
            </a:r>
            <a:r>
              <a:rPr lang="en-US" sz="2800" dirty="0" err="1">
                <a:latin typeface="Times New Roman" pitchFamily="18" charset="0"/>
                <a:cs typeface="Times New Roman" pitchFamily="18" charset="0"/>
              </a:rPr>
              <a:t>NumPy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SciPy</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matplotlib</a:t>
            </a:r>
            <a:r>
              <a:rPr lang="en-US" sz="2800" dirty="0">
                <a:latin typeface="Times New Roman" pitchFamily="18" charset="0"/>
                <a:cs typeface="Times New Roman" pitchFamily="18" charset="0"/>
              </a:rPr>
              <a:t>.</a:t>
            </a:r>
          </a:p>
          <a:p>
            <a:pPr marL="571500" indent="-571500">
              <a:buFont typeface="Arial" pitchFamily="34" charset="0"/>
              <a:buChar char="•"/>
            </a:pPr>
            <a:r>
              <a:rPr lang="en-US" sz="2800" dirty="0">
                <a:latin typeface="Times New Roman" pitchFamily="18" charset="0"/>
                <a:cs typeface="Times New Roman" pitchFamily="18" charset="0"/>
              </a:rPr>
              <a:t>Open source, commercially usable - BSD license.</a:t>
            </a:r>
            <a:endParaRPr lang="en-US" sz="2800" dirty="0">
              <a:solidFill>
                <a:schemeClr val="bg1"/>
              </a:solidFill>
              <a:latin typeface="+mj-lt"/>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8830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2800" b="1" dirty="0">
                <a:solidFill>
                  <a:schemeClr val="bg1"/>
                </a:solidFill>
                <a:latin typeface="+mj-lt"/>
                <a:cs typeface="Times New Roman" pitchFamily="18" charset="0"/>
              </a:rPr>
              <a:t>Artificial Intelligence (AI) </a:t>
            </a:r>
            <a:r>
              <a:rPr lang="en-US" sz="2800" b="1" dirty="0" smtClean="0">
                <a:solidFill>
                  <a:schemeClr val="bg1"/>
                </a:solidFill>
                <a:latin typeface="+mj-lt"/>
                <a:cs typeface="Times New Roman" pitchFamily="18" charset="0"/>
              </a:rPr>
              <a:t>                                    toolkits</a:t>
            </a:r>
          </a:p>
          <a:p>
            <a:pPr lvl="0"/>
            <a:endParaRPr lang="en-US" sz="2800" b="1"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a:p>
            <a:pPr algn="just"/>
            <a:r>
              <a:rPr lang="en-US" sz="2800" b="1" dirty="0" err="1">
                <a:latin typeface="Times New Roman" pitchFamily="18" charset="0"/>
                <a:cs typeface="Times New Roman" pitchFamily="18" charset="0"/>
              </a:rPr>
              <a:t>TensorFlow</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 library for numerical computation using data flow graphs / deep learning.</a:t>
            </a:r>
          </a:p>
          <a:p>
            <a:pPr algn="just"/>
            <a:endParaRPr lang="en-US" sz="2800" dirty="0">
              <a:latin typeface="Times New Roman" pitchFamily="18" charset="0"/>
              <a:cs typeface="Times New Roman" pitchFamily="18" charset="0"/>
            </a:endParaRPr>
          </a:p>
          <a:p>
            <a:pPr marL="457200" indent="-457200" algn="just">
              <a:buFont typeface="Arial" pitchFamily="34" charset="0"/>
              <a:buChar char="•"/>
            </a:pPr>
            <a:r>
              <a:rPr lang="en-US" sz="2800" dirty="0">
                <a:latin typeface="Times New Roman" pitchFamily="18" charset="0"/>
                <a:cs typeface="Times New Roman" pitchFamily="18" charset="0"/>
              </a:rPr>
              <a:t>Open source</a:t>
            </a:r>
          </a:p>
          <a:p>
            <a:pPr marL="457200" indent="-457200" algn="just">
              <a:buFont typeface="Arial" pitchFamily="34" charset="0"/>
              <a:buChar char="•"/>
            </a:pPr>
            <a:r>
              <a:rPr lang="en-US" sz="2800" dirty="0">
                <a:latin typeface="Times New Roman" pitchFamily="18" charset="0"/>
                <a:cs typeface="Times New Roman" pitchFamily="18" charset="0"/>
              </a:rPr>
              <a:t>By Google</a:t>
            </a:r>
          </a:p>
          <a:p>
            <a:pPr marL="457200" indent="-457200" algn="just">
              <a:buFont typeface="Arial" pitchFamily="34" charset="0"/>
              <a:buChar char="•"/>
            </a:pPr>
            <a:r>
              <a:rPr lang="en-US" sz="2800" dirty="0">
                <a:latin typeface="Times New Roman" pitchFamily="18" charset="0"/>
                <a:cs typeface="Times New Roman" pitchFamily="18" charset="0"/>
              </a:rPr>
              <a:t>used for both research and production</a:t>
            </a:r>
          </a:p>
          <a:p>
            <a:pPr marL="457200" indent="-457200" algn="just">
              <a:buFont typeface="Arial" pitchFamily="34" charset="0"/>
              <a:buChar char="•"/>
            </a:pPr>
            <a:r>
              <a:rPr lang="en-US" sz="2800" dirty="0">
                <a:latin typeface="Times New Roman" pitchFamily="18" charset="0"/>
                <a:cs typeface="Times New Roman" pitchFamily="18" charset="0"/>
              </a:rPr>
              <a:t>Used widely for deep learning/neural nets</a:t>
            </a:r>
          </a:p>
          <a:p>
            <a:pPr marL="457200" indent="-457200" algn="just">
              <a:buFont typeface="Arial" pitchFamily="34" charset="0"/>
              <a:buChar char="•"/>
            </a:pPr>
            <a:r>
              <a:rPr lang="en-US" sz="2800" dirty="0">
                <a:latin typeface="Times New Roman" pitchFamily="18" charset="0"/>
                <a:cs typeface="Times New Roman" pitchFamily="18" charset="0"/>
              </a:rPr>
              <a:t>But not restricted to just deep models</a:t>
            </a:r>
          </a:p>
          <a:p>
            <a:pPr marL="457200" indent="-457200" algn="just">
              <a:buFont typeface="Arial" pitchFamily="34" charset="0"/>
              <a:buChar char="•"/>
            </a:pPr>
            <a:r>
              <a:rPr lang="en-US" sz="2800" dirty="0">
                <a:latin typeface="Times New Roman" pitchFamily="18" charset="0"/>
                <a:cs typeface="Times New Roman" pitchFamily="18" charset="0"/>
              </a:rPr>
              <a:t>Multiple GPU Support</a:t>
            </a:r>
          </a:p>
          <a:p>
            <a:pPr lvl="0"/>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9959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2800" b="1" dirty="0">
                <a:solidFill>
                  <a:schemeClr val="bg1"/>
                </a:solidFill>
                <a:latin typeface="+mj-lt"/>
                <a:cs typeface="Times New Roman" pitchFamily="18" charset="0"/>
              </a:rPr>
              <a:t>Artificial Intelligence (AI) </a:t>
            </a:r>
            <a:r>
              <a:rPr lang="en-US" sz="2800" b="1" dirty="0" smtClean="0">
                <a:solidFill>
                  <a:schemeClr val="bg1"/>
                </a:solidFill>
                <a:latin typeface="+mj-lt"/>
                <a:cs typeface="Times New Roman" pitchFamily="18" charset="0"/>
              </a:rPr>
              <a:t>                                    toolkits</a:t>
            </a:r>
          </a:p>
          <a:p>
            <a:pPr lvl="0"/>
            <a:endParaRPr lang="en-US" sz="2800" b="1"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a:p>
            <a:pPr algn="just"/>
            <a:r>
              <a:rPr lang="en-US" sz="2800" b="1" dirty="0" err="1">
                <a:latin typeface="Times New Roman" pitchFamily="18" charset="0"/>
                <a:cs typeface="Times New Roman" pitchFamily="18" charset="0"/>
              </a:rPr>
              <a:t>Keras</a:t>
            </a:r>
            <a:r>
              <a:rPr lang="en-US" sz="2800" b="1" dirty="0">
                <a:latin typeface="Times New Roman" pitchFamily="18" charset="0"/>
                <a:cs typeface="Times New Roman" pitchFamily="18" charset="0"/>
              </a:rPr>
              <a:t> – </a:t>
            </a:r>
            <a:r>
              <a:rPr lang="en-US" sz="2800" dirty="0">
                <a:latin typeface="Times New Roman" pitchFamily="18" charset="0"/>
                <a:cs typeface="Times New Roman" pitchFamily="18" charset="0"/>
              </a:rPr>
              <a:t>It is a high-level neural networks API, written in Python and capable of running on top of </a:t>
            </a: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 CNTK, or </a:t>
            </a:r>
            <a:r>
              <a:rPr lang="en-US" sz="2800" dirty="0" err="1">
                <a:latin typeface="Times New Roman" pitchFamily="18" charset="0"/>
                <a:cs typeface="Times New Roman" pitchFamily="18" charset="0"/>
              </a:rPr>
              <a:t>Theano</a:t>
            </a:r>
            <a:r>
              <a:rPr lang="en-US" sz="2800" dirty="0">
                <a:latin typeface="Times New Roman" pitchFamily="18" charset="0"/>
                <a:cs typeface="Times New Roman" pitchFamily="18" charset="0"/>
              </a:rPr>
              <a:t>. It was developed with a focus on enabling fast experimentation.</a:t>
            </a:r>
          </a:p>
          <a:p>
            <a:pPr algn="just"/>
            <a:endParaRPr lang="en-US" sz="2800" b="1" dirty="0">
              <a:latin typeface="Times New Roman" pitchFamily="18" charset="0"/>
              <a:cs typeface="Times New Roman" pitchFamily="18" charset="0"/>
            </a:endParaRPr>
          </a:p>
          <a:p>
            <a:pPr marL="457200" indent="-457200" algn="just">
              <a:buFont typeface="Arial" pitchFamily="34" charset="0"/>
              <a:buChar char="•"/>
            </a:pPr>
            <a:r>
              <a:rPr lang="en-US" sz="2800" dirty="0">
                <a:latin typeface="Times New Roman" pitchFamily="18" charset="0"/>
                <a:cs typeface="Times New Roman" pitchFamily="18" charset="0"/>
              </a:rPr>
              <a:t>Allows for easy and fast prototyping (through user friendliness, modularity, and extensibility).</a:t>
            </a:r>
          </a:p>
          <a:p>
            <a:pPr marL="457200" indent="-457200" algn="just">
              <a:buFont typeface="Arial" pitchFamily="34" charset="0"/>
              <a:buChar char="•"/>
            </a:pPr>
            <a:r>
              <a:rPr lang="en-US" sz="2800" dirty="0">
                <a:latin typeface="Times New Roman" pitchFamily="18" charset="0"/>
                <a:cs typeface="Times New Roman" pitchFamily="18" charset="0"/>
              </a:rPr>
              <a:t>Runs seamlessly on CPU and GPU.</a:t>
            </a:r>
          </a:p>
          <a:p>
            <a:pPr lvl="0"/>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13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6858000"/>
          </a:xfrm>
          <a:prstGeom prst="rect">
            <a:avLst/>
          </a:prstGeom>
          <a:noFill/>
          <a:ln>
            <a:noFill/>
          </a:ln>
        </p:spPr>
        <p:txBody>
          <a:bodyPr lIns="91425" tIns="91425" rIns="91425" bIns="91425" anchor="t" anchorCtr="0">
            <a:noAutofit/>
          </a:bodyPr>
          <a:lstStyle/>
          <a:p>
            <a:pPr lvl="0"/>
            <a:r>
              <a:rPr lang="en-US" sz="3200" dirty="0">
                <a:solidFill>
                  <a:schemeClr val="bg1"/>
                </a:solidFill>
                <a:latin typeface="+mj-lt"/>
                <a:cs typeface="Times New Roman" pitchFamily="18" charset="0"/>
              </a:rPr>
              <a:t>Supporting Libraries</a:t>
            </a:r>
            <a:endParaRPr lang="en-US" sz="3200"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a:p>
            <a:pPr lvl="0"/>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146" y="2209800"/>
            <a:ext cx="70866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123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a:cs typeface="Times New Roman" pitchFamily="18" charset="0"/>
              </a:rPr>
              <a:t>Intrusion : Attempting to break into or misuse your system.</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Intruders may be from outside the network or legitimate users of the network.</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Intrusion can be a physical, system or remote intrusion.</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Intrusion Detection Systems look for attack signatures, which are specific patterns that usually indicate malicious or suspicious intent.</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anomaly detection, signature based, host based and network based are different IDS.</a:t>
            </a:r>
          </a:p>
          <a:p>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There are various approaches to attack malicious activities, namely (1) static approaches: firewalls, encryption and decryption techniques of cryptography, software updates and many others and (2) dynamic approaches: anomaly and intrusion detection (ID).</a:t>
            </a:r>
          </a:p>
        </p:txBody>
      </p:sp>
    </p:spTree>
    <p:extLst>
      <p:ext uri="{BB962C8B-B14F-4D97-AF65-F5344CB8AC3E}">
        <p14:creationId xmlns:p14="http://schemas.microsoft.com/office/powerpoint/2010/main" val="4101568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endParaRPr lang="en-US" sz="2000" dirty="0">
              <a:cs typeface="Times New Roman" pitchFamily="18" charset="0"/>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015" y="1323832"/>
            <a:ext cx="6237027" cy="480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1937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a:cs typeface="Times New Roman" pitchFamily="18" charset="0"/>
              </a:rPr>
              <a:t>Intrusion detection is categorized in to 2 types based on the network behavior and network type.</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Network-based IDS (N-IDS): Most commonly used in both academia and industries, it analyzes all the network traffic by looking in packet level information to find the suspicious activity.</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Host-based IDS (H-IDS): focuses on the information of each particular system or host, heavily depends for data on the sources of log files such as sensors, system logs, software logs, file systems, disk resources and many more. Mostly, organizations used combination of both of them to get benefited largely in real-time IDS deployment.</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r>
              <a:rPr lang="en-US" sz="2000" dirty="0">
                <a:cs typeface="Times New Roman" pitchFamily="18" charset="0"/>
              </a:rPr>
              <a:t>Lincoln Labs - raw TCP dump data collected from a local-area network (LAN).</a:t>
            </a:r>
          </a:p>
          <a:p>
            <a:pPr marL="342900" indent="-342900">
              <a:buFont typeface="Arial" pitchFamily="34" charset="0"/>
              <a:buChar char="•"/>
            </a:pPr>
            <a:endParaRPr lang="en-US" sz="2000" dirty="0">
              <a:cs typeface="Times New Roman" pitchFamily="18" charset="0"/>
            </a:endParaRPr>
          </a:p>
        </p:txBody>
      </p:sp>
    </p:spTree>
    <p:extLst>
      <p:ext uri="{BB962C8B-B14F-4D97-AF65-F5344CB8AC3E}">
        <p14:creationId xmlns:p14="http://schemas.microsoft.com/office/powerpoint/2010/main" val="4204250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Intrusion Detection</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b="1" dirty="0">
                <a:cs typeface="Times New Roman" pitchFamily="18" charset="0"/>
              </a:rPr>
              <a:t>DOS</a:t>
            </a:r>
            <a:r>
              <a:rPr lang="en-US" sz="2000" dirty="0">
                <a:cs typeface="Times New Roman" pitchFamily="18" charset="0"/>
              </a:rPr>
              <a:t> - Intruder aims at making network resources down and consequently, resources are inaccessible to authorized users, e.g. syn flood.</a:t>
            </a:r>
          </a:p>
          <a:p>
            <a:pPr marL="342900" indent="-342900">
              <a:buFont typeface="Arial" pitchFamily="34" charset="0"/>
              <a:buChar char="•"/>
            </a:pPr>
            <a:r>
              <a:rPr lang="en-US" sz="2000" b="1" dirty="0">
                <a:cs typeface="Times New Roman" pitchFamily="18" charset="0"/>
              </a:rPr>
              <a:t>Probe</a:t>
            </a:r>
            <a:r>
              <a:rPr lang="en-US" sz="2000" dirty="0">
                <a:cs typeface="Times New Roman" pitchFamily="18" charset="0"/>
              </a:rPr>
              <a:t> - acquiring statistics about the computer System or network e.g., port scanning.</a:t>
            </a:r>
          </a:p>
          <a:p>
            <a:pPr marL="342900" indent="-342900">
              <a:buFont typeface="Arial" pitchFamily="34" charset="0"/>
              <a:buChar char="•"/>
            </a:pPr>
            <a:r>
              <a:rPr lang="en-US" sz="2000" b="1" dirty="0">
                <a:cs typeface="Times New Roman" pitchFamily="18" charset="0"/>
              </a:rPr>
              <a:t>R2L</a:t>
            </a:r>
            <a:r>
              <a:rPr lang="en-US" sz="2000" dirty="0">
                <a:cs typeface="Times New Roman" pitchFamily="18" charset="0"/>
              </a:rPr>
              <a:t> - Illegitimate access from remote computer , e.g. guessing password.</a:t>
            </a:r>
          </a:p>
          <a:p>
            <a:pPr marL="342900" indent="-342900">
              <a:buFont typeface="Arial" pitchFamily="34" charset="0"/>
              <a:buChar char="•"/>
            </a:pPr>
            <a:r>
              <a:rPr lang="en-US" sz="2000" b="1" dirty="0">
                <a:cs typeface="Times New Roman" pitchFamily="18" charset="0"/>
              </a:rPr>
              <a:t>U2R</a:t>
            </a:r>
            <a:r>
              <a:rPr lang="en-US" sz="2000" dirty="0">
                <a:cs typeface="Times New Roman" pitchFamily="18" charset="0"/>
              </a:rPr>
              <a:t> - acquiring the root or super-user access on a specific computer, e.g., various `buffer overflow' attacks.</a:t>
            </a:r>
          </a:p>
          <a:p>
            <a:pPr marL="342900" indent="-342900">
              <a:buFont typeface="Arial" pitchFamily="34" charset="0"/>
              <a:buChar char="•"/>
            </a:pPr>
            <a:endParaRPr lang="en-US" sz="2000" dirty="0">
              <a:cs typeface="Times New Roman" pitchFamily="18" charset="0"/>
            </a:endParaRPr>
          </a:p>
          <a:p>
            <a:pPr marL="342900" indent="-342900">
              <a:buFont typeface="Arial" pitchFamily="34" charset="0"/>
              <a:buChar char="•"/>
            </a:pPr>
            <a:endParaRPr lang="en-US" sz="2000" dirty="0">
              <a:cs typeface="Times New Roman" pitchFamily="18"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968" y="3124200"/>
            <a:ext cx="4572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595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smtClean="0"/>
              <a:t>Output Layer</a:t>
            </a:r>
            <a:endParaRPr lang="zh-TW" altLang="en-US" sz="2400" b="1" dirty="0"/>
          </a:p>
        </p:txBody>
      </p:sp>
      <p:sp>
        <p:nvSpPr>
          <p:cNvPr id="46"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smtClean="0"/>
              <a:t>Hidden Layers</a:t>
            </a:r>
            <a:endParaRPr lang="zh-TW" altLang="en-US" sz="2400" b="1" dirty="0"/>
          </a:p>
        </p:txBody>
      </p:sp>
      <p:sp>
        <p:nvSpPr>
          <p:cNvPr id="47"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9"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smtClean="0"/>
              <a:t>Input Layer</a:t>
            </a:r>
            <a:endParaRPr lang="zh-TW" altLang="en-US" sz="2400" b="1" dirty="0"/>
          </a:p>
        </p:txBody>
      </p:sp>
      <p:sp>
        <p:nvSpPr>
          <p:cNvPr id="51"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smtClean="0"/>
              <a:t>Input</a:t>
            </a:r>
          </a:p>
        </p:txBody>
      </p:sp>
      <p:sp>
        <p:nvSpPr>
          <p:cNvPr id="52"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smtClean="0"/>
              <a:t>Output</a:t>
            </a:r>
          </a:p>
        </p:txBody>
      </p:sp>
      <p:cxnSp>
        <p:nvCxnSpPr>
          <p:cNvPr id="53"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7"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8" name="Object 12"/>
          <p:cNvGraphicFramePr>
            <a:graphicFrameLocks noChangeAspect="1"/>
          </p:cNvGraphicFramePr>
          <p:nvPr>
            <p:extLst>
              <p:ext uri="{D42A27DB-BD31-4B8C-83A1-F6EECF244321}">
                <p14:modId xmlns:p14="http://schemas.microsoft.com/office/powerpoint/2010/main" val="2167306250"/>
              </p:ext>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4581"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2"/>
          <p:cNvGraphicFramePr>
            <a:graphicFrameLocks noChangeAspect="1"/>
          </p:cNvGraphicFramePr>
          <p:nvPr>
            <p:extLst>
              <p:ext uri="{D42A27DB-BD31-4B8C-83A1-F6EECF244321}">
                <p14:modId xmlns:p14="http://schemas.microsoft.com/office/powerpoint/2010/main" val="3123563759"/>
              </p:ext>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4582"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smtClean="0"/>
                <a:t>Layer 1</a:t>
              </a:r>
              <a:endParaRPr lang="zh-TW" altLang="en-US" sz="2400" dirty="0"/>
            </a:p>
          </p:txBody>
        </p:sp>
        <p:sp>
          <p:nvSpPr>
            <p:cNvPr id="63"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4"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5"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sp>
        <p:nvSpPr>
          <p:cNvPr id="67"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8" name="Object 12"/>
          <p:cNvGraphicFramePr>
            <a:graphicFrameLocks noChangeAspect="1"/>
          </p:cNvGraphicFramePr>
          <p:nvPr>
            <p:extLst>
              <p:ext uri="{D42A27DB-BD31-4B8C-83A1-F6EECF244321}">
                <p14:modId xmlns:p14="http://schemas.microsoft.com/office/powerpoint/2010/main" val="2366078196"/>
              </p:ext>
            </p:extLst>
          </p:nvPr>
        </p:nvGraphicFramePr>
        <p:xfrm>
          <a:off x="1396259" y="4271709"/>
          <a:ext cx="407988" cy="488950"/>
        </p:xfrm>
        <a:graphic>
          <a:graphicData uri="http://schemas.openxmlformats.org/presentationml/2006/ole">
            <mc:AlternateContent xmlns:mc="http://schemas.openxmlformats.org/markup-compatibility/2006">
              <mc:Choice xmlns:v="urn:schemas-microsoft-com:vml" Requires="v">
                <p:oleObj spid="_x0000_s4583" name="方程式" r:id="rId9" imgW="190440" imgH="228600" progId="Equation.3">
                  <p:embed/>
                </p:oleObj>
              </mc:Choice>
              <mc:Fallback>
                <p:oleObj name="方程式" r:id="rId9" imgW="190440" imgH="228600" progId="Equation.3">
                  <p:embed/>
                  <p:pic>
                    <p:nvPicPr>
                      <p:cNvPr id="0" name=""/>
                      <p:cNvPicPr>
                        <a:picLocks noChangeAspect="1" noChangeArrowheads="1"/>
                      </p:cNvPicPr>
                      <p:nvPr/>
                    </p:nvPicPr>
                    <p:blipFill>
                      <a:blip r:embed="rId10"/>
                      <a:srcRect/>
                      <a:stretch>
                        <a:fillRect/>
                      </a:stretch>
                    </p:blipFill>
                    <p:spPr bwMode="auto">
                      <a:xfrm>
                        <a:off x="1396259" y="427170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70" name="群組 78"/>
          <p:cNvGrpSpPr/>
          <p:nvPr/>
        </p:nvGrpSpPr>
        <p:grpSpPr>
          <a:xfrm>
            <a:off x="3657035" y="1770729"/>
            <a:ext cx="1134648" cy="3113664"/>
            <a:chOff x="3657035" y="1770729"/>
            <a:chExt cx="1134648" cy="3113664"/>
          </a:xfrm>
        </p:grpSpPr>
        <p:sp>
          <p:nvSpPr>
            <p:cNvPr id="71"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2"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smtClean="0"/>
                <a:t>Layer 2</a:t>
              </a:r>
              <a:endParaRPr lang="zh-TW" altLang="en-US" sz="2400" dirty="0"/>
            </a:p>
          </p:txBody>
        </p:sp>
        <p:sp>
          <p:nvSpPr>
            <p:cNvPr id="73"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4"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5"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6"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grpSp>
        <p:nvGrpSpPr>
          <p:cNvPr id="77" name="群組 79"/>
          <p:cNvGrpSpPr/>
          <p:nvPr/>
        </p:nvGrpSpPr>
        <p:grpSpPr>
          <a:xfrm>
            <a:off x="5868381" y="1770729"/>
            <a:ext cx="1134648" cy="3130011"/>
            <a:chOff x="5868381" y="1770729"/>
            <a:chExt cx="1134648" cy="3130011"/>
          </a:xfrm>
        </p:grpSpPr>
        <p:sp>
          <p:nvSpPr>
            <p:cNvPr id="78"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smtClean="0"/>
                <a:t>Layer L</a:t>
              </a:r>
              <a:endParaRPr lang="zh-TW" altLang="en-US" sz="2400" dirty="0"/>
            </a:p>
          </p:txBody>
        </p:sp>
        <p:sp>
          <p:nvSpPr>
            <p:cNvPr id="80"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1"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3"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sp>
        <p:nvSpPr>
          <p:cNvPr id="84"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5"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6"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87" name="群組 80"/>
          <p:cNvGrpSpPr/>
          <p:nvPr/>
        </p:nvGrpSpPr>
        <p:grpSpPr>
          <a:xfrm>
            <a:off x="3166542" y="2522953"/>
            <a:ext cx="753037" cy="2013721"/>
            <a:chOff x="3166542" y="2522953"/>
            <a:chExt cx="753037" cy="2013721"/>
          </a:xfrm>
        </p:grpSpPr>
        <p:cxnSp>
          <p:nvCxnSpPr>
            <p:cNvPr id="88" name="直線單箭頭接點 35"/>
            <p:cNvCxnSpPr>
              <a:stCxn id="63" idx="6"/>
              <a:endCxn id="73"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38"/>
            <p:cNvCxnSpPr>
              <a:stCxn id="64" idx="6"/>
              <a:endCxn id="73"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39"/>
            <p:cNvCxnSpPr>
              <a:stCxn id="63" idx="6"/>
              <a:endCxn id="74"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40"/>
            <p:cNvCxnSpPr>
              <a:stCxn id="63" idx="6"/>
              <a:endCxn id="75"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41"/>
            <p:cNvCxnSpPr>
              <a:stCxn id="64" idx="6"/>
              <a:endCxn id="75"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42"/>
            <p:cNvCxnSpPr>
              <a:stCxn id="65" idx="6"/>
              <a:endCxn id="73"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43"/>
            <p:cNvCxnSpPr>
              <a:stCxn id="65" idx="6"/>
              <a:endCxn id="74"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7" name="直線單箭頭接點 44"/>
          <p:cNvCxnSpPr>
            <a:endCxn id="63"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45"/>
          <p:cNvCxnSpPr>
            <a:stCxn id="57" idx="3"/>
            <a:endCxn id="64"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46"/>
          <p:cNvCxnSpPr>
            <a:stCxn id="57" idx="3"/>
            <a:endCxn id="65"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47"/>
          <p:cNvCxnSpPr>
            <a:stCxn id="59" idx="3"/>
            <a:endCxn id="63"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48"/>
          <p:cNvCxnSpPr>
            <a:stCxn id="56" idx="3"/>
            <a:endCxn id="64"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49"/>
          <p:cNvCxnSpPr>
            <a:stCxn id="56" idx="3"/>
            <a:endCxn id="65"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50"/>
          <p:cNvCxnSpPr>
            <a:stCxn id="68" idx="3"/>
            <a:endCxn id="63"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51"/>
          <p:cNvCxnSpPr>
            <a:stCxn id="68" idx="3"/>
            <a:endCxn id="64"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52"/>
          <p:cNvCxnSpPr>
            <a:stCxn id="68" idx="3"/>
            <a:endCxn id="65"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文字方塊 53"/>
          <p:cNvSpPr txBox="1"/>
          <p:nvPr/>
        </p:nvSpPr>
        <p:spPr>
          <a:xfrm rot="5400000">
            <a:off x="7402414" y="367345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7" name="文字方塊 54"/>
          <p:cNvSpPr txBox="1"/>
          <p:nvPr/>
        </p:nvSpPr>
        <p:spPr>
          <a:xfrm>
            <a:off x="7471507" y="2154629"/>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108" name="文字方塊 55"/>
          <p:cNvSpPr txBox="1"/>
          <p:nvPr/>
        </p:nvSpPr>
        <p:spPr>
          <a:xfrm>
            <a:off x="7460224" y="2952849"/>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109" name="文字方塊 56"/>
          <p:cNvSpPr txBox="1"/>
          <p:nvPr/>
        </p:nvSpPr>
        <p:spPr>
          <a:xfrm>
            <a:off x="7460224" y="4219081"/>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110" name="文字方塊 67"/>
          <p:cNvSpPr txBox="1"/>
          <p:nvPr/>
        </p:nvSpPr>
        <p:spPr>
          <a:xfrm>
            <a:off x="2136850" y="5937293"/>
            <a:ext cx="5765204"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smtClean="0"/>
              <a:t>Deep means many hidden layers</a:t>
            </a:r>
            <a:endParaRPr lang="zh-TW" altLang="en-US" sz="2800" dirty="0"/>
          </a:p>
        </p:txBody>
      </p:sp>
      <p:grpSp>
        <p:nvGrpSpPr>
          <p:cNvPr id="111" name="群組 81"/>
          <p:cNvGrpSpPr/>
          <p:nvPr/>
        </p:nvGrpSpPr>
        <p:grpSpPr>
          <a:xfrm>
            <a:off x="5357094" y="2515814"/>
            <a:ext cx="753037" cy="2013721"/>
            <a:chOff x="5357094" y="2515814"/>
            <a:chExt cx="753037" cy="2013721"/>
          </a:xfrm>
        </p:grpSpPr>
        <p:cxnSp>
          <p:nvCxnSpPr>
            <p:cNvPr id="112"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1" name="文字方塊 2"/>
          <p:cNvSpPr txBox="1"/>
          <p:nvPr/>
        </p:nvSpPr>
        <p:spPr>
          <a:xfrm>
            <a:off x="4984751" y="116584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smtClean="0"/>
              <a:t>neuron</a:t>
            </a:r>
            <a:endParaRPr lang="zh-TW" altLang="en-US" sz="2400" dirty="0"/>
          </a:p>
        </p:txBody>
      </p:sp>
      <p:cxnSp>
        <p:nvCxnSpPr>
          <p:cNvPr id="122" name="直線單箭頭接點 9"/>
          <p:cNvCxnSpPr>
            <a:endCxn id="121" idx="2"/>
          </p:cNvCxnSpPr>
          <p:nvPr/>
        </p:nvCxnSpPr>
        <p:spPr>
          <a:xfrm flipV="1">
            <a:off x="4159624" y="162750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animBg="1"/>
      <p:bldP spid="49" grpId="0"/>
      <p:bldP spid="51" grpId="0"/>
      <p:bldP spid="52" grpId="0"/>
      <p:bldP spid="56" grpId="0" animBg="1"/>
      <p:bldP spid="57" grpId="0" animBg="1"/>
      <p:bldP spid="67" grpId="0" animBg="1"/>
      <p:bldP spid="69" grpId="0"/>
      <p:bldP spid="84" grpId="0"/>
      <p:bldP spid="85" grpId="0"/>
      <p:bldP spid="86" grpId="0"/>
      <p:bldP spid="106" grpId="0"/>
      <p:bldP spid="107" grpId="0"/>
      <p:bldP spid="108" grpId="0"/>
      <p:bldP spid="109" grpId="0"/>
      <p:bldP spid="110" grpId="0" animBg="1"/>
      <p:bldP spid="1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2166866" y="5841135"/>
            <a:ext cx="9144000" cy="887104"/>
          </a:xfrm>
          <a:prstGeom prst="rect">
            <a:avLst/>
          </a:prstGeom>
          <a:noFill/>
          <a:ln>
            <a:noFill/>
          </a:ln>
        </p:spPr>
        <p:txBody>
          <a:bodyPr lIns="91425" tIns="91425" rIns="91425" bIns="91425" anchor="t" anchorCtr="0">
            <a:noAutofit/>
          </a:bodyPr>
          <a:lstStyle/>
          <a:p>
            <a:pPr lvl="0"/>
            <a:r>
              <a:rPr lang="en-US" sz="2000" dirty="0" smtClean="0">
                <a:latin typeface="+mj-lt"/>
                <a:cs typeface="Times New Roman" pitchFamily="18" charset="0"/>
              </a:rPr>
              <a:t>Hierarchical Domain Name System</a:t>
            </a:r>
            <a:endParaRPr lang="en-US" sz="2000" b="1" dirty="0" smtClean="0">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083792"/>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a:t>Domain name system (DNS) is an application </a:t>
            </a:r>
            <a:r>
              <a:rPr lang="en-US" sz="2000" dirty="0" smtClean="0"/>
              <a:t>protocol.</a:t>
            </a:r>
          </a:p>
          <a:p>
            <a:pPr marL="342900" indent="-342900">
              <a:buFont typeface="Arial" pitchFamily="34" charset="0"/>
              <a:buChar char="•"/>
            </a:pPr>
            <a:r>
              <a:rPr lang="en-US" sz="2000" dirty="0" smtClean="0"/>
              <a:t>Maps domain name to IP address and vice-versa.</a:t>
            </a:r>
          </a:p>
          <a:p>
            <a:pPr marL="342900" indent="-342900">
              <a:buFont typeface="Arial" pitchFamily="34" charset="0"/>
              <a:buChar char="•"/>
            </a:pPr>
            <a:endParaRPr lang="en-US" sz="2000" dirty="0" smtClean="0"/>
          </a:p>
          <a:p>
            <a:pPr marL="342900" indent="-342900">
              <a:buFont typeface="Arial" pitchFamily="34" charset="0"/>
              <a:buChar char="•"/>
            </a:pPr>
            <a:endParaRPr lang="en-US" sz="2000" dirty="0">
              <a:cs typeface="Times New Roman" pitchFamily="18" charset="0"/>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0263" y="1897145"/>
            <a:ext cx="4684310" cy="395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hape 1401"/>
          <p:cNvSpPr txBox="1"/>
          <p:nvPr/>
        </p:nvSpPr>
        <p:spPr>
          <a:xfrm>
            <a:off x="152400" y="15240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spTree>
    <p:extLst>
      <p:ext uri="{BB962C8B-B14F-4D97-AF65-F5344CB8AC3E}">
        <p14:creationId xmlns:p14="http://schemas.microsoft.com/office/powerpoint/2010/main" val="1147851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5"/>
            <a:ext cx="9144000" cy="5237328"/>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2000" dirty="0" smtClean="0">
                <a:cs typeface="Times New Roman" pitchFamily="18" charset="0"/>
              </a:rPr>
              <a:t>Recursive and Non-recursive are 2 types of DNS server.</a:t>
            </a:r>
          </a:p>
          <a:p>
            <a:pPr marL="342900" indent="-342900">
              <a:buFont typeface="Arial" pitchFamily="34" charset="0"/>
              <a:buChar char="•"/>
            </a:pPr>
            <a:endParaRPr lang="en-US" sz="2000" dirty="0">
              <a:cs typeface="Times New Roman" pitchFamily="18" charset="0"/>
            </a:endParaRPr>
          </a:p>
        </p:txBody>
      </p:sp>
      <p:pic>
        <p:nvPicPr>
          <p:cNvPr id="15363" name="Picture 3"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82" y="1620671"/>
            <a:ext cx="6714698" cy="450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hape 1401"/>
          <p:cNvSpPr txBox="1"/>
          <p:nvPr/>
        </p:nvSpPr>
        <p:spPr>
          <a:xfrm>
            <a:off x="2467117" y="5970896"/>
            <a:ext cx="9144000" cy="887104"/>
          </a:xfrm>
          <a:prstGeom prst="rect">
            <a:avLst/>
          </a:prstGeom>
          <a:noFill/>
          <a:ln>
            <a:noFill/>
          </a:ln>
        </p:spPr>
        <p:txBody>
          <a:bodyPr lIns="91425" tIns="91425" rIns="91425" bIns="91425" anchor="t" anchorCtr="0">
            <a:noAutofit/>
          </a:bodyPr>
          <a:lstStyle/>
          <a:p>
            <a:pPr lvl="0"/>
            <a:r>
              <a:rPr lang="en-US" sz="2000" dirty="0" smtClean="0">
                <a:latin typeface="+mj-lt"/>
                <a:cs typeface="Times New Roman" pitchFamily="18" charset="0"/>
              </a:rPr>
              <a:t>Recursive DNS query</a:t>
            </a:r>
            <a:endParaRPr lang="en-US" sz="2000" b="1" dirty="0" smtClean="0">
              <a:latin typeface="+mj-lt"/>
              <a:cs typeface="Times New Roman" pitchFamily="18" charset="0"/>
            </a:endParaRPr>
          </a:p>
        </p:txBody>
      </p:sp>
    </p:spTree>
    <p:extLst>
      <p:ext uri="{BB962C8B-B14F-4D97-AF65-F5344CB8AC3E}">
        <p14:creationId xmlns:p14="http://schemas.microsoft.com/office/powerpoint/2010/main" val="5435794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970896"/>
          </a:xfrm>
          <a:prstGeom prst="rect">
            <a:avLst/>
          </a:prstGeom>
          <a:noFill/>
          <a:ln>
            <a:noFill/>
          </a:ln>
        </p:spPr>
        <p:txBody>
          <a:bodyPr lIns="91425" tIns="91425" rIns="91425" bIns="91425" anchor="t" anchorCtr="0">
            <a:noAutofit/>
          </a:bodyPr>
          <a:lstStyle/>
          <a:p>
            <a:pPr marL="342900" indent="-342900">
              <a:buFont typeface="Arial" pitchFamily="34" charset="0"/>
              <a:buChar char="•"/>
            </a:pPr>
            <a:r>
              <a:rPr lang="en-US" sz="1600" dirty="0">
                <a:cs typeface="Times New Roman" pitchFamily="18" charset="0"/>
              </a:rPr>
              <a:t>Adversaries frequently use domain names to connect malware to command and control servers (C2C). These domain names are hardcoded.</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Hardcoded domain names are easy to blacklist or sinkhole.</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To evade blacklisting, adversaries use the concept of fluxing.</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Domain flux and IP-flux are two types of fluxing approaches.</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a:cs typeface="Times New Roman" pitchFamily="18" charset="0"/>
              </a:rPr>
              <a:t>Domain flux uses DGAs.</a:t>
            </a:r>
          </a:p>
          <a:p>
            <a:pPr marL="342900" indent="-342900">
              <a:buFont typeface="Arial" pitchFamily="34" charset="0"/>
              <a:buChar char="•"/>
            </a:pPr>
            <a:endParaRPr lang="en-US" sz="1600" dirty="0">
              <a:cs typeface="Times New Roman" pitchFamily="18" charset="0"/>
            </a:endParaRPr>
          </a:p>
          <a:p>
            <a:pPr marL="342900" indent="-342900">
              <a:buFont typeface="Arial" pitchFamily="34" charset="0"/>
              <a:buChar char="•"/>
            </a:pPr>
            <a:r>
              <a:rPr lang="en-US" sz="1600" dirty="0" smtClean="0">
                <a:cs typeface="Times New Roman" pitchFamily="18" charset="0"/>
              </a:rPr>
              <a:t>DGAs generate pseudo random domain names periodically and connects them to a C2C server. The pseudo random domain names are generated based on a seed. A seed is a combination of numeric, alphabet, date/time and other information.</a:t>
            </a:r>
          </a:p>
          <a:p>
            <a:pPr marL="342900" indent="-342900">
              <a:buFont typeface="Arial" pitchFamily="34" charset="0"/>
              <a:buChar char="•"/>
            </a:pPr>
            <a:endParaRPr lang="en-US" sz="1600" dirty="0" smtClean="0">
              <a:cs typeface="Times New Roman" pitchFamily="18" charset="0"/>
            </a:endParaRPr>
          </a:p>
          <a:p>
            <a:pPr marL="342900" indent="-342900">
              <a:buFont typeface="Arial" pitchFamily="34" charset="0"/>
              <a:buChar char="•"/>
            </a:pPr>
            <a:r>
              <a:rPr lang="en-US" sz="1600" dirty="0" smtClean="0">
                <a:cs typeface="Times New Roman" pitchFamily="18" charset="0"/>
              </a:rPr>
              <a:t>Machine learning methods with feature engineering used to detect the DGA based malware.</a:t>
            </a:r>
          </a:p>
          <a:p>
            <a:pPr marL="342900" indent="-342900">
              <a:buFont typeface="Arial" pitchFamily="34" charset="0"/>
              <a:buChar char="•"/>
            </a:pPr>
            <a:endParaRPr lang="en-US" sz="1600" dirty="0" smtClean="0">
              <a:cs typeface="Times New Roman" pitchFamily="18" charset="0"/>
            </a:endParaRPr>
          </a:p>
          <a:p>
            <a:pPr marL="342900" indent="-342900">
              <a:buFont typeface="Arial" pitchFamily="34" charset="0"/>
              <a:buChar char="•"/>
            </a:pPr>
            <a:r>
              <a:rPr lang="en-US" sz="1600" dirty="0" smtClean="0">
                <a:cs typeface="Times New Roman" pitchFamily="18" charset="0"/>
              </a:rPr>
              <a:t>Deep learning is a new field of machine learning that has the capability to obtain optimal feature representation by taking raw domain names as input.</a:t>
            </a:r>
          </a:p>
          <a:p>
            <a:pPr marL="342900" indent="-342900">
              <a:buFont typeface="Arial" pitchFamily="34" charset="0"/>
              <a:buChar char="•"/>
            </a:pPr>
            <a:endParaRPr lang="en-US" sz="1600" dirty="0">
              <a:cs typeface="Times New Roman" pitchFamily="18" charset="0"/>
            </a:endParaRPr>
          </a:p>
        </p:txBody>
      </p:sp>
    </p:spTree>
    <p:extLst>
      <p:ext uri="{BB962C8B-B14F-4D97-AF65-F5344CB8AC3E}">
        <p14:creationId xmlns:p14="http://schemas.microsoft.com/office/powerpoint/2010/main" val="26902049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0" y="0"/>
            <a:ext cx="9144000" cy="887104"/>
          </a:xfrm>
          <a:prstGeom prst="rect">
            <a:avLst/>
          </a:prstGeom>
          <a:noFill/>
          <a:ln>
            <a:noFill/>
          </a:ln>
        </p:spPr>
        <p:txBody>
          <a:bodyPr lIns="91425" tIns="91425" rIns="91425" bIns="91425" anchor="t" anchorCtr="0">
            <a:noAutofit/>
          </a:bodyPr>
          <a:lstStyle/>
          <a:p>
            <a:pPr lvl="0"/>
            <a:r>
              <a:rPr lang="en-US" sz="3200" dirty="0" smtClean="0">
                <a:solidFill>
                  <a:schemeClr val="bg1"/>
                </a:solidFill>
                <a:latin typeface="+mj-lt"/>
                <a:cs typeface="Times New Roman" pitchFamily="18" charset="0"/>
              </a:rPr>
              <a:t>Domain Name System</a:t>
            </a:r>
            <a:endParaRPr lang="en-US" sz="2800" b="1" dirty="0" smtClean="0">
              <a:solidFill>
                <a:schemeClr val="bg1"/>
              </a:solidFill>
              <a:latin typeface="+mj-lt"/>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401"/>
          <p:cNvSpPr txBox="1"/>
          <p:nvPr/>
        </p:nvSpPr>
        <p:spPr>
          <a:xfrm>
            <a:off x="0" y="887104"/>
            <a:ext cx="9144000" cy="5199797"/>
          </a:xfrm>
          <a:prstGeom prst="rect">
            <a:avLst/>
          </a:prstGeom>
          <a:noFill/>
          <a:ln>
            <a:noFill/>
          </a:ln>
        </p:spPr>
        <p:txBody>
          <a:bodyPr lIns="91425" tIns="91425" rIns="91425" bIns="91425" anchor="t" anchorCtr="0">
            <a:noAutofit/>
          </a:bodyPr>
          <a:lstStyle/>
          <a:p>
            <a:endParaRPr lang="en-US" sz="1600" dirty="0">
              <a:cs typeface="Times New Roman" pitchFamily="18" charset="0"/>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914" y="1228299"/>
            <a:ext cx="5472752" cy="461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hape 1401"/>
          <p:cNvSpPr txBox="1"/>
          <p:nvPr/>
        </p:nvSpPr>
        <p:spPr>
          <a:xfrm>
            <a:off x="2647666" y="5970896"/>
            <a:ext cx="9144000" cy="887104"/>
          </a:xfrm>
          <a:prstGeom prst="rect">
            <a:avLst/>
          </a:prstGeom>
          <a:noFill/>
          <a:ln>
            <a:noFill/>
          </a:ln>
        </p:spPr>
        <p:txBody>
          <a:bodyPr lIns="91425" tIns="91425" rIns="91425" bIns="91425" anchor="t" anchorCtr="0">
            <a:noAutofit/>
          </a:bodyPr>
          <a:lstStyle/>
          <a:p>
            <a:r>
              <a:rPr lang="en-US" sz="2000" dirty="0">
                <a:cs typeface="Times New Roman" pitchFamily="18" charset="0"/>
              </a:rPr>
              <a:t>Diagram of Domain-flux attacks</a:t>
            </a:r>
          </a:p>
        </p:txBody>
      </p:sp>
    </p:spTree>
    <p:extLst>
      <p:ext uri="{BB962C8B-B14F-4D97-AF65-F5344CB8AC3E}">
        <p14:creationId xmlns:p14="http://schemas.microsoft.com/office/powerpoint/2010/main" val="31512466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401"/>
          <p:cNvSpPr txBox="1"/>
          <p:nvPr/>
        </p:nvSpPr>
        <p:spPr>
          <a:xfrm>
            <a:off x="331351" y="1555845"/>
            <a:ext cx="8582099" cy="3697288"/>
          </a:xfrm>
          <a:prstGeom prst="rect">
            <a:avLst/>
          </a:prstGeom>
          <a:noFill/>
          <a:ln>
            <a:noFill/>
          </a:ln>
        </p:spPr>
        <p:txBody>
          <a:bodyPr lIns="91425" tIns="91425" rIns="91425" bIns="91425" anchor="t" anchorCtr="0">
            <a:noAutofit/>
          </a:bodyPr>
          <a:lstStyle/>
          <a:p>
            <a:pPr lvl="0" algn="ctr"/>
            <a:endParaRPr lang="en-US" sz="3200" dirty="0"/>
          </a:p>
          <a:p>
            <a:pPr lvl="0" algn="ctr"/>
            <a:r>
              <a:rPr lang="en-US" sz="3200" dirty="0"/>
              <a:t>Thank you</a:t>
            </a:r>
          </a:p>
          <a:p>
            <a:pPr lvl="0" algn="ctr"/>
            <a:endParaRPr lang="en-US" sz="3200" dirty="0"/>
          </a:p>
          <a:p>
            <a:pPr lvl="0" algn="ctr"/>
            <a:r>
              <a:rPr lang="en-US" sz="3200" dirty="0"/>
              <a:t>Questions ?</a:t>
            </a:r>
          </a:p>
          <a:p>
            <a:pPr lvl="0" algn="ctr"/>
            <a:r>
              <a:rPr lang="en-US" sz="3200" dirty="0" smtClean="0">
                <a:hlinkClick r:id="rId3"/>
              </a:rPr>
              <a:t>vinayakumarr77@gmail.com</a:t>
            </a:r>
            <a:endParaRPr lang="en-US" sz="3200" dirty="0" smtClean="0"/>
          </a:p>
          <a:p>
            <a:pPr lvl="0" algn="ctr"/>
            <a:r>
              <a:rPr lang="en-US" sz="3200" dirty="0"/>
              <a:t>https://vinayakumarr.github.io</a:t>
            </a:r>
            <a:r>
              <a:rPr lang="en-US" sz="3200" dirty="0" smtClean="0"/>
              <a:t>/</a:t>
            </a:r>
            <a:endParaRPr lang="en-US" sz="3200"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795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3" name="群組 128"/>
          <p:cNvGrpSpPr/>
          <p:nvPr/>
        </p:nvGrpSpPr>
        <p:grpSpPr>
          <a:xfrm>
            <a:off x="6906115" y="3813978"/>
            <a:ext cx="458287" cy="831947"/>
            <a:chOff x="10102194" y="1939763"/>
            <a:chExt cx="458287" cy="831947"/>
          </a:xfrm>
        </p:grpSpPr>
        <p:sp>
          <p:nvSpPr>
            <p:cNvPr id="124"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5"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群組 104"/>
          <p:cNvGrpSpPr/>
          <p:nvPr/>
        </p:nvGrpSpPr>
        <p:grpSpPr>
          <a:xfrm>
            <a:off x="4676173" y="3786657"/>
            <a:ext cx="458287" cy="831947"/>
            <a:chOff x="10102194" y="1939763"/>
            <a:chExt cx="458287" cy="831947"/>
          </a:xfrm>
        </p:grpSpPr>
        <p:sp>
          <p:nvSpPr>
            <p:cNvPr id="127"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8"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0"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3"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4"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5"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6"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7"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8"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9"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140" name="群組 83"/>
          <p:cNvGrpSpPr/>
          <p:nvPr/>
        </p:nvGrpSpPr>
        <p:grpSpPr>
          <a:xfrm>
            <a:off x="1108899" y="2172641"/>
            <a:ext cx="1588876" cy="1638300"/>
            <a:chOff x="1013669" y="3459098"/>
            <a:chExt cx="1588876" cy="1638300"/>
          </a:xfrm>
        </p:grpSpPr>
        <p:cxnSp>
          <p:nvCxnSpPr>
            <p:cNvPr id="141"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群組 82"/>
            <p:cNvGrpSpPr/>
            <p:nvPr/>
          </p:nvGrpSpPr>
          <p:grpSpPr>
            <a:xfrm>
              <a:off x="1025705" y="3459098"/>
              <a:ext cx="1576840" cy="1638300"/>
              <a:chOff x="1025705" y="3459098"/>
              <a:chExt cx="1576840" cy="1638300"/>
            </a:xfrm>
          </p:grpSpPr>
          <p:cxnSp>
            <p:nvCxnSpPr>
              <p:cNvPr id="143"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6" name="群組 84"/>
          <p:cNvGrpSpPr/>
          <p:nvPr/>
        </p:nvGrpSpPr>
        <p:grpSpPr>
          <a:xfrm>
            <a:off x="3327206" y="2157954"/>
            <a:ext cx="1588876" cy="1638300"/>
            <a:chOff x="1013669" y="3459098"/>
            <a:chExt cx="1588876" cy="1638300"/>
          </a:xfrm>
        </p:grpSpPr>
        <p:cxnSp>
          <p:nvCxnSpPr>
            <p:cNvPr id="147"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8" name="群組 86"/>
            <p:cNvGrpSpPr/>
            <p:nvPr/>
          </p:nvGrpSpPr>
          <p:grpSpPr>
            <a:xfrm>
              <a:off x="1025705" y="3459098"/>
              <a:ext cx="1576840" cy="1638300"/>
              <a:chOff x="1025705" y="3459098"/>
              <a:chExt cx="1576840" cy="1638300"/>
            </a:xfrm>
          </p:grpSpPr>
          <p:cxnSp>
            <p:nvCxnSpPr>
              <p:cNvPr id="149"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52" name="群組 90"/>
          <p:cNvGrpSpPr/>
          <p:nvPr/>
        </p:nvGrpSpPr>
        <p:grpSpPr>
          <a:xfrm>
            <a:off x="5527144" y="2138036"/>
            <a:ext cx="1588876" cy="1638300"/>
            <a:chOff x="1013669" y="3459098"/>
            <a:chExt cx="1588876" cy="1638300"/>
          </a:xfrm>
        </p:grpSpPr>
        <p:cxnSp>
          <p:nvCxnSpPr>
            <p:cNvPr id="153"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群組 92"/>
            <p:cNvGrpSpPr/>
            <p:nvPr/>
          </p:nvGrpSpPr>
          <p:grpSpPr>
            <a:xfrm>
              <a:off x="1025705" y="3459098"/>
              <a:ext cx="1576840" cy="1638300"/>
              <a:chOff x="1025705" y="3459098"/>
              <a:chExt cx="1576840" cy="1638300"/>
            </a:xfrm>
          </p:grpSpPr>
          <p:cxnSp>
            <p:nvCxnSpPr>
              <p:cNvPr id="155"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58" name="群組 2"/>
          <p:cNvGrpSpPr/>
          <p:nvPr/>
        </p:nvGrpSpPr>
        <p:grpSpPr>
          <a:xfrm>
            <a:off x="3615463" y="4585976"/>
            <a:ext cx="5297714" cy="2078894"/>
            <a:chOff x="3615463" y="4585976"/>
            <a:chExt cx="5297714" cy="2078894"/>
          </a:xfrm>
        </p:grpSpPr>
        <p:sp>
          <p:nvSpPr>
            <p:cNvPr id="159"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0" name="群組 3"/>
            <p:cNvGrpSpPr/>
            <p:nvPr/>
          </p:nvGrpSpPr>
          <p:grpSpPr>
            <a:xfrm>
              <a:off x="5943645" y="4731685"/>
              <a:ext cx="2743688" cy="1838325"/>
              <a:chOff x="4096343" y="4657321"/>
              <a:chExt cx="2743688" cy="1838325"/>
            </a:xfrm>
          </p:grpSpPr>
          <p:pic>
            <p:nvPicPr>
              <p:cNvPr id="163" name="圖片 4"/>
              <p:cNvPicPr>
                <a:picLocks noChangeAspect="1"/>
              </p:cNvPicPr>
              <p:nvPr/>
            </p:nvPicPr>
            <p:blipFill>
              <a:blip r:embed="rId5"/>
              <a:stretch>
                <a:fillRect/>
              </a:stretch>
            </p:blipFill>
            <p:spPr>
              <a:xfrm>
                <a:off x="4096343" y="4657321"/>
                <a:ext cx="2571750" cy="1838325"/>
              </a:xfrm>
              <a:prstGeom prst="rect">
                <a:avLst/>
              </a:prstGeom>
            </p:spPr>
          </p:pic>
          <p:graphicFrame>
            <p:nvGraphicFramePr>
              <p:cNvPr id="164"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5599" name="方程式" r:id="rId6" imgW="317160" imgH="215640" progId="Equation.3">
                      <p:embed/>
                    </p:oleObj>
                  </mc:Choice>
                  <mc:Fallback>
                    <p:oleObj name="方程式" r:id="rId6" imgW="317160" imgH="215640" progId="Equation.3">
                      <p:embed/>
                      <p:pic>
                        <p:nvPicPr>
                          <p:cNvPr id="0" name=""/>
                          <p:cNvPicPr>
                            <a:picLocks noChangeAspect="1" noChangeArrowheads="1"/>
                          </p:cNvPicPr>
                          <p:nvPr/>
                        </p:nvPicPr>
                        <p:blipFill>
                          <a:blip r:embed="rId7"/>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165"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5600" name="方程式" r:id="rId8" imgW="126720" imgH="126720" progId="Equation.3">
                      <p:embed/>
                    </p:oleObj>
                  </mc:Choice>
                  <mc:Fallback>
                    <p:oleObj name="方程式" r:id="rId8" imgW="126720" imgH="126720" progId="Equation.3">
                      <p:embed/>
                      <p:pic>
                        <p:nvPicPr>
                          <p:cNvPr id="0" name=""/>
                          <p:cNvPicPr>
                            <a:picLocks noChangeAspect="1" noChangeArrowheads="1"/>
                          </p:cNvPicPr>
                          <p:nvPr/>
                        </p:nvPicPr>
                        <p:blipFill>
                          <a:blip r:embed="rId9"/>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161" name="Object 12"/>
            <p:cNvGraphicFramePr>
              <a:graphicFrameLocks noChangeAspect="1"/>
            </p:cNvGraphicFramePr>
            <p:nvPr>
              <p:extLst>
                <p:ext uri="{D42A27DB-BD31-4B8C-83A1-F6EECF244321}">
                  <p14:modId xmlns:p14="http://schemas.microsoft.com/office/powerpoint/2010/main" val="1552193299"/>
                </p:ext>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5601" name="方程式" r:id="rId10" imgW="863280" imgH="393480" progId="Equation.3">
                    <p:embed/>
                  </p:oleObj>
                </mc:Choice>
                <mc:Fallback>
                  <p:oleObj name="方程式" r:id="rId10" imgW="863280" imgH="393480" progId="Equation.3">
                    <p:embed/>
                    <p:pic>
                      <p:nvPicPr>
                        <p:cNvPr id="0" name=""/>
                        <p:cNvPicPr>
                          <a:picLocks noChangeAspect="1" noChangeArrowheads="1"/>
                        </p:cNvPicPr>
                        <p:nvPr/>
                      </p:nvPicPr>
                      <p:blipFill>
                        <a:blip r:embed="rId11"/>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62" name="文字方塊 102"/>
            <p:cNvSpPr txBox="1"/>
            <p:nvPr/>
          </p:nvSpPr>
          <p:spPr>
            <a:xfrm>
              <a:off x="3800520" y="4795570"/>
              <a:ext cx="2463800" cy="461665"/>
            </a:xfrm>
            <a:prstGeom prst="rect">
              <a:avLst/>
            </a:prstGeom>
            <a:noFill/>
          </p:spPr>
          <p:txBody>
            <a:bodyPr wrap="square" rtlCol="0">
              <a:spAutoFit/>
            </a:bodyPr>
            <a:lstStyle/>
            <a:p>
              <a:r>
                <a:rPr lang="en-US" altLang="zh-TW" sz="2400" dirty="0" smtClean="0"/>
                <a:t>Sigmoid Function</a:t>
              </a:r>
              <a:endParaRPr lang="zh-TW" altLang="en-US" sz="2400" dirty="0"/>
            </a:p>
          </p:txBody>
        </p:sp>
      </p:grpSp>
      <p:sp>
        <p:nvSpPr>
          <p:cNvPr id="166"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2"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smtClean="0">
                <a:solidFill>
                  <a:srgbClr val="0000FF"/>
                </a:solidFill>
              </a:rPr>
              <a:t>1</a:t>
            </a:r>
            <a:endParaRPr lang="zh-TW" altLang="en-US" sz="2400" dirty="0">
              <a:solidFill>
                <a:srgbClr val="0000FF"/>
              </a:solidFill>
            </a:endParaRPr>
          </a:p>
        </p:txBody>
      </p:sp>
      <p:sp>
        <p:nvSpPr>
          <p:cNvPr id="173"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smtClean="0">
                <a:solidFill>
                  <a:srgbClr val="0000FF"/>
                </a:solidFill>
              </a:rPr>
              <a:t>-1</a:t>
            </a:r>
            <a:endParaRPr lang="zh-TW" altLang="en-US" sz="2400" dirty="0">
              <a:solidFill>
                <a:srgbClr val="0000FF"/>
              </a:solidFill>
            </a:endParaRPr>
          </a:p>
        </p:txBody>
      </p:sp>
      <p:sp>
        <p:nvSpPr>
          <p:cNvPr id="174"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75"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smtClean="0"/>
              <a:t>-2</a:t>
            </a:r>
            <a:endParaRPr lang="zh-TW" altLang="en-US" sz="2400" dirty="0"/>
          </a:p>
        </p:txBody>
      </p:sp>
      <p:sp>
        <p:nvSpPr>
          <p:cNvPr id="176"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77"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78"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7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smtClean="0"/>
              <a:t>1</a:t>
            </a:r>
            <a:endParaRPr lang="zh-TW" altLang="en-US" sz="2400" dirty="0"/>
          </a:p>
        </p:txBody>
      </p:sp>
      <p:sp>
        <p:nvSpPr>
          <p:cNvPr id="181"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82"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smtClean="0"/>
              <a:t>0</a:t>
            </a:r>
            <a:endParaRPr lang="zh-TW" altLang="en-US" sz="2400" dirty="0"/>
          </a:p>
        </p:txBody>
      </p:sp>
      <p:sp>
        <p:nvSpPr>
          <p:cNvPr id="184"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smtClean="0">
                <a:solidFill>
                  <a:srgbClr val="FF0000"/>
                </a:solidFill>
              </a:rPr>
              <a:t>4</a:t>
            </a:r>
            <a:endParaRPr lang="zh-TW" altLang="en-US" sz="2400" dirty="0">
              <a:solidFill>
                <a:srgbClr val="FF0000"/>
              </a:solidFill>
            </a:endParaRPr>
          </a:p>
        </p:txBody>
      </p:sp>
      <p:sp>
        <p:nvSpPr>
          <p:cNvPr id="185"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smtClean="0">
                <a:solidFill>
                  <a:srgbClr val="FF0000"/>
                </a:solidFill>
              </a:rPr>
              <a:t>-2</a:t>
            </a:r>
            <a:endParaRPr lang="zh-TW" altLang="en-US" sz="2400" dirty="0">
              <a:solidFill>
                <a:srgbClr val="FF0000"/>
              </a:solidFill>
            </a:endParaRPr>
          </a:p>
        </p:txBody>
      </p:sp>
      <p:sp>
        <p:nvSpPr>
          <p:cNvPr id="186"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smtClean="0">
                <a:solidFill>
                  <a:srgbClr val="0000FF"/>
                </a:solidFill>
              </a:rPr>
              <a:t>0.98</a:t>
            </a:r>
            <a:endParaRPr lang="zh-TW" altLang="en-US" sz="2400" dirty="0">
              <a:solidFill>
                <a:srgbClr val="0000FF"/>
              </a:solidFill>
            </a:endParaRPr>
          </a:p>
        </p:txBody>
      </p:sp>
      <p:sp>
        <p:nvSpPr>
          <p:cNvPr id="187"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smtClean="0">
                <a:solidFill>
                  <a:srgbClr val="0000FF"/>
                </a:solidFill>
              </a:rPr>
              <a:t>0.12</a:t>
            </a:r>
            <a:endParaRPr lang="zh-TW" altLang="en-US" sz="2400" dirty="0">
              <a:solidFill>
                <a:srgbClr val="0000FF"/>
              </a:solidFill>
            </a:endParaRPr>
          </a:p>
        </p:txBody>
      </p:sp>
      <p:grpSp>
        <p:nvGrpSpPr>
          <p:cNvPr id="188" name="群組 96"/>
          <p:cNvGrpSpPr/>
          <p:nvPr/>
        </p:nvGrpSpPr>
        <p:grpSpPr>
          <a:xfrm>
            <a:off x="4673795" y="2262334"/>
            <a:ext cx="458287" cy="831947"/>
            <a:chOff x="10102194" y="1939763"/>
            <a:chExt cx="458287" cy="831947"/>
          </a:xfrm>
        </p:grpSpPr>
        <p:sp>
          <p:nvSpPr>
            <p:cNvPr id="189"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90"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1" name="群組 124"/>
          <p:cNvGrpSpPr/>
          <p:nvPr/>
        </p:nvGrpSpPr>
        <p:grpSpPr>
          <a:xfrm>
            <a:off x="6852035" y="2257142"/>
            <a:ext cx="458287" cy="831947"/>
            <a:chOff x="10102194" y="1939763"/>
            <a:chExt cx="458287" cy="831947"/>
          </a:xfrm>
        </p:grpSpPr>
        <p:sp>
          <p:nvSpPr>
            <p:cNvPr id="192"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93"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61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76" grpId="0"/>
      <p:bldP spid="177" grpId="0"/>
      <p:bldP spid="180" grpId="0"/>
      <p:bldP spid="183" grpId="0"/>
      <p:bldP spid="184" grpId="0"/>
      <p:bldP spid="185" grpId="0"/>
      <p:bldP spid="186" grpId="0" animBg="1"/>
      <p:bldP spid="1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8"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80"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4"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5" name="Object 12"/>
          <p:cNvGraphicFramePr>
            <a:graphicFrameLocks noChangeAspect="1"/>
          </p:cNvGraphicFramePr>
          <p:nvPr>
            <p:extLst>
              <p:ext uri="{D42A27DB-BD31-4B8C-83A1-F6EECF244321}">
                <p14:modId xmlns:p14="http://schemas.microsoft.com/office/powerpoint/2010/main" val="1729779414"/>
              </p:ext>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6617"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2"/>
          <p:cNvGraphicFramePr>
            <a:graphicFrameLocks noChangeAspect="1"/>
          </p:cNvGraphicFramePr>
          <p:nvPr>
            <p:extLst>
              <p:ext uri="{D42A27DB-BD31-4B8C-83A1-F6EECF244321}">
                <p14:modId xmlns:p14="http://schemas.microsoft.com/office/powerpoint/2010/main" val="3760136712"/>
              </p:ext>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6618"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9"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0"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1"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2" name="Object 12"/>
          <p:cNvGraphicFramePr>
            <a:graphicFrameLocks noChangeAspect="1"/>
          </p:cNvGraphicFramePr>
          <p:nvPr>
            <p:extLst>
              <p:ext uri="{D42A27DB-BD31-4B8C-83A1-F6EECF244321}">
                <p14:modId xmlns:p14="http://schemas.microsoft.com/office/powerpoint/2010/main" val="365909493"/>
              </p:ext>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6619" name="方程式" r:id="rId9" imgW="190440" imgH="228600" progId="Equation.3">
                  <p:embed/>
                </p:oleObj>
              </mc:Choice>
              <mc:Fallback>
                <p:oleObj name="方程式" r:id="rId9" imgW="190440" imgH="228600" progId="Equation.3">
                  <p:embed/>
                  <p:pic>
                    <p:nvPicPr>
                      <p:cNvPr id="0" name=""/>
                      <p:cNvPicPr>
                        <a:picLocks noChangeAspect="1" noChangeArrowheads="1"/>
                      </p:cNvPicPr>
                      <p:nvPr/>
                    </p:nvPicPr>
                    <p:blipFill>
                      <a:blip r:embed="rId10"/>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4"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5"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6"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7"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8"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9"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0"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1"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2"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3"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4"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105" name="直線單箭頭接點 117"/>
          <p:cNvCxnSpPr>
            <a:stCxn id="87" idx="6"/>
            <a:endCxn id="94"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20"/>
          <p:cNvCxnSpPr>
            <a:stCxn id="88" idx="6"/>
            <a:endCxn id="94"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21"/>
          <p:cNvCxnSpPr>
            <a:stCxn id="87" idx="6"/>
            <a:endCxn id="95"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22"/>
          <p:cNvCxnSpPr>
            <a:stCxn id="87" idx="6"/>
            <a:endCxn id="96"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23"/>
          <p:cNvCxnSpPr>
            <a:stCxn id="88" idx="6"/>
            <a:endCxn id="96"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24"/>
          <p:cNvCxnSpPr>
            <a:stCxn id="89" idx="6"/>
            <a:endCxn id="94"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25"/>
          <p:cNvCxnSpPr>
            <a:stCxn id="89" idx="6"/>
            <a:endCxn id="95"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26"/>
          <p:cNvCxnSpPr>
            <a:endCxn id="87"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27"/>
          <p:cNvCxnSpPr>
            <a:stCxn id="84" idx="3"/>
            <a:endCxn id="88"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28"/>
          <p:cNvCxnSpPr>
            <a:stCxn id="84" idx="3"/>
            <a:endCxn id="89"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29"/>
          <p:cNvCxnSpPr>
            <a:stCxn id="86" idx="3"/>
            <a:endCxn id="87"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30"/>
          <p:cNvCxnSpPr>
            <a:stCxn id="83" idx="3"/>
            <a:endCxn id="88"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31"/>
          <p:cNvCxnSpPr>
            <a:stCxn id="83" idx="3"/>
            <a:endCxn id="89"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32"/>
          <p:cNvCxnSpPr>
            <a:stCxn id="92" idx="3"/>
            <a:endCxn id="87"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33"/>
          <p:cNvCxnSpPr>
            <a:stCxn id="92" idx="3"/>
            <a:endCxn id="88"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34"/>
          <p:cNvCxnSpPr>
            <a:stCxn id="92" idx="3"/>
            <a:endCxn id="89"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94"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195"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196"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198"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smtClean="0"/>
              <a:t>1</a:t>
            </a:r>
            <a:endParaRPr lang="zh-TW" altLang="en-US" sz="2400" baseline="30000" dirty="0"/>
          </a:p>
        </p:txBody>
      </p:sp>
      <p:sp>
        <p:nvSpPr>
          <p:cNvPr id="19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a:t>2</a:t>
            </a:r>
            <a:endParaRPr lang="zh-TW" altLang="en-US" sz="2400" baseline="30000" dirty="0"/>
          </a:p>
        </p:txBody>
      </p:sp>
      <p:sp>
        <p:nvSpPr>
          <p:cNvPr id="20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a:t>L</a:t>
            </a:r>
            <a:endParaRPr lang="zh-TW" altLang="en-US" sz="2400" baseline="30000" dirty="0"/>
          </a:p>
        </p:txBody>
      </p:sp>
      <p:sp>
        <p:nvSpPr>
          <p:cNvPr id="201"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a:t>2</a:t>
            </a:r>
            <a:endParaRPr lang="zh-TW" altLang="en-US" sz="2400" baseline="30000" dirty="0"/>
          </a:p>
        </p:txBody>
      </p:sp>
      <p:sp>
        <p:nvSpPr>
          <p:cNvPr id="202"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smtClean="0"/>
              <a:t>b</a:t>
            </a:r>
            <a:r>
              <a:rPr lang="en-US" altLang="zh-TW" sz="2400" baseline="30000" dirty="0" err="1"/>
              <a:t>L</a:t>
            </a:r>
            <a:endParaRPr lang="zh-TW" altLang="en-US" sz="2400" baseline="30000" dirty="0"/>
          </a:p>
        </p:txBody>
      </p:sp>
      <p:sp>
        <p:nvSpPr>
          <p:cNvPr id="203"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x</a:t>
            </a:r>
            <a:endParaRPr lang="zh-TW" altLang="en-US" sz="2400" dirty="0"/>
          </a:p>
        </p:txBody>
      </p:sp>
      <p:sp>
        <p:nvSpPr>
          <p:cNvPr id="204"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a</a:t>
            </a:r>
            <a:r>
              <a:rPr lang="en-US" altLang="zh-TW" sz="2400" baseline="30000" dirty="0" smtClean="0"/>
              <a:t>1</a:t>
            </a:r>
            <a:endParaRPr lang="zh-TW" altLang="en-US" sz="2400" baseline="30000" dirty="0"/>
          </a:p>
        </p:txBody>
      </p:sp>
      <p:sp>
        <p:nvSpPr>
          <p:cNvPr id="205"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a</a:t>
            </a:r>
            <a:r>
              <a:rPr lang="en-US" altLang="zh-TW" sz="2400" baseline="30000" dirty="0"/>
              <a:t>2</a:t>
            </a:r>
            <a:endParaRPr lang="zh-TW" altLang="en-US" sz="2400" baseline="30000" dirty="0"/>
          </a:p>
        </p:txBody>
      </p:sp>
      <p:sp>
        <p:nvSpPr>
          <p:cNvPr id="206"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y</a:t>
            </a:r>
            <a:endParaRPr lang="zh-TW" altLang="en-US" sz="2400" baseline="30000" dirty="0"/>
          </a:p>
        </p:txBody>
      </p:sp>
      <p:grpSp>
        <p:nvGrpSpPr>
          <p:cNvPr id="207" name="群組 3"/>
          <p:cNvGrpSpPr/>
          <p:nvPr/>
        </p:nvGrpSpPr>
        <p:grpSpPr>
          <a:xfrm>
            <a:off x="162373" y="4820851"/>
            <a:ext cx="3002489" cy="877076"/>
            <a:chOff x="522337" y="4911258"/>
            <a:chExt cx="3002489" cy="877076"/>
          </a:xfrm>
        </p:grpSpPr>
        <p:sp>
          <p:nvSpPr>
            <p:cNvPr id="208"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smtClean="0"/>
                <a:t>1</a:t>
              </a:r>
              <a:endParaRPr lang="zh-TW" altLang="en-US" sz="2400" baseline="30000" dirty="0"/>
            </a:p>
          </p:txBody>
        </p:sp>
        <p:sp>
          <p:nvSpPr>
            <p:cNvPr id="209"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smtClean="0"/>
                <a:t>1</a:t>
              </a:r>
              <a:endParaRPr lang="zh-TW" altLang="en-US" sz="2400" baseline="30000" dirty="0"/>
            </a:p>
          </p:txBody>
        </p:sp>
        <p:sp>
          <p:nvSpPr>
            <p:cNvPr id="210"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x</a:t>
              </a:r>
              <a:endParaRPr lang="zh-TW" altLang="en-US" sz="2400" dirty="0"/>
            </a:p>
          </p:txBody>
        </p:sp>
        <p:sp>
          <p:nvSpPr>
            <p:cNvPr id="211"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212"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213" name="群組 158"/>
          <p:cNvGrpSpPr/>
          <p:nvPr/>
        </p:nvGrpSpPr>
        <p:grpSpPr>
          <a:xfrm>
            <a:off x="3164862" y="5192193"/>
            <a:ext cx="3002489" cy="877076"/>
            <a:chOff x="522337" y="4911258"/>
            <a:chExt cx="3002489" cy="877076"/>
          </a:xfrm>
        </p:grpSpPr>
        <p:sp>
          <p:nvSpPr>
            <p:cNvPr id="214"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a:t>2</a:t>
              </a:r>
              <a:endParaRPr lang="zh-TW" altLang="en-US" sz="2400" baseline="30000" dirty="0"/>
            </a:p>
          </p:txBody>
        </p:sp>
        <p:sp>
          <p:nvSpPr>
            <p:cNvPr id="215"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a:t>2</a:t>
              </a:r>
              <a:endParaRPr lang="zh-TW" altLang="en-US" sz="2400" baseline="30000" dirty="0"/>
            </a:p>
          </p:txBody>
        </p:sp>
        <p:sp>
          <p:nvSpPr>
            <p:cNvPr id="216"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217"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218"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2"/>
                  <a:stretch>
                    <a:fillRect/>
                  </a:stretch>
                </a:blipFill>
              </p:spPr>
              <p:txBody>
                <a:bodyPr/>
                <a:lstStyle/>
                <a:p>
                  <a:r>
                    <a:rPr lang="zh-TW" altLang="en-US">
                      <a:noFill/>
                    </a:rPr>
                    <a:t> </a:t>
                  </a:r>
                </a:p>
              </p:txBody>
            </p:sp>
          </mc:Fallback>
        </mc:AlternateContent>
      </p:grpSp>
      <p:grpSp>
        <p:nvGrpSpPr>
          <p:cNvPr id="219" name="群組 164"/>
          <p:cNvGrpSpPr/>
          <p:nvPr/>
        </p:nvGrpSpPr>
        <p:grpSpPr>
          <a:xfrm>
            <a:off x="6003379" y="5784539"/>
            <a:ext cx="2867836" cy="877076"/>
            <a:chOff x="522337" y="4911258"/>
            <a:chExt cx="2867836" cy="877076"/>
          </a:xfrm>
        </p:grpSpPr>
        <p:sp>
          <p:nvSpPr>
            <p:cNvPr id="220"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smtClean="0"/>
                <a:t>b</a:t>
              </a:r>
              <a:r>
                <a:rPr lang="en-US" altLang="zh-TW" sz="2400" baseline="30000" dirty="0" err="1" smtClean="0"/>
                <a:t>L</a:t>
              </a:r>
              <a:endParaRPr lang="zh-TW" altLang="en-US" sz="2400" baseline="30000" dirty="0"/>
            </a:p>
          </p:txBody>
        </p:sp>
        <p:sp>
          <p:nvSpPr>
            <p:cNvPr id="221"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W</a:t>
              </a:r>
              <a:r>
                <a:rPr lang="en-US" altLang="zh-TW" sz="2400" baseline="30000" dirty="0" smtClean="0"/>
                <a:t>L</a:t>
              </a:r>
              <a:endParaRPr lang="zh-TW" altLang="en-US" sz="2400" baseline="30000" dirty="0"/>
            </a:p>
          </p:txBody>
        </p:sp>
        <p:sp>
          <p:nvSpPr>
            <p:cNvPr id="222"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223"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smtClean="0"/>
                <a:t>+</a:t>
              </a:r>
              <a:endParaRPr lang="zh-TW" altLang="en-US" sz="2400" dirty="0"/>
            </a:p>
          </p:txBody>
        </p:sp>
        <mc:AlternateContent xmlns:mc="http://schemas.openxmlformats.org/markup-compatibility/2006" xmlns:a14="http://schemas.microsoft.com/office/drawing/2010/main">
          <mc:Choice Requires="a14">
            <p:sp>
              <p:nvSpPr>
                <p:cNvPr id="224"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3"/>
                  <a:stretch>
                    <a:fillRect l="-1064"/>
                  </a:stretch>
                </a:blipFill>
              </p:spPr>
              <p:txBody>
                <a:bodyPr/>
                <a:lstStyle/>
                <a:p>
                  <a:r>
                    <a:rPr lang="zh-TW" altLang="en-US">
                      <a:noFill/>
                    </a:rPr>
                    <a:t> </a:t>
                  </a:r>
                </a:p>
              </p:txBody>
            </p:sp>
          </mc:Fallback>
        </mc:AlternateContent>
      </p:grpSp>
      <p:cxnSp>
        <p:nvCxnSpPr>
          <p:cNvPr id="225" name="直線單箭頭接點 6"/>
          <p:cNvCxnSpPr>
            <a:stCxn id="212" idx="3"/>
            <a:endCxn id="204"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矩形 13"/>
          <p:cNvSpPr/>
          <p:nvPr/>
        </p:nvSpPr>
        <p:spPr>
          <a:xfrm>
            <a:off x="7306246" y="5985200"/>
            <a:ext cx="585417" cy="461665"/>
          </a:xfrm>
          <a:prstGeom prst="rect">
            <a:avLst/>
          </a:prstGeom>
        </p:spPr>
        <p:txBody>
          <a:bodyPr wrap="none">
            <a:spAutoFit/>
          </a:bodyPr>
          <a:lstStyle/>
          <a:p>
            <a:pPr algn="ctr"/>
            <a:r>
              <a:rPr lang="en-US" altLang="zh-TW" sz="2400" dirty="0" smtClean="0"/>
              <a:t>a</a:t>
            </a:r>
            <a:r>
              <a:rPr lang="en-US" altLang="zh-TW" sz="2400" baseline="30000" dirty="0" smtClean="0"/>
              <a:t>L-1</a:t>
            </a:r>
            <a:endParaRPr lang="zh-TW" altLang="en-US" sz="2400" baseline="30000" dirty="0"/>
          </a:p>
        </p:txBody>
      </p:sp>
      <p:sp>
        <p:nvSpPr>
          <p:cNvPr id="227"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b</a:t>
            </a:r>
            <a:r>
              <a:rPr lang="en-US" altLang="zh-TW" sz="2400" baseline="30000" dirty="0" smtClean="0"/>
              <a:t>1</a:t>
            </a:r>
            <a:endParaRPr lang="zh-TW" altLang="en-US" sz="2400" baseline="30000" dirty="0"/>
          </a:p>
        </p:txBody>
      </p:sp>
      <p:sp>
        <p:nvSpPr>
          <p:cNvPr id="228"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9"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6041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9" grpId="0" animBg="1"/>
      <p:bldP spid="200" grpId="0" animBg="1"/>
      <p:bldP spid="201" grpId="0" animBg="1"/>
      <p:bldP spid="202" grpId="0" animBg="1"/>
      <p:bldP spid="203" grpId="0" animBg="1"/>
      <p:bldP spid="204" grpId="0" animBg="1"/>
      <p:bldP spid="205" grpId="0" animBg="1"/>
      <p:bldP spid="206" grpId="0" animBg="1"/>
      <p:bldP spid="226" grpId="0"/>
      <p:bldP spid="227" grpId="0" animBg="1"/>
      <p:bldP spid="228" grpId="0" animBg="1"/>
      <p:bldP spid="2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標題 1"/>
          <p:cNvSpPr txBox="1">
            <a:spLocks/>
          </p:cNvSpPr>
          <p:nvPr/>
        </p:nvSpPr>
        <p:spPr>
          <a:xfrm>
            <a:off x="685800" y="1132469"/>
            <a:ext cx="7772400" cy="2387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altLang="zh-TW" dirty="0" smtClean="0"/>
              <a:t/>
            </a:r>
            <a:br>
              <a:rPr lang="en-US" altLang="zh-TW" dirty="0" smtClean="0"/>
            </a:br>
            <a:r>
              <a:rPr lang="en-US" altLang="zh-TW" dirty="0" smtClean="0">
                <a:solidFill>
                  <a:srgbClr val="0000FF"/>
                </a:solidFill>
              </a:rPr>
              <a:t>Training DNN</a:t>
            </a:r>
            <a:endParaRPr lang="zh-TW" altLang="en-US" dirty="0">
              <a:solidFill>
                <a:srgbClr val="0000FF"/>
              </a:solidFill>
            </a:endParaRPr>
          </a:p>
        </p:txBody>
      </p:sp>
      <p:sp>
        <p:nvSpPr>
          <p:cNvPr id="124" name="標題 1"/>
          <p:cNvSpPr txBox="1">
            <a:spLocks/>
          </p:cNvSpPr>
          <p:nvPr/>
        </p:nvSpPr>
        <p:spPr>
          <a:xfrm>
            <a:off x="685800" y="3833968"/>
            <a:ext cx="7772400" cy="8717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800" dirty="0" smtClean="0">
                <a:solidFill>
                  <a:srgbClr val="FF0000"/>
                </a:solidFill>
              </a:rPr>
              <a:t>New Activation Function</a:t>
            </a:r>
            <a:endParaRPr lang="zh-TW" altLang="en-US" sz="4800" dirty="0">
              <a:solidFill>
                <a:srgbClr val="FF0000"/>
              </a:solidFill>
            </a:endParaRPr>
          </a:p>
        </p:txBody>
      </p:sp>
    </p:spTree>
    <p:extLst>
      <p:ext uri="{BB962C8B-B14F-4D97-AF65-F5344CB8AC3E}">
        <p14:creationId xmlns:p14="http://schemas.microsoft.com/office/powerpoint/2010/main" val="3490017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24"/>
          <p:cNvSpPr txBox="1"/>
          <p:nvPr/>
        </p:nvSpPr>
        <p:spPr>
          <a:xfrm>
            <a:off x="241676" y="156298"/>
            <a:ext cx="7418999" cy="808399"/>
          </a:xfrm>
          <a:prstGeom prst="rect">
            <a:avLst/>
          </a:prstGeom>
          <a:noFill/>
          <a:ln>
            <a:noFill/>
          </a:ln>
        </p:spPr>
        <p:txBody>
          <a:bodyPr lIns="91425" tIns="91425" rIns="91425" bIns="91425" anchor="t" anchorCtr="0">
            <a:noAutofit/>
          </a:bodyPr>
          <a:lstStyle/>
          <a:p>
            <a:pPr lvl="0" rtl="0">
              <a:spcBef>
                <a:spcPts val="0"/>
              </a:spcBef>
              <a:buNone/>
            </a:pPr>
            <a:r>
              <a:rPr lang="en-US" sz="3200" dirty="0" smtClean="0">
                <a:solidFill>
                  <a:schemeClr val="bg1"/>
                </a:solidFill>
              </a:rPr>
              <a:t>Neural Network</a:t>
            </a:r>
            <a:endParaRPr lang="en" sz="3200" dirty="0">
              <a:solidFill>
                <a:schemeClr val="bg1"/>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0"/>
            <a:ext cx="3495675" cy="98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標題 1"/>
          <p:cNvSpPr>
            <a:spLocks noGrp="1"/>
          </p:cNvSpPr>
          <p:nvPr>
            <p:ph type="title"/>
          </p:nvPr>
        </p:nvSpPr>
        <p:spPr>
          <a:xfrm>
            <a:off x="554538" y="560497"/>
            <a:ext cx="7886700" cy="1325563"/>
          </a:xfrm>
        </p:spPr>
        <p:txBody>
          <a:bodyPr/>
          <a:lstStyle/>
          <a:p>
            <a:r>
              <a:rPr lang="en-US" altLang="zh-TW" dirty="0" err="1" smtClean="0"/>
              <a:t>ReLU</a:t>
            </a:r>
            <a:endParaRPr lang="zh-TW" altLang="en-US" dirty="0"/>
          </a:p>
        </p:txBody>
      </p:sp>
      <p:sp>
        <p:nvSpPr>
          <p:cNvPr id="8" name="內容版面配置區 2"/>
          <p:cNvSpPr>
            <a:spLocks noGrp="1"/>
          </p:cNvSpPr>
          <p:nvPr>
            <p:ph idx="1"/>
          </p:nvPr>
        </p:nvSpPr>
        <p:spPr>
          <a:xfrm>
            <a:off x="628650" y="1825625"/>
            <a:ext cx="7886700" cy="4351338"/>
          </a:xfrm>
        </p:spPr>
        <p:txBody>
          <a:bodyPr/>
          <a:lstStyle/>
          <a:p>
            <a:r>
              <a:rPr lang="en-US" altLang="zh-TW" dirty="0" smtClean="0"/>
              <a:t>Rectified Linear Unit (</a:t>
            </a:r>
            <a:r>
              <a:rPr lang="en-US" altLang="zh-TW" dirty="0" err="1" smtClean="0"/>
              <a:t>ReLU</a:t>
            </a:r>
            <a:r>
              <a:rPr lang="en-US" altLang="zh-TW" dirty="0" smtClean="0"/>
              <a:t>)</a:t>
            </a:r>
          </a:p>
        </p:txBody>
      </p:sp>
      <p:sp>
        <p:nvSpPr>
          <p:cNvPr id="9" name="文字方塊 23"/>
          <p:cNvSpPr txBox="1"/>
          <p:nvPr/>
        </p:nvSpPr>
        <p:spPr>
          <a:xfrm>
            <a:off x="4769867" y="2393162"/>
            <a:ext cx="3314700" cy="523220"/>
          </a:xfrm>
          <a:prstGeom prst="rect">
            <a:avLst/>
          </a:prstGeom>
          <a:noFill/>
        </p:spPr>
        <p:txBody>
          <a:bodyPr wrap="square" rtlCol="0">
            <a:spAutoFit/>
          </a:bodyPr>
          <a:lstStyle/>
          <a:p>
            <a:r>
              <a:rPr lang="en-US" altLang="zh-TW" sz="2800" b="1" i="1" u="sng" dirty="0" smtClean="0"/>
              <a:t>Reason:</a:t>
            </a:r>
            <a:endParaRPr lang="zh-TW" altLang="en-US" sz="2800" b="1" i="1" u="sng" dirty="0"/>
          </a:p>
        </p:txBody>
      </p:sp>
      <p:sp>
        <p:nvSpPr>
          <p:cNvPr id="10" name="文字方塊 26"/>
          <p:cNvSpPr txBox="1"/>
          <p:nvPr/>
        </p:nvSpPr>
        <p:spPr>
          <a:xfrm>
            <a:off x="5104958" y="2966483"/>
            <a:ext cx="3314700" cy="523220"/>
          </a:xfrm>
          <a:prstGeom prst="rect">
            <a:avLst/>
          </a:prstGeom>
          <a:noFill/>
        </p:spPr>
        <p:txBody>
          <a:bodyPr wrap="square" rtlCol="0">
            <a:spAutoFit/>
          </a:bodyPr>
          <a:lstStyle/>
          <a:p>
            <a:r>
              <a:rPr lang="en-US" altLang="zh-TW" sz="2800" dirty="0" smtClean="0"/>
              <a:t>1. Fast to compute</a:t>
            </a:r>
            <a:endParaRPr lang="zh-TW" altLang="en-US" sz="2800" dirty="0"/>
          </a:p>
        </p:txBody>
      </p:sp>
      <p:sp>
        <p:nvSpPr>
          <p:cNvPr id="13" name="文字方塊 29"/>
          <p:cNvSpPr txBox="1"/>
          <p:nvPr/>
        </p:nvSpPr>
        <p:spPr>
          <a:xfrm>
            <a:off x="5119099" y="3681229"/>
            <a:ext cx="3314700" cy="954107"/>
          </a:xfrm>
          <a:prstGeom prst="rect">
            <a:avLst/>
          </a:prstGeom>
          <a:noFill/>
        </p:spPr>
        <p:txBody>
          <a:bodyPr wrap="square" rtlCol="0">
            <a:spAutoFit/>
          </a:bodyPr>
          <a:lstStyle/>
          <a:p>
            <a:r>
              <a:rPr lang="en-US" altLang="zh-TW" sz="2800" dirty="0" smtClean="0"/>
              <a:t>2. Vanishing </a:t>
            </a:r>
            <a:r>
              <a:rPr lang="en-US" altLang="zh-TW" sz="2800" dirty="0"/>
              <a:t>g</a:t>
            </a:r>
            <a:r>
              <a:rPr lang="en-US" altLang="zh-TW" sz="2800" dirty="0" smtClean="0"/>
              <a:t>radient problem</a:t>
            </a:r>
            <a:endParaRPr lang="zh-TW" altLang="en-US" sz="2800" dirty="0"/>
          </a:p>
        </p:txBody>
      </p:sp>
      <p:grpSp>
        <p:nvGrpSpPr>
          <p:cNvPr id="14" name="群組 19"/>
          <p:cNvGrpSpPr/>
          <p:nvPr/>
        </p:nvGrpSpPr>
        <p:grpSpPr>
          <a:xfrm>
            <a:off x="1181227" y="2749476"/>
            <a:ext cx="3103710" cy="2809363"/>
            <a:chOff x="1054530" y="3434696"/>
            <a:chExt cx="3103710" cy="2809363"/>
          </a:xfrm>
        </p:grpSpPr>
        <p:grpSp>
          <p:nvGrpSpPr>
            <p:cNvPr id="15" name="群組 20"/>
            <p:cNvGrpSpPr/>
            <p:nvPr/>
          </p:nvGrpSpPr>
          <p:grpSpPr>
            <a:xfrm>
              <a:off x="1448290" y="3434696"/>
              <a:ext cx="2709950" cy="2809363"/>
              <a:chOff x="6200673" y="3815455"/>
              <a:chExt cx="2709950" cy="2809363"/>
            </a:xfrm>
          </p:grpSpPr>
          <p:cxnSp>
            <p:nvCxnSpPr>
              <p:cNvPr id="17"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30"/>
                  <p:cNvSpPr txBox="1"/>
                  <p:nvPr/>
                </p:nvSpPr>
                <p:spPr>
                  <a:xfrm>
                    <a:off x="8687357" y="5527718"/>
                    <a:ext cx="223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𝑧</m:t>
                          </m:r>
                        </m:oMath>
                      </m:oMathPara>
                    </a14:m>
                    <a:endParaRPr lang="zh-TW" altLang="en-US" sz="2400" dirty="0"/>
                  </a:p>
                </p:txBody>
              </p:sp>
            </mc:Choice>
            <mc:Fallback xmlns="">
              <p:sp>
                <p:nvSpPr>
                  <p:cNvPr id="92" name="文字方塊 91"/>
                  <p:cNvSpPr txBox="1">
                    <a:spLocks noRot="1" noChangeAspect="1" noMove="1" noResize="1" noEditPoints="1" noAdjustHandles="1" noChangeArrowheads="1" noChangeShapeType="1" noTextEdit="1"/>
                  </p:cNvSpPr>
                  <p:nvPr/>
                </p:nvSpPr>
                <p:spPr>
                  <a:xfrm>
                    <a:off x="8687357" y="5527718"/>
                    <a:ext cx="223266" cy="369332"/>
                  </a:xfrm>
                  <a:prstGeom prst="rect">
                    <a:avLst/>
                  </a:prstGeom>
                  <a:blipFill rotWithShape="0">
                    <a:blip r:embed="rId19"/>
                    <a:stretch>
                      <a:fillRect l="-16216"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31"/>
                  <p:cNvSpPr txBox="1"/>
                  <p:nvPr/>
                </p:nvSpPr>
                <p:spPr>
                  <a:xfrm>
                    <a:off x="7313865" y="3815455"/>
                    <a:ext cx="2479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oMath>
                      </m:oMathPara>
                    </a14:m>
                    <a:endParaRPr lang="zh-TW" altLang="en-US" sz="2400" dirty="0"/>
                  </a:p>
                </p:txBody>
              </p:sp>
            </mc:Choice>
            <mc:Fallback xmlns="">
              <p:sp>
                <p:nvSpPr>
                  <p:cNvPr id="93" name="文字方塊 92"/>
                  <p:cNvSpPr txBox="1">
                    <a:spLocks noRot="1" noChangeAspect="1" noMove="1" noResize="1" noEditPoints="1" noAdjustHandles="1" noChangeArrowheads="1" noChangeShapeType="1" noTextEdit="1"/>
                  </p:cNvSpPr>
                  <p:nvPr/>
                </p:nvSpPr>
                <p:spPr>
                  <a:xfrm>
                    <a:off x="7313865" y="3815455"/>
                    <a:ext cx="247953" cy="369332"/>
                  </a:xfrm>
                  <a:prstGeom prst="rect">
                    <a:avLst/>
                  </a:prstGeom>
                  <a:blipFill rotWithShape="0">
                    <a:blip r:embed="rId20"/>
                    <a:stretch>
                      <a:fillRect l="-17500" r="-15000"/>
                    </a:stretch>
                  </a:blipFill>
                </p:spPr>
                <p:txBody>
                  <a:bodyPr/>
                  <a:lstStyle/>
                  <a:p>
                    <a:r>
                      <a:rPr lang="zh-TW" altLang="en-US">
                        <a:noFill/>
                      </a:rPr>
                      <a:t> </a:t>
                    </a:r>
                  </a:p>
                </p:txBody>
              </p:sp>
            </mc:Fallback>
          </mc:AlternateContent>
          <p:cxnSp>
            <p:nvCxnSpPr>
              <p:cNvPr id="21"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34"/>
                  <p:cNvSpPr txBox="1"/>
                  <p:nvPr/>
                </p:nvSpPr>
                <p:spPr>
                  <a:xfrm>
                    <a:off x="7985942" y="4252893"/>
                    <a:ext cx="8024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7985942" y="4252893"/>
                    <a:ext cx="802464" cy="369332"/>
                  </a:xfrm>
                  <a:prstGeom prst="rect">
                    <a:avLst/>
                  </a:prstGeom>
                  <a:blipFill rotWithShape="0">
                    <a:blip r:embed="rId21"/>
                    <a:stretch>
                      <a:fillRect l="-4545" r="-37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35"/>
                  <p:cNvSpPr txBox="1"/>
                  <p:nvPr/>
                </p:nvSpPr>
                <p:spPr>
                  <a:xfrm>
                    <a:off x="6401952" y="5321208"/>
                    <a:ext cx="8180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401952" y="5321208"/>
                    <a:ext cx="818044" cy="369332"/>
                  </a:xfrm>
                  <a:prstGeom prst="rect">
                    <a:avLst/>
                  </a:prstGeom>
                  <a:blipFill rotWithShape="0">
                    <a:blip r:embed="rId22"/>
                    <a:stretch>
                      <a:fillRect l="-4478" r="-8955"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6" name="文字方塊 22"/>
                <p:cNvSpPr txBox="1"/>
                <p:nvPr/>
              </p:nvSpPr>
              <p:spPr>
                <a:xfrm>
                  <a:off x="1054530" y="3588584"/>
                  <a:ext cx="777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a:rPr>
                            </m:ctrlPr>
                          </m:dPr>
                          <m:e>
                            <m:r>
                              <a:rPr lang="en-US" altLang="zh-TW" sz="2800" b="0" i="1" smtClean="0">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777842" cy="430887"/>
                </a:xfrm>
                <a:prstGeom prst="rect">
                  <a:avLst/>
                </a:prstGeom>
                <a:blipFill rotWithShape="0">
                  <a:blip r:embed="rId23"/>
                  <a:stretch>
                    <a:fillRect/>
                  </a:stretch>
                </a:blipFill>
              </p:spPr>
              <p:txBody>
                <a:bodyPr/>
                <a:lstStyle/>
                <a:p>
                  <a:r>
                    <a:rPr lang="zh-TW" altLang="en-US">
                      <a:noFill/>
                    </a:rPr>
                    <a:t> </a:t>
                  </a:r>
                </a:p>
              </p:txBody>
            </p:sp>
          </mc:Fallback>
        </mc:AlternateContent>
      </p:grpSp>
      <p:graphicFrame>
        <p:nvGraphicFramePr>
          <p:cNvPr id="2" name="Object 1"/>
          <p:cNvGraphicFramePr>
            <a:graphicFrameLocks noChangeAspect="1"/>
          </p:cNvGraphicFramePr>
          <p:nvPr>
            <p:extLst>
              <p:ext uri="{D42A27DB-BD31-4B8C-83A1-F6EECF244321}">
                <p14:modId xmlns:p14="http://schemas.microsoft.com/office/powerpoint/2010/main" val="3384188265"/>
              </p:ext>
            </p:extLst>
          </p:nvPr>
        </p:nvGraphicFramePr>
        <p:xfrm>
          <a:off x="4940300" y="4835525"/>
          <a:ext cx="2133600" cy="876300"/>
        </p:xfrm>
        <a:graphic>
          <a:graphicData uri="http://schemas.openxmlformats.org/presentationml/2006/ole">
            <mc:AlternateContent xmlns:mc="http://schemas.openxmlformats.org/markup-compatibility/2006">
              <mc:Choice xmlns:v="urn:schemas-microsoft-com:vml" Requires="v">
                <p:oleObj spid="_x0000_s7446" name="Equation" r:id="rId24" imgW="2133360" imgH="876240" progId="Equation.DSMT4">
                  <p:embed/>
                </p:oleObj>
              </mc:Choice>
              <mc:Fallback>
                <p:oleObj name="Equation" r:id="rId24" imgW="2133360" imgH="876240" progId="Equation.DSMT4">
                  <p:embed/>
                  <p:pic>
                    <p:nvPicPr>
                      <p:cNvPr id="0" name=""/>
                      <p:cNvPicPr/>
                      <p:nvPr/>
                    </p:nvPicPr>
                    <p:blipFill>
                      <a:blip r:embed="rId25"/>
                      <a:stretch>
                        <a:fillRect/>
                      </a:stretch>
                    </p:blipFill>
                    <p:spPr>
                      <a:xfrm>
                        <a:off x="4940300" y="4835525"/>
                        <a:ext cx="2133600" cy="8763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20392701"/>
              </p:ext>
            </p:extLst>
          </p:nvPr>
        </p:nvGraphicFramePr>
        <p:xfrm>
          <a:off x="5104958" y="5922015"/>
          <a:ext cx="2489200" cy="317500"/>
        </p:xfrm>
        <a:graphic>
          <a:graphicData uri="http://schemas.openxmlformats.org/presentationml/2006/ole">
            <mc:AlternateContent xmlns:mc="http://schemas.openxmlformats.org/markup-compatibility/2006">
              <mc:Choice xmlns:v="urn:schemas-microsoft-com:vml" Requires="v">
                <p:oleObj spid="_x0000_s7447" name="Equation" r:id="rId26" imgW="2489040" imgH="317160" progId="Equation.DSMT4">
                  <p:embed/>
                </p:oleObj>
              </mc:Choice>
              <mc:Fallback>
                <p:oleObj name="Equation" r:id="rId26" imgW="2489040" imgH="317160" progId="Equation.DSMT4">
                  <p:embed/>
                  <p:pic>
                    <p:nvPicPr>
                      <p:cNvPr id="0" name=""/>
                      <p:cNvPicPr/>
                      <p:nvPr/>
                    </p:nvPicPr>
                    <p:blipFill>
                      <a:blip r:embed="rId27"/>
                      <a:stretch>
                        <a:fillRect/>
                      </a:stretch>
                    </p:blipFill>
                    <p:spPr>
                      <a:xfrm>
                        <a:off x="5104958" y="5922015"/>
                        <a:ext cx="2489200" cy="317500"/>
                      </a:xfrm>
                      <a:prstGeom prst="rect">
                        <a:avLst/>
                      </a:prstGeom>
                    </p:spPr>
                  </p:pic>
                </p:oleObj>
              </mc:Fallback>
            </mc:AlternateContent>
          </a:graphicData>
        </a:graphic>
      </p:graphicFrame>
    </p:spTree>
    <p:extLst>
      <p:ext uri="{BB962C8B-B14F-4D97-AF65-F5344CB8AC3E}">
        <p14:creationId xmlns:p14="http://schemas.microsoft.com/office/powerpoint/2010/main" val="964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54724</TotalTime>
  <Words>3312</Words>
  <Application>Microsoft Office PowerPoint</Application>
  <PresentationFormat>On-screen Show (4:3)</PresentationFormat>
  <Paragraphs>932</Paragraphs>
  <Slides>54</Slides>
  <Notes>54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Clarity</vt:lpstr>
      <vt:lpstr>方程式</vt:lpstr>
      <vt:lpstr>Equation</vt:lpstr>
      <vt:lpstr>Application of machine learning for Cyber Security</vt:lpstr>
      <vt:lpstr>PowerPoint Presentation</vt:lpstr>
      <vt:lpstr>Example Application</vt:lpstr>
      <vt:lpstr>Element of Neural Network </vt:lpstr>
      <vt:lpstr>PowerPoint Presentation</vt:lpstr>
      <vt:lpstr>PowerPoint Presentation</vt:lpstr>
      <vt:lpstr>PowerPoint Presentation</vt:lpstr>
      <vt:lpstr>PowerPoint Presentation</vt:lpstr>
      <vt:lpstr>ReLU</vt:lpstr>
      <vt:lpstr>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Huasha Zhao</dc:creator>
  <cp:lastModifiedBy>cen</cp:lastModifiedBy>
  <cp:revision>1486</cp:revision>
  <cp:lastPrinted>2013-04-04T21:00:55Z</cp:lastPrinted>
  <dcterms:created xsi:type="dcterms:W3CDTF">2013-04-18T21:29:50Z</dcterms:created>
  <dcterms:modified xsi:type="dcterms:W3CDTF">2018-12-17T12:21:54Z</dcterms:modified>
</cp:coreProperties>
</file>