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8" r:id="rId3"/>
    <p:sldId id="293" r:id="rId4"/>
    <p:sldId id="291" r:id="rId5"/>
    <p:sldId id="292" r:id="rId6"/>
    <p:sldId id="265" r:id="rId7"/>
    <p:sldId id="295" r:id="rId8"/>
    <p:sldId id="296" r:id="rId9"/>
    <p:sldId id="294" r:id="rId10"/>
    <p:sldId id="272"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4660"/>
  </p:normalViewPr>
  <p:slideViewPr>
    <p:cSldViewPr snapToGrid="0">
      <p:cViewPr varScale="1">
        <p:scale>
          <a:sx n="62" d="100"/>
          <a:sy n="62" d="100"/>
        </p:scale>
        <p:origin x="5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5C509-1ABD-4FEB-B82C-67030F88AF72}" type="datetimeFigureOut">
              <a:rPr lang="en-US" smtClean="0"/>
              <a:t>5/22/2024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6BB91E-7070-41EB-A5C8-623C0F15C737}" type="slidenum">
              <a:rPr lang="en-US" smtClean="0"/>
              <a:t>‹#›</a:t>
            </a:fld>
            <a:endParaRPr lang="en-US"/>
          </a:p>
        </p:txBody>
      </p:sp>
    </p:spTree>
    <p:extLst>
      <p:ext uri="{BB962C8B-B14F-4D97-AF65-F5344CB8AC3E}">
        <p14:creationId xmlns:p14="http://schemas.microsoft.com/office/powerpoint/2010/main" val="1925355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2289c41b30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2289c41b30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228d83292e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228d83292e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5849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27ee146c3c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27ee146c3c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685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27ee146c3c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27ee146c3c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478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289c41b30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289c41b30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289c41b30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289c41b30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627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289c41b30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289c41b30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0733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289c41b30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289c41b30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001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69800" y="1367167"/>
            <a:ext cx="6852400" cy="34616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9066"/>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3117733" y="4828700"/>
            <a:ext cx="6038400" cy="548800"/>
          </a:xfrm>
          <a:prstGeom prst="rect">
            <a:avLst/>
          </a:prstGeom>
          <a:gradFill>
            <a:gsLst>
              <a:gs pos="0">
                <a:schemeClr val="accent2"/>
              </a:gs>
              <a:gs pos="100000">
                <a:schemeClr val="dk2"/>
              </a:gs>
            </a:gsLst>
            <a:lin ang="5400012" scaled="0"/>
          </a:gra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1" name="Google Shape;11;p2"/>
          <p:cNvSpPr txBox="1">
            <a:spLocks noGrp="1"/>
          </p:cNvSpPr>
          <p:nvPr>
            <p:ph type="subTitle" idx="2"/>
          </p:nvPr>
        </p:nvSpPr>
        <p:spPr>
          <a:xfrm>
            <a:off x="1235367" y="309700"/>
            <a:ext cx="740000" cy="280400"/>
          </a:xfrm>
          <a:prstGeom prst="rect">
            <a:avLst/>
          </a:prstGeom>
        </p:spPr>
        <p:txBody>
          <a:bodyPr spcFirstLastPara="1" wrap="square" lIns="91425" tIns="91425" rIns="91425" bIns="91425" anchor="ctr" anchorCtr="0">
            <a:noAutofit/>
          </a:bodyPr>
          <a:lstStyle>
            <a:lvl1pPr lvl="0">
              <a:spcBef>
                <a:spcPts val="0"/>
              </a:spcBef>
              <a:spcAft>
                <a:spcPts val="0"/>
              </a:spcAft>
              <a:buSzPts val="1000"/>
              <a:buFont typeface="Bebas Neue"/>
              <a:buNone/>
              <a:defRPr sz="1333">
                <a:latin typeface="Bebas Neue"/>
                <a:ea typeface="Bebas Neue"/>
                <a:cs typeface="Bebas Neue"/>
                <a:sym typeface="Bebas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subTitle" idx="3"/>
          </p:nvPr>
        </p:nvSpPr>
        <p:spPr>
          <a:xfrm>
            <a:off x="2121875" y="309700"/>
            <a:ext cx="740000" cy="2804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333">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 name="Google Shape;13;p2"/>
          <p:cNvSpPr txBox="1">
            <a:spLocks noGrp="1"/>
          </p:cNvSpPr>
          <p:nvPr>
            <p:ph type="subTitle" idx="4"/>
          </p:nvPr>
        </p:nvSpPr>
        <p:spPr>
          <a:xfrm>
            <a:off x="3008384" y="309700"/>
            <a:ext cx="740000" cy="2804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333">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 name="Google Shape;14;p2"/>
          <p:cNvSpPr txBox="1">
            <a:spLocks noGrp="1"/>
          </p:cNvSpPr>
          <p:nvPr>
            <p:ph type="subTitle" idx="5"/>
          </p:nvPr>
        </p:nvSpPr>
        <p:spPr>
          <a:xfrm>
            <a:off x="9412233" y="248700"/>
            <a:ext cx="1828800" cy="40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5" name="Google Shape;15;p2"/>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31874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9"/>
        <p:cNvGrpSpPr/>
        <p:nvPr/>
      </p:nvGrpSpPr>
      <p:grpSpPr>
        <a:xfrm>
          <a:off x="0" y="0"/>
          <a:ext cx="0" cy="0"/>
          <a:chOff x="0" y="0"/>
          <a:chExt cx="0" cy="0"/>
        </a:xfrm>
      </p:grpSpPr>
      <p:sp>
        <p:nvSpPr>
          <p:cNvPr id="70" name="Google Shape;70;p11"/>
          <p:cNvSpPr txBox="1">
            <a:spLocks noGrp="1"/>
          </p:cNvSpPr>
          <p:nvPr>
            <p:ph type="title" hasCustomPrompt="1"/>
          </p:nvPr>
        </p:nvSpPr>
        <p:spPr>
          <a:xfrm>
            <a:off x="2475133" y="2343767"/>
            <a:ext cx="7241600" cy="16216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t>xx%</a:t>
            </a:r>
          </a:p>
        </p:txBody>
      </p:sp>
      <p:sp>
        <p:nvSpPr>
          <p:cNvPr id="71" name="Google Shape;71;p11"/>
          <p:cNvSpPr txBox="1">
            <a:spLocks noGrp="1"/>
          </p:cNvSpPr>
          <p:nvPr>
            <p:ph type="subTitle" idx="1"/>
          </p:nvPr>
        </p:nvSpPr>
        <p:spPr>
          <a:xfrm>
            <a:off x="2475133" y="3965467"/>
            <a:ext cx="7241600" cy="548800"/>
          </a:xfrm>
          <a:prstGeom prst="rect">
            <a:avLst/>
          </a:prstGeom>
          <a:gradFill>
            <a:gsLst>
              <a:gs pos="0">
                <a:schemeClr val="accent2"/>
              </a:gs>
              <a:gs pos="100000">
                <a:schemeClr val="dk2"/>
              </a:gs>
            </a:gsLst>
            <a:lin ang="540070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72" name="Google Shape;72;p11"/>
          <p:cNvSpPr txBox="1">
            <a:spLocks noGrp="1"/>
          </p:cNvSpPr>
          <p:nvPr>
            <p:ph type="subTitle" idx="2"/>
          </p:nvPr>
        </p:nvSpPr>
        <p:spPr>
          <a:xfrm>
            <a:off x="1235367" y="309700"/>
            <a:ext cx="740000" cy="2804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333">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subTitle" idx="3"/>
          </p:nvPr>
        </p:nvSpPr>
        <p:spPr>
          <a:xfrm>
            <a:off x="2121875" y="309700"/>
            <a:ext cx="740000" cy="2804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333">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1"/>
          <p:cNvSpPr txBox="1">
            <a:spLocks noGrp="1"/>
          </p:cNvSpPr>
          <p:nvPr>
            <p:ph type="subTitle" idx="4"/>
          </p:nvPr>
        </p:nvSpPr>
        <p:spPr>
          <a:xfrm>
            <a:off x="3008384" y="309700"/>
            <a:ext cx="740000" cy="2804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333">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p11"/>
          <p:cNvSpPr txBox="1">
            <a:spLocks noGrp="1"/>
          </p:cNvSpPr>
          <p:nvPr>
            <p:ph type="subTitle" idx="5"/>
          </p:nvPr>
        </p:nvSpPr>
        <p:spPr>
          <a:xfrm>
            <a:off x="9412233" y="248700"/>
            <a:ext cx="1828800" cy="40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76" name="Google Shape;76;p11"/>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11"/>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45626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Tree>
    <p:extLst>
      <p:ext uri="{BB962C8B-B14F-4D97-AF65-F5344CB8AC3E}">
        <p14:creationId xmlns:p14="http://schemas.microsoft.com/office/powerpoint/2010/main" val="223239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73867" y="1698033"/>
            <a:ext cx="5927200" cy="2321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9066"/>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9" name="Google Shape;19;p3"/>
          <p:cNvSpPr txBox="1">
            <a:spLocks noGrp="1"/>
          </p:cNvSpPr>
          <p:nvPr>
            <p:ph type="subTitle" idx="1"/>
          </p:nvPr>
        </p:nvSpPr>
        <p:spPr>
          <a:xfrm>
            <a:off x="3241467" y="4707267"/>
            <a:ext cx="6107200" cy="548800"/>
          </a:xfrm>
          <a:prstGeom prst="rect">
            <a:avLst/>
          </a:prstGeom>
          <a:gradFill>
            <a:gsLst>
              <a:gs pos="0">
                <a:schemeClr val="accent2"/>
              </a:gs>
              <a:gs pos="100000">
                <a:schemeClr val="dk2"/>
              </a:gs>
            </a:gsLst>
            <a:lin ang="5400700" scaled="0"/>
          </a:grad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133"/>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endParaRPr/>
          </a:p>
        </p:txBody>
      </p:sp>
      <p:sp>
        <p:nvSpPr>
          <p:cNvPr id="20" name="Google Shape;20;p3"/>
          <p:cNvSpPr txBox="1">
            <a:spLocks noGrp="1"/>
          </p:cNvSpPr>
          <p:nvPr>
            <p:ph type="title" idx="2" hasCustomPrompt="1"/>
          </p:nvPr>
        </p:nvSpPr>
        <p:spPr>
          <a:xfrm>
            <a:off x="952400" y="2352036"/>
            <a:ext cx="1823200" cy="101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10000"/>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
        <p:nvSpPr>
          <p:cNvPr id="21" name="Google Shape;21;p3"/>
          <p:cNvSpPr txBox="1">
            <a:spLocks noGrp="1"/>
          </p:cNvSpPr>
          <p:nvPr>
            <p:ph type="subTitle" idx="3"/>
          </p:nvPr>
        </p:nvSpPr>
        <p:spPr>
          <a:xfrm>
            <a:off x="1235367" y="309700"/>
            <a:ext cx="740000" cy="2804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333">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 name="Google Shape;22;p3"/>
          <p:cNvSpPr txBox="1">
            <a:spLocks noGrp="1"/>
          </p:cNvSpPr>
          <p:nvPr>
            <p:ph type="subTitle" idx="4"/>
          </p:nvPr>
        </p:nvSpPr>
        <p:spPr>
          <a:xfrm>
            <a:off x="2121875" y="309700"/>
            <a:ext cx="740000" cy="2804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333">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 name="Google Shape;23;p3"/>
          <p:cNvSpPr txBox="1">
            <a:spLocks noGrp="1"/>
          </p:cNvSpPr>
          <p:nvPr>
            <p:ph type="subTitle" idx="5"/>
          </p:nvPr>
        </p:nvSpPr>
        <p:spPr>
          <a:xfrm>
            <a:off x="3008384" y="309700"/>
            <a:ext cx="740000" cy="2804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333">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 name="Google Shape;24;p3"/>
          <p:cNvSpPr txBox="1">
            <a:spLocks noGrp="1"/>
          </p:cNvSpPr>
          <p:nvPr>
            <p:ph type="subTitle" idx="6"/>
          </p:nvPr>
        </p:nvSpPr>
        <p:spPr>
          <a:xfrm>
            <a:off x="9412233" y="248700"/>
            <a:ext cx="1828800" cy="40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5" name="Google Shape;25;p3"/>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3"/>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23556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960000" y="719333"/>
            <a:ext cx="5868400" cy="18264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4"/>
          <p:cNvSpPr txBox="1">
            <a:spLocks noGrp="1"/>
          </p:cNvSpPr>
          <p:nvPr>
            <p:ph type="body" idx="1"/>
          </p:nvPr>
        </p:nvSpPr>
        <p:spPr>
          <a:xfrm>
            <a:off x="960000" y="2545833"/>
            <a:ext cx="8311200" cy="3592800"/>
          </a:xfrm>
          <a:prstGeom prst="rect">
            <a:avLst/>
          </a:prstGeom>
        </p:spPr>
        <p:txBody>
          <a:bodyPr spcFirstLastPara="1" wrap="square" lIns="91425" tIns="91425" rIns="91425" bIns="91425" anchor="t" anchorCtr="0">
            <a:noAutofit/>
          </a:bodyPr>
          <a:lstStyle>
            <a:lvl1pPr marL="609585" lvl="0" indent="-440256" rtl="0">
              <a:lnSpc>
                <a:spcPct val="100000"/>
              </a:lnSpc>
              <a:spcBef>
                <a:spcPts val="0"/>
              </a:spcBef>
              <a:spcAft>
                <a:spcPts val="0"/>
              </a:spcAft>
              <a:buClr>
                <a:schemeClr val="lt2"/>
              </a:buClr>
              <a:buSzPts val="1600"/>
              <a:buChar char="●"/>
              <a:defRPr/>
            </a:lvl1pPr>
            <a:lvl2pPr marL="1219170" lvl="1" indent="-423323" rtl="0">
              <a:lnSpc>
                <a:spcPct val="100000"/>
              </a:lnSpc>
              <a:spcBef>
                <a:spcPts val="1333"/>
              </a:spcBef>
              <a:spcAft>
                <a:spcPts val="0"/>
              </a:spcAft>
              <a:buClr>
                <a:schemeClr val="lt2"/>
              </a:buClr>
              <a:buSzPts val="1400"/>
              <a:buFont typeface="Nunito Light"/>
              <a:buChar char="○"/>
              <a:defRPr/>
            </a:lvl2pPr>
            <a:lvl3pPr marL="1828754" lvl="2" indent="-423323" rtl="0">
              <a:lnSpc>
                <a:spcPct val="100000"/>
              </a:lnSpc>
              <a:spcBef>
                <a:spcPts val="0"/>
              </a:spcBef>
              <a:spcAft>
                <a:spcPts val="0"/>
              </a:spcAft>
              <a:buSzPts val="1400"/>
              <a:buFont typeface="Nunito Light"/>
              <a:buChar char="■"/>
              <a:defRPr/>
            </a:lvl3pPr>
            <a:lvl4pPr marL="2438339" lvl="3" indent="-423323" rtl="0">
              <a:lnSpc>
                <a:spcPct val="100000"/>
              </a:lnSpc>
              <a:spcBef>
                <a:spcPts val="0"/>
              </a:spcBef>
              <a:spcAft>
                <a:spcPts val="0"/>
              </a:spcAft>
              <a:buSzPts val="1400"/>
              <a:buFont typeface="Nunito Light"/>
              <a:buChar char="●"/>
              <a:defRPr/>
            </a:lvl4pPr>
            <a:lvl5pPr marL="3047924" lvl="4" indent="-423323" rtl="0">
              <a:lnSpc>
                <a:spcPct val="100000"/>
              </a:lnSpc>
              <a:spcBef>
                <a:spcPts val="0"/>
              </a:spcBef>
              <a:spcAft>
                <a:spcPts val="0"/>
              </a:spcAft>
              <a:buSzPts val="1400"/>
              <a:buFont typeface="Nunito Light"/>
              <a:buChar char="○"/>
              <a:defRPr/>
            </a:lvl5pPr>
            <a:lvl6pPr marL="3657509" lvl="5" indent="-423323" rtl="0">
              <a:lnSpc>
                <a:spcPct val="100000"/>
              </a:lnSpc>
              <a:spcBef>
                <a:spcPts val="0"/>
              </a:spcBef>
              <a:spcAft>
                <a:spcPts val="0"/>
              </a:spcAft>
              <a:buSzPts val="1400"/>
              <a:buFont typeface="Nunito Light"/>
              <a:buChar char="■"/>
              <a:defRPr/>
            </a:lvl6pPr>
            <a:lvl7pPr marL="4267093" lvl="6" indent="-423323" rtl="0">
              <a:lnSpc>
                <a:spcPct val="100000"/>
              </a:lnSpc>
              <a:spcBef>
                <a:spcPts val="0"/>
              </a:spcBef>
              <a:spcAft>
                <a:spcPts val="0"/>
              </a:spcAft>
              <a:buSzPts val="1400"/>
              <a:buFont typeface="Nunito Light"/>
              <a:buChar char="●"/>
              <a:defRPr/>
            </a:lvl7pPr>
            <a:lvl8pPr marL="4876678" lvl="7" indent="-423323" rtl="0">
              <a:lnSpc>
                <a:spcPct val="100000"/>
              </a:lnSpc>
              <a:spcBef>
                <a:spcPts val="0"/>
              </a:spcBef>
              <a:spcAft>
                <a:spcPts val="0"/>
              </a:spcAft>
              <a:buSzPts val="1400"/>
              <a:buFont typeface="Nunito Light"/>
              <a:buChar char="○"/>
              <a:defRPr/>
            </a:lvl8pPr>
            <a:lvl9pPr marL="5486263" lvl="8" indent="-423323" rtl="0">
              <a:lnSpc>
                <a:spcPct val="100000"/>
              </a:lnSpc>
              <a:spcBef>
                <a:spcPts val="0"/>
              </a:spcBef>
              <a:spcAft>
                <a:spcPts val="0"/>
              </a:spcAft>
              <a:buSzPts val="1400"/>
              <a:buFont typeface="Nunito Light"/>
              <a:buChar char="■"/>
              <a:defRPr/>
            </a:lvl9pPr>
          </a:lstStyle>
          <a:p>
            <a:endParaRPr/>
          </a:p>
        </p:txBody>
      </p:sp>
      <p:cxnSp>
        <p:nvCxnSpPr>
          <p:cNvPr id="30" name="Google Shape;30;p4"/>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4"/>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50329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960000" y="7192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5"/>
          <p:cNvSpPr txBox="1">
            <a:spLocks noGrp="1"/>
          </p:cNvSpPr>
          <p:nvPr>
            <p:ph type="subTitle" idx="1"/>
          </p:nvPr>
        </p:nvSpPr>
        <p:spPr>
          <a:xfrm>
            <a:off x="6740379" y="4811665"/>
            <a:ext cx="3340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35" name="Google Shape;35;p5"/>
          <p:cNvSpPr txBox="1">
            <a:spLocks noGrp="1"/>
          </p:cNvSpPr>
          <p:nvPr>
            <p:ph type="subTitle" idx="2"/>
          </p:nvPr>
        </p:nvSpPr>
        <p:spPr>
          <a:xfrm>
            <a:off x="2111067" y="4811665"/>
            <a:ext cx="3340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36" name="Google Shape;36;p5"/>
          <p:cNvSpPr txBox="1">
            <a:spLocks noGrp="1"/>
          </p:cNvSpPr>
          <p:nvPr>
            <p:ph type="subTitle" idx="3"/>
          </p:nvPr>
        </p:nvSpPr>
        <p:spPr>
          <a:xfrm>
            <a:off x="6740367" y="4400967"/>
            <a:ext cx="3340800" cy="52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700"/>
              <a:buFont typeface="Bebas Neue"/>
              <a:buNone/>
              <a:defRPr sz="3600">
                <a:solidFill>
                  <a:schemeClr val="dk1"/>
                </a:solidFill>
                <a:latin typeface="Bebas Neue"/>
                <a:ea typeface="Bebas Neue"/>
                <a:cs typeface="Bebas Neue"/>
                <a:sym typeface="Bebas Neue"/>
              </a:defRPr>
            </a:lvl1pPr>
            <a:lvl2pPr lvl="1" algn="ctr" rtl="0">
              <a:lnSpc>
                <a:spcPct val="100000"/>
              </a:lnSpc>
              <a:spcBef>
                <a:spcPts val="0"/>
              </a:spcBef>
              <a:spcAft>
                <a:spcPts val="0"/>
              </a:spcAft>
              <a:buSzPts val="2700"/>
              <a:buFont typeface="Bebas Neue"/>
              <a:buNone/>
              <a:defRPr sz="3600">
                <a:latin typeface="Bebas Neue"/>
                <a:ea typeface="Bebas Neue"/>
                <a:cs typeface="Bebas Neue"/>
                <a:sym typeface="Bebas Neue"/>
              </a:defRPr>
            </a:lvl2pPr>
            <a:lvl3pPr lvl="2" algn="ctr" rtl="0">
              <a:lnSpc>
                <a:spcPct val="100000"/>
              </a:lnSpc>
              <a:spcBef>
                <a:spcPts val="0"/>
              </a:spcBef>
              <a:spcAft>
                <a:spcPts val="0"/>
              </a:spcAft>
              <a:buSzPts val="2700"/>
              <a:buFont typeface="Bebas Neue"/>
              <a:buNone/>
              <a:defRPr sz="3600">
                <a:latin typeface="Bebas Neue"/>
                <a:ea typeface="Bebas Neue"/>
                <a:cs typeface="Bebas Neue"/>
                <a:sym typeface="Bebas Neue"/>
              </a:defRPr>
            </a:lvl3pPr>
            <a:lvl4pPr lvl="3" algn="ctr" rtl="0">
              <a:lnSpc>
                <a:spcPct val="100000"/>
              </a:lnSpc>
              <a:spcBef>
                <a:spcPts val="0"/>
              </a:spcBef>
              <a:spcAft>
                <a:spcPts val="0"/>
              </a:spcAft>
              <a:buSzPts val="2700"/>
              <a:buFont typeface="Bebas Neue"/>
              <a:buNone/>
              <a:defRPr sz="3600">
                <a:latin typeface="Bebas Neue"/>
                <a:ea typeface="Bebas Neue"/>
                <a:cs typeface="Bebas Neue"/>
                <a:sym typeface="Bebas Neue"/>
              </a:defRPr>
            </a:lvl4pPr>
            <a:lvl5pPr lvl="4" algn="ctr" rtl="0">
              <a:lnSpc>
                <a:spcPct val="100000"/>
              </a:lnSpc>
              <a:spcBef>
                <a:spcPts val="0"/>
              </a:spcBef>
              <a:spcAft>
                <a:spcPts val="0"/>
              </a:spcAft>
              <a:buSzPts val="2700"/>
              <a:buFont typeface="Bebas Neue"/>
              <a:buNone/>
              <a:defRPr sz="3600">
                <a:latin typeface="Bebas Neue"/>
                <a:ea typeface="Bebas Neue"/>
                <a:cs typeface="Bebas Neue"/>
                <a:sym typeface="Bebas Neue"/>
              </a:defRPr>
            </a:lvl5pPr>
            <a:lvl6pPr lvl="5" algn="ctr" rtl="0">
              <a:lnSpc>
                <a:spcPct val="100000"/>
              </a:lnSpc>
              <a:spcBef>
                <a:spcPts val="0"/>
              </a:spcBef>
              <a:spcAft>
                <a:spcPts val="0"/>
              </a:spcAft>
              <a:buSzPts val="2700"/>
              <a:buFont typeface="Bebas Neue"/>
              <a:buNone/>
              <a:defRPr sz="3600">
                <a:latin typeface="Bebas Neue"/>
                <a:ea typeface="Bebas Neue"/>
                <a:cs typeface="Bebas Neue"/>
                <a:sym typeface="Bebas Neue"/>
              </a:defRPr>
            </a:lvl6pPr>
            <a:lvl7pPr lvl="6" algn="ctr" rtl="0">
              <a:lnSpc>
                <a:spcPct val="100000"/>
              </a:lnSpc>
              <a:spcBef>
                <a:spcPts val="0"/>
              </a:spcBef>
              <a:spcAft>
                <a:spcPts val="0"/>
              </a:spcAft>
              <a:buSzPts val="2700"/>
              <a:buFont typeface="Bebas Neue"/>
              <a:buNone/>
              <a:defRPr sz="3600">
                <a:latin typeface="Bebas Neue"/>
                <a:ea typeface="Bebas Neue"/>
                <a:cs typeface="Bebas Neue"/>
                <a:sym typeface="Bebas Neue"/>
              </a:defRPr>
            </a:lvl7pPr>
            <a:lvl8pPr lvl="7" algn="ctr" rtl="0">
              <a:lnSpc>
                <a:spcPct val="100000"/>
              </a:lnSpc>
              <a:spcBef>
                <a:spcPts val="0"/>
              </a:spcBef>
              <a:spcAft>
                <a:spcPts val="0"/>
              </a:spcAft>
              <a:buSzPts val="2700"/>
              <a:buFont typeface="Bebas Neue"/>
              <a:buNone/>
              <a:defRPr sz="3600">
                <a:latin typeface="Bebas Neue"/>
                <a:ea typeface="Bebas Neue"/>
                <a:cs typeface="Bebas Neue"/>
                <a:sym typeface="Bebas Neue"/>
              </a:defRPr>
            </a:lvl8pPr>
            <a:lvl9pPr lvl="8" algn="ctr" rtl="0">
              <a:lnSpc>
                <a:spcPct val="100000"/>
              </a:lnSpc>
              <a:spcBef>
                <a:spcPts val="0"/>
              </a:spcBef>
              <a:spcAft>
                <a:spcPts val="0"/>
              </a:spcAft>
              <a:buSzPts val="2700"/>
              <a:buFont typeface="Bebas Neue"/>
              <a:buNone/>
              <a:defRPr sz="3600">
                <a:latin typeface="Bebas Neue"/>
                <a:ea typeface="Bebas Neue"/>
                <a:cs typeface="Bebas Neue"/>
                <a:sym typeface="Bebas Neue"/>
              </a:defRPr>
            </a:lvl9pPr>
          </a:lstStyle>
          <a:p>
            <a:endParaRPr/>
          </a:p>
        </p:txBody>
      </p:sp>
      <p:sp>
        <p:nvSpPr>
          <p:cNvPr id="37" name="Google Shape;37;p5"/>
          <p:cNvSpPr txBox="1">
            <a:spLocks noGrp="1"/>
          </p:cNvSpPr>
          <p:nvPr>
            <p:ph type="subTitle" idx="4"/>
          </p:nvPr>
        </p:nvSpPr>
        <p:spPr>
          <a:xfrm>
            <a:off x="2111067" y="4400967"/>
            <a:ext cx="3340800" cy="52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700"/>
              <a:buFont typeface="Bebas Neue"/>
              <a:buNone/>
              <a:defRPr sz="3600">
                <a:solidFill>
                  <a:schemeClr val="dk1"/>
                </a:solidFill>
                <a:latin typeface="Bebas Neue"/>
                <a:ea typeface="Bebas Neue"/>
                <a:cs typeface="Bebas Neue"/>
                <a:sym typeface="Bebas Neue"/>
              </a:defRPr>
            </a:lvl1pPr>
            <a:lvl2pPr lvl="1" algn="ctr" rtl="0">
              <a:lnSpc>
                <a:spcPct val="100000"/>
              </a:lnSpc>
              <a:spcBef>
                <a:spcPts val="0"/>
              </a:spcBef>
              <a:spcAft>
                <a:spcPts val="0"/>
              </a:spcAft>
              <a:buSzPts val="2700"/>
              <a:buFont typeface="Bebas Neue"/>
              <a:buNone/>
              <a:defRPr sz="3600">
                <a:latin typeface="Bebas Neue"/>
                <a:ea typeface="Bebas Neue"/>
                <a:cs typeface="Bebas Neue"/>
                <a:sym typeface="Bebas Neue"/>
              </a:defRPr>
            </a:lvl2pPr>
            <a:lvl3pPr lvl="2" algn="ctr" rtl="0">
              <a:lnSpc>
                <a:spcPct val="100000"/>
              </a:lnSpc>
              <a:spcBef>
                <a:spcPts val="0"/>
              </a:spcBef>
              <a:spcAft>
                <a:spcPts val="0"/>
              </a:spcAft>
              <a:buSzPts val="2700"/>
              <a:buFont typeface="Bebas Neue"/>
              <a:buNone/>
              <a:defRPr sz="3600">
                <a:latin typeface="Bebas Neue"/>
                <a:ea typeface="Bebas Neue"/>
                <a:cs typeface="Bebas Neue"/>
                <a:sym typeface="Bebas Neue"/>
              </a:defRPr>
            </a:lvl3pPr>
            <a:lvl4pPr lvl="3" algn="ctr" rtl="0">
              <a:lnSpc>
                <a:spcPct val="100000"/>
              </a:lnSpc>
              <a:spcBef>
                <a:spcPts val="0"/>
              </a:spcBef>
              <a:spcAft>
                <a:spcPts val="0"/>
              </a:spcAft>
              <a:buSzPts val="2700"/>
              <a:buFont typeface="Bebas Neue"/>
              <a:buNone/>
              <a:defRPr sz="3600">
                <a:latin typeface="Bebas Neue"/>
                <a:ea typeface="Bebas Neue"/>
                <a:cs typeface="Bebas Neue"/>
                <a:sym typeface="Bebas Neue"/>
              </a:defRPr>
            </a:lvl4pPr>
            <a:lvl5pPr lvl="4" algn="ctr" rtl="0">
              <a:lnSpc>
                <a:spcPct val="100000"/>
              </a:lnSpc>
              <a:spcBef>
                <a:spcPts val="0"/>
              </a:spcBef>
              <a:spcAft>
                <a:spcPts val="0"/>
              </a:spcAft>
              <a:buSzPts val="2700"/>
              <a:buFont typeface="Bebas Neue"/>
              <a:buNone/>
              <a:defRPr sz="3600">
                <a:latin typeface="Bebas Neue"/>
                <a:ea typeface="Bebas Neue"/>
                <a:cs typeface="Bebas Neue"/>
                <a:sym typeface="Bebas Neue"/>
              </a:defRPr>
            </a:lvl5pPr>
            <a:lvl6pPr lvl="5" algn="ctr" rtl="0">
              <a:lnSpc>
                <a:spcPct val="100000"/>
              </a:lnSpc>
              <a:spcBef>
                <a:spcPts val="0"/>
              </a:spcBef>
              <a:spcAft>
                <a:spcPts val="0"/>
              </a:spcAft>
              <a:buSzPts val="2700"/>
              <a:buFont typeface="Bebas Neue"/>
              <a:buNone/>
              <a:defRPr sz="3600">
                <a:latin typeface="Bebas Neue"/>
                <a:ea typeface="Bebas Neue"/>
                <a:cs typeface="Bebas Neue"/>
                <a:sym typeface="Bebas Neue"/>
              </a:defRPr>
            </a:lvl6pPr>
            <a:lvl7pPr lvl="6" algn="ctr" rtl="0">
              <a:lnSpc>
                <a:spcPct val="100000"/>
              </a:lnSpc>
              <a:spcBef>
                <a:spcPts val="0"/>
              </a:spcBef>
              <a:spcAft>
                <a:spcPts val="0"/>
              </a:spcAft>
              <a:buSzPts val="2700"/>
              <a:buFont typeface="Bebas Neue"/>
              <a:buNone/>
              <a:defRPr sz="3600">
                <a:latin typeface="Bebas Neue"/>
                <a:ea typeface="Bebas Neue"/>
                <a:cs typeface="Bebas Neue"/>
                <a:sym typeface="Bebas Neue"/>
              </a:defRPr>
            </a:lvl7pPr>
            <a:lvl8pPr lvl="7" algn="ctr" rtl="0">
              <a:lnSpc>
                <a:spcPct val="100000"/>
              </a:lnSpc>
              <a:spcBef>
                <a:spcPts val="0"/>
              </a:spcBef>
              <a:spcAft>
                <a:spcPts val="0"/>
              </a:spcAft>
              <a:buSzPts val="2700"/>
              <a:buFont typeface="Bebas Neue"/>
              <a:buNone/>
              <a:defRPr sz="3600">
                <a:latin typeface="Bebas Neue"/>
                <a:ea typeface="Bebas Neue"/>
                <a:cs typeface="Bebas Neue"/>
                <a:sym typeface="Bebas Neue"/>
              </a:defRPr>
            </a:lvl8pPr>
            <a:lvl9pPr lvl="8" algn="ctr" rtl="0">
              <a:lnSpc>
                <a:spcPct val="100000"/>
              </a:lnSpc>
              <a:spcBef>
                <a:spcPts val="0"/>
              </a:spcBef>
              <a:spcAft>
                <a:spcPts val="0"/>
              </a:spcAft>
              <a:buSzPts val="2700"/>
              <a:buFont typeface="Bebas Neue"/>
              <a:buNone/>
              <a:defRPr sz="3600">
                <a:latin typeface="Bebas Neue"/>
                <a:ea typeface="Bebas Neue"/>
                <a:cs typeface="Bebas Neue"/>
                <a:sym typeface="Bebas Neue"/>
              </a:defRPr>
            </a:lvl9pPr>
          </a:lstStyle>
          <a:p>
            <a:endParaRPr/>
          </a:p>
        </p:txBody>
      </p:sp>
      <p:cxnSp>
        <p:nvCxnSpPr>
          <p:cNvPr id="38" name="Google Shape;38;p5"/>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39" name="Google Shape;39;p5"/>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97282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960000" y="7192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42" name="Google Shape;42;p6"/>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43" name="Google Shape;43;p6"/>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05718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960000" y="719267"/>
            <a:ext cx="1028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subTitle" idx="1"/>
          </p:nvPr>
        </p:nvSpPr>
        <p:spPr>
          <a:xfrm>
            <a:off x="960000" y="2055933"/>
            <a:ext cx="5726400" cy="30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Nunito Light"/>
              <a:buChar char="●"/>
              <a:defRPr/>
            </a:lvl1pPr>
            <a:lvl2pPr lvl="1" algn="ctr" rtl="0">
              <a:lnSpc>
                <a:spcPct val="100000"/>
              </a:lnSpc>
              <a:spcBef>
                <a:spcPts val="0"/>
              </a:spcBef>
              <a:spcAft>
                <a:spcPts val="0"/>
              </a:spcAft>
              <a:buClr>
                <a:srgbClr val="E76A28"/>
              </a:buClr>
              <a:buSzPts val="1400"/>
              <a:buFont typeface="Nunito Light"/>
              <a:buChar char="○"/>
              <a:defRPr/>
            </a:lvl2pPr>
            <a:lvl3pPr lvl="2" algn="ctr" rtl="0">
              <a:lnSpc>
                <a:spcPct val="100000"/>
              </a:lnSpc>
              <a:spcBef>
                <a:spcPts val="0"/>
              </a:spcBef>
              <a:spcAft>
                <a:spcPts val="0"/>
              </a:spcAft>
              <a:buClr>
                <a:srgbClr val="E76A28"/>
              </a:buClr>
              <a:buSzPts val="1400"/>
              <a:buFont typeface="Nunito Light"/>
              <a:buChar char="■"/>
              <a:defRPr/>
            </a:lvl3pPr>
            <a:lvl4pPr lvl="3" algn="ctr" rtl="0">
              <a:lnSpc>
                <a:spcPct val="100000"/>
              </a:lnSpc>
              <a:spcBef>
                <a:spcPts val="0"/>
              </a:spcBef>
              <a:spcAft>
                <a:spcPts val="0"/>
              </a:spcAft>
              <a:buClr>
                <a:srgbClr val="E76A28"/>
              </a:buClr>
              <a:buSzPts val="14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400"/>
              <a:buFont typeface="Nunito Light"/>
              <a:buChar char="●"/>
              <a:defRPr/>
            </a:lvl7pPr>
            <a:lvl8pPr lvl="7" algn="ctr" rtl="0">
              <a:lnSpc>
                <a:spcPct val="100000"/>
              </a:lnSpc>
              <a:spcBef>
                <a:spcPts val="0"/>
              </a:spcBef>
              <a:spcAft>
                <a:spcPts val="0"/>
              </a:spcAft>
              <a:buClr>
                <a:srgbClr val="999999"/>
              </a:buClr>
              <a:buSzPts val="14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cxnSp>
        <p:nvCxnSpPr>
          <p:cNvPr id="47" name="Google Shape;47;p7"/>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48" name="Google Shape;48;p7"/>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40793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625667" y="2730133"/>
            <a:ext cx="6940400" cy="1397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endParaRPr/>
          </a:p>
        </p:txBody>
      </p:sp>
      <p:sp>
        <p:nvSpPr>
          <p:cNvPr id="51" name="Google Shape;51;p8"/>
          <p:cNvSpPr txBox="1">
            <a:spLocks noGrp="1"/>
          </p:cNvSpPr>
          <p:nvPr>
            <p:ph type="subTitle" idx="1"/>
          </p:nvPr>
        </p:nvSpPr>
        <p:spPr>
          <a:xfrm>
            <a:off x="1235367" y="309700"/>
            <a:ext cx="740000" cy="2804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333">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8"/>
          <p:cNvSpPr txBox="1">
            <a:spLocks noGrp="1"/>
          </p:cNvSpPr>
          <p:nvPr>
            <p:ph type="subTitle" idx="2"/>
          </p:nvPr>
        </p:nvSpPr>
        <p:spPr>
          <a:xfrm>
            <a:off x="2121875" y="309700"/>
            <a:ext cx="740000" cy="2804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333">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8"/>
          <p:cNvSpPr txBox="1">
            <a:spLocks noGrp="1"/>
          </p:cNvSpPr>
          <p:nvPr>
            <p:ph type="subTitle" idx="3"/>
          </p:nvPr>
        </p:nvSpPr>
        <p:spPr>
          <a:xfrm>
            <a:off x="3008384" y="309700"/>
            <a:ext cx="740000" cy="2804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333">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 name="Google Shape;54;p8"/>
          <p:cNvSpPr txBox="1">
            <a:spLocks noGrp="1"/>
          </p:cNvSpPr>
          <p:nvPr>
            <p:ph type="subTitle" idx="4"/>
          </p:nvPr>
        </p:nvSpPr>
        <p:spPr>
          <a:xfrm>
            <a:off x="9412233" y="248700"/>
            <a:ext cx="1828800" cy="40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55" name="Google Shape;55;p8"/>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8"/>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174039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2847400" y="2231933"/>
            <a:ext cx="6497200" cy="19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8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9" name="Google Shape;59;p9"/>
          <p:cNvSpPr txBox="1">
            <a:spLocks noGrp="1"/>
          </p:cNvSpPr>
          <p:nvPr>
            <p:ph type="subTitle" idx="1"/>
          </p:nvPr>
        </p:nvSpPr>
        <p:spPr>
          <a:xfrm>
            <a:off x="2847400" y="4077800"/>
            <a:ext cx="6497200" cy="548800"/>
          </a:xfrm>
          <a:prstGeom prst="rect">
            <a:avLst/>
          </a:prstGeom>
          <a:gradFill>
            <a:gsLst>
              <a:gs pos="0">
                <a:schemeClr val="accent2"/>
              </a:gs>
              <a:gs pos="100000">
                <a:schemeClr val="dk2"/>
              </a:gs>
            </a:gsLst>
            <a:lin ang="540070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60" name="Google Shape;60;p9"/>
          <p:cNvSpPr txBox="1">
            <a:spLocks noGrp="1"/>
          </p:cNvSpPr>
          <p:nvPr>
            <p:ph type="subTitle" idx="2"/>
          </p:nvPr>
        </p:nvSpPr>
        <p:spPr>
          <a:xfrm>
            <a:off x="1235367" y="309700"/>
            <a:ext cx="740000" cy="2804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333">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9"/>
          <p:cNvSpPr txBox="1">
            <a:spLocks noGrp="1"/>
          </p:cNvSpPr>
          <p:nvPr>
            <p:ph type="subTitle" idx="3"/>
          </p:nvPr>
        </p:nvSpPr>
        <p:spPr>
          <a:xfrm>
            <a:off x="2121875" y="309700"/>
            <a:ext cx="740000" cy="2804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333">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 name="Google Shape;62;p9"/>
          <p:cNvSpPr txBox="1">
            <a:spLocks noGrp="1"/>
          </p:cNvSpPr>
          <p:nvPr>
            <p:ph type="subTitle" idx="4"/>
          </p:nvPr>
        </p:nvSpPr>
        <p:spPr>
          <a:xfrm>
            <a:off x="3008384" y="309700"/>
            <a:ext cx="740000" cy="2804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333">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p9"/>
          <p:cNvSpPr txBox="1">
            <a:spLocks noGrp="1"/>
          </p:cNvSpPr>
          <p:nvPr>
            <p:ph type="subTitle" idx="5"/>
          </p:nvPr>
        </p:nvSpPr>
        <p:spPr>
          <a:xfrm>
            <a:off x="9412233" y="248700"/>
            <a:ext cx="1828800" cy="40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64" name="Google Shape;64;p9"/>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65" name="Google Shape;65;p9"/>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850701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10800"/>
            <a:ext cx="12192000" cy="6858000"/>
          </a:xfrm>
          <a:prstGeom prst="rect">
            <a:avLst/>
          </a:prstGeom>
          <a:noFill/>
          <a:ln>
            <a:noFill/>
          </a:ln>
        </p:spPr>
      </p:sp>
      <p:sp>
        <p:nvSpPr>
          <p:cNvPr id="68" name="Google Shape;68;p10"/>
          <p:cNvSpPr txBox="1">
            <a:spLocks noGrp="1"/>
          </p:cNvSpPr>
          <p:nvPr>
            <p:ph type="title"/>
          </p:nvPr>
        </p:nvSpPr>
        <p:spPr>
          <a:xfrm>
            <a:off x="960000" y="5352600"/>
            <a:ext cx="10272000" cy="7636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9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1615913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Arimo"/>
              <a:buChar char="●"/>
              <a:defRPr>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extLst>
      <p:ext uri="{BB962C8B-B14F-4D97-AF65-F5344CB8AC3E}">
        <p14:creationId xmlns:p14="http://schemas.microsoft.com/office/powerpoint/2010/main" val="183539872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ctrTitle"/>
          </p:nvPr>
        </p:nvSpPr>
        <p:spPr>
          <a:xfrm>
            <a:off x="2669800" y="1367167"/>
            <a:ext cx="6852400" cy="3461600"/>
          </a:xfrm>
          <a:prstGeom prst="rect">
            <a:avLst/>
          </a:prstGeom>
        </p:spPr>
        <p:txBody>
          <a:bodyPr spcFirstLastPara="1" wrap="square" lIns="121900" tIns="121900" rIns="121900" bIns="121900" anchor="b" anchorCtr="0">
            <a:noAutofit/>
          </a:bodyPr>
          <a:lstStyle/>
          <a:p>
            <a:r>
              <a:rPr lang="en" dirty="0"/>
              <a:t>Lending club – Case study</a:t>
            </a:r>
            <a:endParaRPr dirty="0">
              <a:solidFill>
                <a:schemeClr val="lt2"/>
              </a:solidFill>
            </a:endParaRPr>
          </a:p>
        </p:txBody>
      </p:sp>
      <p:sp>
        <p:nvSpPr>
          <p:cNvPr id="92" name="Google Shape;92;p15"/>
          <p:cNvSpPr txBox="1">
            <a:spLocks noGrp="1"/>
          </p:cNvSpPr>
          <p:nvPr>
            <p:ph type="subTitle" idx="5"/>
          </p:nvPr>
        </p:nvSpPr>
        <p:spPr>
          <a:xfrm>
            <a:off x="8690187" y="248700"/>
            <a:ext cx="2550847" cy="402400"/>
          </a:xfrm>
          <a:prstGeom prst="rect">
            <a:avLst/>
          </a:prstGeom>
        </p:spPr>
        <p:txBody>
          <a:bodyPr spcFirstLastPara="1" wrap="square" lIns="121900" tIns="121900" rIns="121900" bIns="121900" anchor="ctr" anchorCtr="0">
            <a:noAutofit/>
          </a:bodyPr>
          <a:lstStyle/>
          <a:p>
            <a:pPr marL="0" indent="0"/>
            <a:r>
              <a:rPr lang="en" dirty="0"/>
              <a:t>Exploratory DATA ANALYSIS</a:t>
            </a:r>
            <a:endParaRPr dirty="0"/>
          </a:p>
        </p:txBody>
      </p:sp>
      <p:grpSp>
        <p:nvGrpSpPr>
          <p:cNvPr id="103" name="Google Shape;103;p15"/>
          <p:cNvGrpSpPr/>
          <p:nvPr/>
        </p:nvGrpSpPr>
        <p:grpSpPr>
          <a:xfrm>
            <a:off x="678933" y="1654625"/>
            <a:ext cx="2514584" cy="3034151"/>
            <a:chOff x="818300" y="1811250"/>
            <a:chExt cx="1885938" cy="2275613"/>
          </a:xfrm>
        </p:grpSpPr>
        <p:grpSp>
          <p:nvGrpSpPr>
            <p:cNvPr id="104" name="Google Shape;104;p15"/>
            <p:cNvGrpSpPr/>
            <p:nvPr/>
          </p:nvGrpSpPr>
          <p:grpSpPr>
            <a:xfrm>
              <a:off x="818300" y="1811250"/>
              <a:ext cx="1616075" cy="2275613"/>
              <a:chOff x="818300" y="2144625"/>
              <a:chExt cx="1616075" cy="2275613"/>
            </a:xfrm>
          </p:grpSpPr>
          <p:grpSp>
            <p:nvGrpSpPr>
              <p:cNvPr id="105" name="Google Shape;105;p15"/>
              <p:cNvGrpSpPr/>
              <p:nvPr/>
            </p:nvGrpSpPr>
            <p:grpSpPr>
              <a:xfrm>
                <a:off x="818300" y="2470076"/>
                <a:ext cx="1616065" cy="1564413"/>
                <a:chOff x="867250" y="2531276"/>
                <a:chExt cx="1616065" cy="1564413"/>
              </a:xfrm>
            </p:grpSpPr>
            <p:sp>
              <p:nvSpPr>
                <p:cNvPr id="106" name="Google Shape;106;p15"/>
                <p:cNvSpPr/>
                <p:nvPr/>
              </p:nvSpPr>
              <p:spPr>
                <a:xfrm>
                  <a:off x="867250" y="3173775"/>
                  <a:ext cx="916982" cy="921914"/>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15"/>
                <p:cNvSpPr/>
                <p:nvPr/>
              </p:nvSpPr>
              <p:spPr>
                <a:xfrm rot="-1490104">
                  <a:off x="1611679" y="2635340"/>
                  <a:ext cx="636418" cy="639841"/>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 name="Google Shape;108;p15"/>
                <p:cNvSpPr/>
                <p:nvPr/>
              </p:nvSpPr>
              <p:spPr>
                <a:xfrm rot="-1490218">
                  <a:off x="1870916" y="3323079"/>
                  <a:ext cx="525709" cy="528536"/>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09" name="Google Shape;109;p15"/>
              <p:cNvSpPr/>
              <p:nvPr/>
            </p:nvSpPr>
            <p:spPr>
              <a:xfrm>
                <a:off x="1075550" y="278486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0" name="Google Shape;110;p15"/>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1" name="Google Shape;111;p15"/>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2" name="Google Shape;112;p15"/>
              <p:cNvSpPr/>
              <p:nvPr/>
            </p:nvSpPr>
            <p:spPr>
              <a:xfrm>
                <a:off x="972475" y="2603225"/>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 name="Google Shape;113;p15"/>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 name="Google Shape;114;p15"/>
              <p:cNvSpPr/>
              <p:nvPr/>
            </p:nvSpPr>
            <p:spPr>
              <a:xfrm>
                <a:off x="2354275" y="41034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15" name="Google Shape;115;p15"/>
            <p:cNvSpPr/>
            <p:nvPr/>
          </p:nvSpPr>
          <p:spPr>
            <a:xfrm flipH="1">
              <a:off x="2323238" y="2634250"/>
              <a:ext cx="381000" cy="495625"/>
            </a:xfrm>
            <a:custGeom>
              <a:avLst/>
              <a:gdLst/>
              <a:ahLst/>
              <a:cxnLst/>
              <a:rect l="l" t="t" r="r" b="b"/>
              <a:pathLst>
                <a:path w="15240" h="19825" extrusionOk="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16" name="Google Shape;116;p15"/>
          <p:cNvGrpSpPr/>
          <p:nvPr/>
        </p:nvGrpSpPr>
        <p:grpSpPr>
          <a:xfrm>
            <a:off x="9080134" y="1489667"/>
            <a:ext cx="2746133" cy="3364064"/>
            <a:chOff x="2962600" y="1787438"/>
            <a:chExt cx="2059600" cy="2523048"/>
          </a:xfrm>
        </p:grpSpPr>
        <p:sp>
          <p:nvSpPr>
            <p:cNvPr id="117" name="Google Shape;117;p15"/>
            <p:cNvSpPr/>
            <p:nvPr/>
          </p:nvSpPr>
          <p:spPr>
            <a:xfrm>
              <a:off x="3488800" y="2222313"/>
              <a:ext cx="1161675" cy="555400"/>
            </a:xfrm>
            <a:custGeom>
              <a:avLst/>
              <a:gdLst/>
              <a:ahLst/>
              <a:cxnLst/>
              <a:rect l="l" t="t" r="r" b="b"/>
              <a:pathLst>
                <a:path w="46467" h="22216" extrusionOk="0">
                  <a:moveTo>
                    <a:pt x="24418" y="0"/>
                  </a:moveTo>
                  <a:cubicBezTo>
                    <a:pt x="17713" y="33"/>
                    <a:pt x="12042" y="5004"/>
                    <a:pt x="11175" y="11675"/>
                  </a:cubicBezTo>
                  <a:cubicBezTo>
                    <a:pt x="10975" y="11675"/>
                    <a:pt x="10808" y="11642"/>
                    <a:pt x="10608" y="11642"/>
                  </a:cubicBezTo>
                  <a:cubicBezTo>
                    <a:pt x="4737" y="11642"/>
                    <a:pt x="0" y="16378"/>
                    <a:pt x="0" y="22216"/>
                  </a:cubicBezTo>
                  <a:lnTo>
                    <a:pt x="46233" y="22216"/>
                  </a:lnTo>
                  <a:cubicBezTo>
                    <a:pt x="46367" y="21582"/>
                    <a:pt x="46467" y="20915"/>
                    <a:pt x="46467" y="20248"/>
                  </a:cubicBezTo>
                  <a:cubicBezTo>
                    <a:pt x="46467" y="15511"/>
                    <a:pt x="42598" y="11642"/>
                    <a:pt x="37827" y="11642"/>
                  </a:cubicBezTo>
                  <a:lnTo>
                    <a:pt x="37694" y="11642"/>
                  </a:lnTo>
                  <a:cubicBezTo>
                    <a:pt x="36827" y="4970"/>
                    <a:pt x="31156" y="0"/>
                    <a:pt x="24418" y="0"/>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 name="Google Shape;118;p15"/>
            <p:cNvSpPr/>
            <p:nvPr/>
          </p:nvSpPr>
          <p:spPr>
            <a:xfrm>
              <a:off x="4188475" y="2631763"/>
              <a:ext cx="74225" cy="467850"/>
            </a:xfrm>
            <a:custGeom>
              <a:avLst/>
              <a:gdLst/>
              <a:ahLst/>
              <a:cxnLst/>
              <a:rect l="l" t="t" r="r" b="b"/>
              <a:pathLst>
                <a:path w="2969" h="18714" extrusionOk="0">
                  <a:moveTo>
                    <a:pt x="0" y="0"/>
                  </a:moveTo>
                  <a:lnTo>
                    <a:pt x="0" y="15245"/>
                  </a:lnTo>
                  <a:lnTo>
                    <a:pt x="1468" y="18714"/>
                  </a:lnTo>
                  <a:lnTo>
                    <a:pt x="2969" y="15245"/>
                  </a:lnTo>
                  <a:lnTo>
                    <a:pt x="2969" y="0"/>
                  </a:ln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 name="Google Shape;119;p15"/>
            <p:cNvSpPr/>
            <p:nvPr/>
          </p:nvSpPr>
          <p:spPr>
            <a:xfrm>
              <a:off x="3904100" y="2545038"/>
              <a:ext cx="75075" cy="467850"/>
            </a:xfrm>
            <a:custGeom>
              <a:avLst/>
              <a:gdLst/>
              <a:ahLst/>
              <a:cxnLst/>
              <a:rect l="l" t="t" r="r" b="b"/>
              <a:pathLst>
                <a:path w="3003" h="18714" extrusionOk="0">
                  <a:moveTo>
                    <a:pt x="1501" y="0"/>
                  </a:moveTo>
                  <a:lnTo>
                    <a:pt x="0" y="3469"/>
                  </a:lnTo>
                  <a:lnTo>
                    <a:pt x="0" y="18714"/>
                  </a:lnTo>
                  <a:lnTo>
                    <a:pt x="3002" y="18714"/>
                  </a:lnTo>
                  <a:lnTo>
                    <a:pt x="3002" y="3469"/>
                  </a:lnTo>
                  <a:lnTo>
                    <a:pt x="1501" y="0"/>
                  </a:ln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 name="Google Shape;120;p15"/>
            <p:cNvSpPr/>
            <p:nvPr/>
          </p:nvSpPr>
          <p:spPr>
            <a:xfrm>
              <a:off x="2962600" y="2574213"/>
              <a:ext cx="1161675" cy="555425"/>
            </a:xfrm>
            <a:custGeom>
              <a:avLst/>
              <a:gdLst/>
              <a:ahLst/>
              <a:cxnLst/>
              <a:rect l="l" t="t" r="r" b="b"/>
              <a:pathLst>
                <a:path w="46467" h="22217" extrusionOk="0">
                  <a:moveTo>
                    <a:pt x="24417" y="1"/>
                  </a:moveTo>
                  <a:cubicBezTo>
                    <a:pt x="17713" y="1"/>
                    <a:pt x="12042" y="4971"/>
                    <a:pt x="11175" y="11609"/>
                  </a:cubicBezTo>
                  <a:lnTo>
                    <a:pt x="10574" y="11609"/>
                  </a:lnTo>
                  <a:cubicBezTo>
                    <a:pt x="4737" y="11609"/>
                    <a:pt x="0" y="16346"/>
                    <a:pt x="0" y="22217"/>
                  </a:cubicBezTo>
                  <a:lnTo>
                    <a:pt x="46233" y="22217"/>
                  </a:lnTo>
                  <a:cubicBezTo>
                    <a:pt x="46366" y="21583"/>
                    <a:pt x="46433" y="20916"/>
                    <a:pt x="46467" y="20249"/>
                  </a:cubicBezTo>
                  <a:cubicBezTo>
                    <a:pt x="46467" y="15479"/>
                    <a:pt x="42597" y="11609"/>
                    <a:pt x="37827" y="11609"/>
                  </a:cubicBezTo>
                  <a:lnTo>
                    <a:pt x="37694" y="11609"/>
                  </a:lnTo>
                  <a:cubicBezTo>
                    <a:pt x="36826" y="4971"/>
                    <a:pt x="31156" y="1"/>
                    <a:pt x="24417" y="1"/>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 name="Google Shape;121;p15"/>
            <p:cNvSpPr/>
            <p:nvPr/>
          </p:nvSpPr>
          <p:spPr>
            <a:xfrm>
              <a:off x="3491300" y="2730163"/>
              <a:ext cx="194325" cy="158475"/>
            </a:xfrm>
            <a:custGeom>
              <a:avLst/>
              <a:gdLst/>
              <a:ahLst/>
              <a:cxnLst/>
              <a:rect l="l" t="t" r="r" b="b"/>
              <a:pathLst>
                <a:path w="7773" h="6339" fill="none" extrusionOk="0">
                  <a:moveTo>
                    <a:pt x="0" y="2302"/>
                  </a:moveTo>
                  <a:cubicBezTo>
                    <a:pt x="3269" y="1"/>
                    <a:pt x="7773" y="2302"/>
                    <a:pt x="7773" y="6339"/>
                  </a:cubicBezTo>
                </a:path>
              </a:pathLst>
            </a:custGeom>
            <a:solidFill>
              <a:schemeClr val="lt1"/>
            </a:solidFill>
            <a:ln w="31700" cap="flat" cmpd="sng">
              <a:solidFill>
                <a:schemeClr val="lt1"/>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 name="Google Shape;122;p15"/>
            <p:cNvSpPr/>
            <p:nvPr/>
          </p:nvSpPr>
          <p:spPr>
            <a:xfrm>
              <a:off x="3452100" y="2751838"/>
              <a:ext cx="80075" cy="82600"/>
            </a:xfrm>
            <a:custGeom>
              <a:avLst/>
              <a:gdLst/>
              <a:ahLst/>
              <a:cxnLst/>
              <a:rect l="l" t="t" r="r" b="b"/>
              <a:pathLst>
                <a:path w="3203" h="3304" extrusionOk="0">
                  <a:moveTo>
                    <a:pt x="735" y="1"/>
                  </a:moveTo>
                  <a:lnTo>
                    <a:pt x="1" y="3303"/>
                  </a:lnTo>
                  <a:lnTo>
                    <a:pt x="3203" y="2303"/>
                  </a:lnTo>
                  <a:lnTo>
                    <a:pt x="735"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 name="Google Shape;123;p15"/>
            <p:cNvSpPr/>
            <p:nvPr/>
          </p:nvSpPr>
          <p:spPr>
            <a:xfrm>
              <a:off x="3452100" y="2875263"/>
              <a:ext cx="194325" cy="158475"/>
            </a:xfrm>
            <a:custGeom>
              <a:avLst/>
              <a:gdLst/>
              <a:ahLst/>
              <a:cxnLst/>
              <a:rect l="l" t="t" r="r" b="b"/>
              <a:pathLst>
                <a:path w="7773" h="6339" fill="none" extrusionOk="0">
                  <a:moveTo>
                    <a:pt x="7773" y="4037"/>
                  </a:moveTo>
                  <a:cubicBezTo>
                    <a:pt x="4504" y="6339"/>
                    <a:pt x="1" y="4037"/>
                    <a:pt x="1" y="1"/>
                  </a:cubicBezTo>
                </a:path>
              </a:pathLst>
            </a:custGeom>
            <a:solidFill>
              <a:schemeClr val="lt1"/>
            </a:solidFill>
            <a:ln w="31700" cap="flat" cmpd="sng">
              <a:solidFill>
                <a:schemeClr val="lt1"/>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 name="Google Shape;124;p15"/>
            <p:cNvSpPr/>
            <p:nvPr/>
          </p:nvSpPr>
          <p:spPr>
            <a:xfrm>
              <a:off x="3605550" y="2929488"/>
              <a:ext cx="80075" cy="82575"/>
            </a:xfrm>
            <a:custGeom>
              <a:avLst/>
              <a:gdLst/>
              <a:ahLst/>
              <a:cxnLst/>
              <a:rect l="l" t="t" r="r" b="b"/>
              <a:pathLst>
                <a:path w="3203" h="3303" extrusionOk="0">
                  <a:moveTo>
                    <a:pt x="3203" y="0"/>
                  </a:moveTo>
                  <a:lnTo>
                    <a:pt x="0" y="1001"/>
                  </a:lnTo>
                  <a:lnTo>
                    <a:pt x="2469" y="3302"/>
                  </a:lnTo>
                  <a:lnTo>
                    <a:pt x="3203" y="0"/>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5" name="Google Shape;125;p15"/>
            <p:cNvSpPr/>
            <p:nvPr/>
          </p:nvSpPr>
          <p:spPr>
            <a:xfrm>
              <a:off x="3481113" y="3343700"/>
              <a:ext cx="381000" cy="495625"/>
            </a:xfrm>
            <a:custGeom>
              <a:avLst/>
              <a:gdLst/>
              <a:ahLst/>
              <a:cxnLst/>
              <a:rect l="l" t="t" r="r" b="b"/>
              <a:pathLst>
                <a:path w="15240" h="19825" extrusionOk="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26" name="Google Shape;126;p15"/>
            <p:cNvGrpSpPr/>
            <p:nvPr/>
          </p:nvGrpSpPr>
          <p:grpSpPr>
            <a:xfrm>
              <a:off x="4068550" y="3518650"/>
              <a:ext cx="503452" cy="791836"/>
              <a:chOff x="6398413" y="1345150"/>
              <a:chExt cx="503452" cy="791836"/>
            </a:xfrm>
          </p:grpSpPr>
          <p:sp>
            <p:nvSpPr>
              <p:cNvPr id="127" name="Google Shape;127;p15"/>
              <p:cNvSpPr/>
              <p:nvPr/>
            </p:nvSpPr>
            <p:spPr>
              <a:xfrm>
                <a:off x="6450067" y="1345150"/>
                <a:ext cx="402560" cy="348494"/>
              </a:xfrm>
              <a:custGeom>
                <a:avLst/>
                <a:gdLst/>
                <a:ahLst/>
                <a:cxnLst/>
                <a:rect l="l" t="t" r="r" b="b"/>
                <a:pathLst>
                  <a:path w="11176" h="9675" extrusionOk="0">
                    <a:moveTo>
                      <a:pt x="5571" y="0"/>
                    </a:moveTo>
                    <a:cubicBezTo>
                      <a:pt x="2569" y="0"/>
                      <a:pt x="67" y="2402"/>
                      <a:pt x="1" y="5438"/>
                    </a:cubicBezTo>
                    <a:lnTo>
                      <a:pt x="1" y="9674"/>
                    </a:lnTo>
                    <a:lnTo>
                      <a:pt x="1969" y="9674"/>
                    </a:lnTo>
                    <a:lnTo>
                      <a:pt x="1969" y="5438"/>
                    </a:lnTo>
                    <a:cubicBezTo>
                      <a:pt x="1969" y="3436"/>
                      <a:pt x="3603" y="1835"/>
                      <a:pt x="5571" y="1835"/>
                    </a:cubicBezTo>
                    <a:cubicBezTo>
                      <a:pt x="7573" y="1835"/>
                      <a:pt x="9174" y="3436"/>
                      <a:pt x="9207" y="5438"/>
                    </a:cubicBezTo>
                    <a:lnTo>
                      <a:pt x="9207" y="9674"/>
                    </a:lnTo>
                    <a:lnTo>
                      <a:pt x="11175" y="9674"/>
                    </a:lnTo>
                    <a:lnTo>
                      <a:pt x="11175" y="5438"/>
                    </a:lnTo>
                    <a:cubicBezTo>
                      <a:pt x="11075" y="2402"/>
                      <a:pt x="8607" y="0"/>
                      <a:pt x="5571" y="0"/>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8" name="Google Shape;128;p15"/>
              <p:cNvSpPr/>
              <p:nvPr/>
            </p:nvSpPr>
            <p:spPr>
              <a:xfrm>
                <a:off x="6398413" y="1633534"/>
                <a:ext cx="503452" cy="503452"/>
              </a:xfrm>
              <a:custGeom>
                <a:avLst/>
                <a:gdLst/>
                <a:ahLst/>
                <a:cxnLst/>
                <a:rect l="l" t="t" r="r" b="b"/>
                <a:pathLst>
                  <a:path w="13977" h="13977" extrusionOk="0">
                    <a:moveTo>
                      <a:pt x="0" y="0"/>
                    </a:moveTo>
                    <a:lnTo>
                      <a:pt x="0" y="13977"/>
                    </a:lnTo>
                    <a:lnTo>
                      <a:pt x="13977" y="13977"/>
                    </a:lnTo>
                    <a:lnTo>
                      <a:pt x="13977" y="0"/>
                    </a:ln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9" name="Google Shape;129;p15"/>
              <p:cNvSpPr/>
              <p:nvPr/>
            </p:nvSpPr>
            <p:spPr>
              <a:xfrm>
                <a:off x="6559426" y="1757302"/>
                <a:ext cx="159821" cy="136696"/>
              </a:xfrm>
              <a:custGeom>
                <a:avLst/>
                <a:gdLst/>
                <a:ahLst/>
                <a:cxnLst/>
                <a:rect l="l" t="t" r="r" b="b"/>
                <a:pathLst>
                  <a:path w="4437" h="3795" extrusionOk="0">
                    <a:moveTo>
                      <a:pt x="2535" y="0"/>
                    </a:moveTo>
                    <a:cubicBezTo>
                      <a:pt x="834" y="0"/>
                      <a:pt x="0" y="2035"/>
                      <a:pt x="1168" y="3236"/>
                    </a:cubicBezTo>
                    <a:cubicBezTo>
                      <a:pt x="1554" y="3622"/>
                      <a:pt x="2031" y="3795"/>
                      <a:pt x="2500" y="3795"/>
                    </a:cubicBezTo>
                    <a:cubicBezTo>
                      <a:pt x="3486" y="3795"/>
                      <a:pt x="4437" y="3032"/>
                      <a:pt x="4437" y="1901"/>
                    </a:cubicBezTo>
                    <a:cubicBezTo>
                      <a:pt x="4437" y="834"/>
                      <a:pt x="3569" y="0"/>
                      <a:pt x="2535"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0" name="Google Shape;130;p15"/>
              <p:cNvSpPr/>
              <p:nvPr/>
            </p:nvSpPr>
            <p:spPr>
              <a:xfrm>
                <a:off x="6625489" y="1836585"/>
                <a:ext cx="50500" cy="159857"/>
              </a:xfrm>
              <a:custGeom>
                <a:avLst/>
                <a:gdLst/>
                <a:ahLst/>
                <a:cxnLst/>
                <a:rect l="l" t="t" r="r" b="b"/>
                <a:pathLst>
                  <a:path w="1402" h="4438" extrusionOk="0">
                    <a:moveTo>
                      <a:pt x="1" y="1"/>
                    </a:moveTo>
                    <a:lnTo>
                      <a:pt x="1" y="3837"/>
                    </a:lnTo>
                    <a:cubicBezTo>
                      <a:pt x="1" y="4170"/>
                      <a:pt x="268" y="4437"/>
                      <a:pt x="568" y="4437"/>
                    </a:cubicBezTo>
                    <a:lnTo>
                      <a:pt x="801" y="4437"/>
                    </a:lnTo>
                    <a:cubicBezTo>
                      <a:pt x="1135" y="4437"/>
                      <a:pt x="1402" y="4170"/>
                      <a:pt x="1402" y="3837"/>
                    </a:cubicBezTo>
                    <a:lnTo>
                      <a:pt x="1402"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31" name="Google Shape;131;p15"/>
            <p:cNvSpPr/>
            <p:nvPr/>
          </p:nvSpPr>
          <p:spPr>
            <a:xfrm>
              <a:off x="3257525" y="3245904"/>
              <a:ext cx="97800" cy="97800"/>
            </a:xfrm>
            <a:prstGeom prst="ellipse">
              <a:avLst/>
            </a:pr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2" name="Google Shape;132;p15"/>
            <p:cNvSpPr/>
            <p:nvPr/>
          </p:nvSpPr>
          <p:spPr>
            <a:xfrm>
              <a:off x="4650475" y="2222325"/>
              <a:ext cx="194400" cy="194400"/>
            </a:xfrm>
            <a:prstGeom prst="ellipse">
              <a:avLst/>
            </a:pr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 name="Google Shape;133;p15"/>
            <p:cNvSpPr/>
            <p:nvPr/>
          </p:nvSpPr>
          <p:spPr>
            <a:xfrm>
              <a:off x="3063125" y="222231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 name="Google Shape;134;p15"/>
            <p:cNvSpPr/>
            <p:nvPr/>
          </p:nvSpPr>
          <p:spPr>
            <a:xfrm>
              <a:off x="3979175" y="3518650"/>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5" name="Google Shape;135;p15"/>
            <p:cNvSpPr/>
            <p:nvPr/>
          </p:nvSpPr>
          <p:spPr>
            <a:xfrm>
              <a:off x="4924400" y="4183554"/>
              <a:ext cx="97800" cy="97800"/>
            </a:xfrm>
            <a:prstGeom prst="ellipse">
              <a:avLst/>
            </a:pr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6" name="Google Shape;136;p15"/>
            <p:cNvSpPr/>
            <p:nvPr/>
          </p:nvSpPr>
          <p:spPr>
            <a:xfrm>
              <a:off x="3740425" y="1787438"/>
              <a:ext cx="80100" cy="80100"/>
            </a:xfrm>
            <a:prstGeom prst="ellipse">
              <a:avLst/>
            </a:pr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7" name="Google Shape;137;p15"/>
            <p:cNvSpPr/>
            <p:nvPr/>
          </p:nvSpPr>
          <p:spPr>
            <a:xfrm>
              <a:off x="3276975" y="40433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 name="Google Shape;142;p16">
            <a:extLst>
              <a:ext uri="{FF2B5EF4-FFF2-40B4-BE49-F238E27FC236}">
                <a16:creationId xmlns:a16="http://schemas.microsoft.com/office/drawing/2014/main" id="{705DDAFE-F909-8288-07A2-7E6F99762035}"/>
              </a:ext>
            </a:extLst>
          </p:cNvPr>
          <p:cNvSpPr txBox="1">
            <a:spLocks/>
          </p:cNvSpPr>
          <p:nvPr/>
        </p:nvSpPr>
        <p:spPr>
          <a:xfrm>
            <a:off x="912700" y="4889910"/>
            <a:ext cx="2418632" cy="87997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defTabSz="1219170">
              <a:buClr>
                <a:srgbClr val="FFFFFF"/>
              </a:buClr>
            </a:pPr>
            <a:r>
              <a:rPr lang="en-US" sz="2400" kern="0" dirty="0" err="1">
                <a:solidFill>
                  <a:srgbClr val="FFFFFF"/>
                </a:solidFill>
              </a:rPr>
              <a:t>Vishak</a:t>
            </a:r>
            <a:r>
              <a:rPr lang="en-US" sz="2400" kern="0" dirty="0">
                <a:solidFill>
                  <a:srgbClr val="FFFFFF"/>
                </a:solidFill>
              </a:rPr>
              <a:t> V</a:t>
            </a:r>
          </a:p>
          <a:p>
            <a:pPr defTabSz="1219170">
              <a:buClr>
                <a:srgbClr val="FFFFFF"/>
              </a:buClr>
            </a:pPr>
            <a:r>
              <a:rPr lang="en-US" sz="2400" kern="0" dirty="0">
                <a:solidFill>
                  <a:srgbClr val="FFFFFF"/>
                </a:solidFill>
              </a:rPr>
              <a:t>Vinayak </a:t>
            </a:r>
            <a:r>
              <a:rPr lang="en-US" sz="2400" kern="0" dirty="0" err="1">
                <a:solidFill>
                  <a:srgbClr val="FFFFFF"/>
                </a:solidFill>
              </a:rPr>
              <a:t>varma</a:t>
            </a:r>
            <a:endParaRPr lang="en-US" sz="2400" kern="0"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31"/>
          <p:cNvSpPr txBox="1">
            <a:spLocks noGrp="1"/>
          </p:cNvSpPr>
          <p:nvPr>
            <p:ph type="title"/>
          </p:nvPr>
        </p:nvSpPr>
        <p:spPr>
          <a:xfrm>
            <a:off x="960000" y="719267"/>
            <a:ext cx="10272000" cy="763600"/>
          </a:xfrm>
          <a:prstGeom prst="rect">
            <a:avLst/>
          </a:prstGeom>
        </p:spPr>
        <p:txBody>
          <a:bodyPr spcFirstLastPara="1" wrap="square" lIns="121900" tIns="121900" rIns="121900" bIns="121900" anchor="t" anchorCtr="0">
            <a:noAutofit/>
          </a:bodyPr>
          <a:lstStyle/>
          <a:p>
            <a:r>
              <a:rPr lang="en" dirty="0"/>
              <a:t>Recom</a:t>
            </a:r>
            <a:r>
              <a:rPr lang="en-US" dirty="0"/>
              <a:t>m</a:t>
            </a:r>
            <a:r>
              <a:rPr lang="en" dirty="0"/>
              <a:t>endations for Risk Mitigation</a:t>
            </a:r>
            <a:endParaRPr dirty="0"/>
          </a:p>
        </p:txBody>
      </p:sp>
      <p:sp>
        <p:nvSpPr>
          <p:cNvPr id="838" name="Google Shape;838;p31"/>
          <p:cNvSpPr txBox="1"/>
          <p:nvPr/>
        </p:nvSpPr>
        <p:spPr>
          <a:xfrm>
            <a:off x="892064" y="1663810"/>
            <a:ext cx="10571624" cy="4371230"/>
          </a:xfrm>
          <a:prstGeom prst="rect">
            <a:avLst/>
          </a:prstGeom>
          <a:noFill/>
          <a:ln>
            <a:noFill/>
          </a:ln>
        </p:spPr>
        <p:txBody>
          <a:bodyPr spcFirstLastPara="1" wrap="square" lIns="121900" tIns="121900" rIns="121900" bIns="121900" anchor="t" anchorCtr="0">
            <a:noAutofit/>
          </a:bodyPr>
          <a:lstStyle/>
          <a:p>
            <a:pPr marL="285750" indent="-285750">
              <a:buFont typeface="Arial" panose="020B0604020202020204" pitchFamily="34" charset="0"/>
              <a:buChar char="•"/>
            </a:pPr>
            <a:r>
              <a:rPr lang="en" sz="2000" dirty="0">
                <a:solidFill>
                  <a:schemeClr val="dk1"/>
                </a:solidFill>
                <a:latin typeface="Arimo"/>
                <a:ea typeface="Arimo"/>
                <a:cs typeface="Arimo"/>
                <a:sym typeface="Arimo"/>
              </a:rPr>
              <a:t>Implement stricter lending criteria for applicants with DTI &gt;13. Consider adding higher interest rates or collaterals for them.</a:t>
            </a:r>
          </a:p>
          <a:p>
            <a:endParaRPr lang="en" sz="2000" dirty="0">
              <a:solidFill>
                <a:schemeClr val="dk1"/>
              </a:solidFill>
              <a:latin typeface="Arimo"/>
              <a:ea typeface="Arimo"/>
              <a:cs typeface="Arimo"/>
              <a:sym typeface="Arimo"/>
            </a:endParaRPr>
          </a:p>
          <a:p>
            <a:pPr marL="285750" indent="-285750">
              <a:buFont typeface="Arial" panose="020B0604020202020204" pitchFamily="34" charset="0"/>
              <a:buChar char="•"/>
            </a:pPr>
            <a:r>
              <a:rPr lang="en" sz="2000" dirty="0">
                <a:solidFill>
                  <a:schemeClr val="dk1"/>
                </a:solidFill>
                <a:latin typeface="Arimo"/>
                <a:ea typeface="Arimo"/>
                <a:cs typeface="Arimo"/>
                <a:sym typeface="Arimo"/>
              </a:rPr>
              <a:t>Give preference to applicants with higher Emplyment Length. Additional verfications to be implemented in place for shorter length.</a:t>
            </a:r>
          </a:p>
          <a:p>
            <a:endParaRPr lang="en" sz="2000" dirty="0">
              <a:solidFill>
                <a:schemeClr val="dk1"/>
              </a:solidFill>
              <a:latin typeface="Arimo"/>
              <a:ea typeface="Arimo"/>
              <a:cs typeface="Arimo"/>
              <a:sym typeface="Arimo"/>
            </a:endParaRPr>
          </a:p>
          <a:p>
            <a:pPr marL="285750" indent="-285750">
              <a:buFont typeface="Arial" panose="020B0604020202020204" pitchFamily="34" charset="0"/>
              <a:buChar char="•"/>
            </a:pPr>
            <a:r>
              <a:rPr lang="en" sz="2000" dirty="0">
                <a:solidFill>
                  <a:schemeClr val="dk1"/>
                </a:solidFill>
                <a:latin typeface="Arimo"/>
                <a:ea typeface="Arimo"/>
                <a:cs typeface="Arimo"/>
                <a:sym typeface="Arimo"/>
              </a:rPr>
              <a:t>Higher the annual income default rates are likely to be lesser.</a:t>
            </a:r>
          </a:p>
          <a:p>
            <a:endParaRPr lang="en" sz="2000" dirty="0">
              <a:solidFill>
                <a:schemeClr val="dk1"/>
              </a:solidFill>
              <a:latin typeface="Arimo"/>
              <a:ea typeface="Arimo"/>
              <a:cs typeface="Arimo"/>
              <a:sym typeface="Arimo"/>
            </a:endParaRPr>
          </a:p>
          <a:p>
            <a:pPr marL="285750" indent="-285750">
              <a:buFont typeface="Arial" panose="020B0604020202020204" pitchFamily="34" charset="0"/>
              <a:buChar char="•"/>
            </a:pPr>
            <a:r>
              <a:rPr lang="en" sz="2000" dirty="0">
                <a:solidFill>
                  <a:schemeClr val="dk1"/>
                </a:solidFill>
                <a:latin typeface="Arimo"/>
                <a:ea typeface="Arimo"/>
                <a:cs typeface="Arimo"/>
                <a:sym typeface="Arimo"/>
              </a:rPr>
              <a:t>Loan amount can be capped to a certain limit compared to applicant’s annual income.</a:t>
            </a:r>
          </a:p>
          <a:p>
            <a:pPr marL="285750" indent="-285750">
              <a:buFont typeface="Arial" panose="020B0604020202020204" pitchFamily="34" charset="0"/>
              <a:buChar char="•"/>
            </a:pPr>
            <a:endParaRPr lang="en" sz="2000" dirty="0">
              <a:solidFill>
                <a:schemeClr val="dk1"/>
              </a:solidFill>
              <a:latin typeface="Arimo"/>
              <a:ea typeface="Arimo"/>
              <a:cs typeface="Arimo"/>
              <a:sym typeface="Arimo"/>
            </a:endParaRPr>
          </a:p>
          <a:p>
            <a:pPr marL="285750" indent="-285750">
              <a:buFont typeface="Arial" panose="020B0604020202020204" pitchFamily="34" charset="0"/>
              <a:buChar char="•"/>
            </a:pPr>
            <a:r>
              <a:rPr lang="en" sz="2000" dirty="0">
                <a:solidFill>
                  <a:schemeClr val="dk1"/>
                </a:solidFill>
                <a:latin typeface="Arimo"/>
                <a:ea typeface="Arimo"/>
                <a:cs typeface="Arimo"/>
                <a:sym typeface="Arimo"/>
              </a:rPr>
              <a:t>Eventhough most of the loans are taken for the purpose of debt consolidation, its recom</a:t>
            </a:r>
            <a:r>
              <a:rPr lang="en-US" sz="2000" dirty="0">
                <a:solidFill>
                  <a:schemeClr val="dk1"/>
                </a:solidFill>
                <a:latin typeface="Arimo"/>
                <a:ea typeface="Arimo"/>
                <a:cs typeface="Arimo"/>
                <a:sym typeface="Arimo"/>
              </a:rPr>
              <a:t>m</a:t>
            </a:r>
            <a:r>
              <a:rPr lang="en" sz="2000" dirty="0">
                <a:solidFill>
                  <a:schemeClr val="dk1"/>
                </a:solidFill>
                <a:latin typeface="Arimo"/>
                <a:ea typeface="Arimo"/>
                <a:cs typeface="Arimo"/>
                <a:sym typeface="Arimo"/>
              </a:rPr>
              <a:t>ended to diversify and provide for purposes such as Housing Loan or Home improvement categories</a:t>
            </a:r>
            <a:endParaRPr sz="2000" dirty="0">
              <a:solidFill>
                <a:schemeClr val="dk1"/>
              </a:solidFill>
              <a:latin typeface="Arimo"/>
              <a:ea typeface="Arimo"/>
              <a:cs typeface="Arimo"/>
              <a:sym typeface="Arim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44"/>
          <p:cNvSpPr txBox="1">
            <a:spLocks noGrp="1"/>
          </p:cNvSpPr>
          <p:nvPr>
            <p:ph type="title"/>
          </p:nvPr>
        </p:nvSpPr>
        <p:spPr>
          <a:xfrm>
            <a:off x="960000" y="3154459"/>
            <a:ext cx="10272000" cy="763600"/>
          </a:xfrm>
          <a:prstGeom prst="rect">
            <a:avLst/>
          </a:prstGeom>
        </p:spPr>
        <p:txBody>
          <a:bodyPr spcFirstLastPara="1" wrap="square" lIns="121900" tIns="121900" rIns="121900" bIns="121900" anchor="t" anchorCtr="0">
            <a:noAutofit/>
          </a:bodyPr>
          <a:lstStyle/>
          <a:p>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title"/>
          </p:nvPr>
        </p:nvSpPr>
        <p:spPr>
          <a:xfrm>
            <a:off x="877343" y="137070"/>
            <a:ext cx="4898359" cy="820697"/>
          </a:xfrm>
          <a:prstGeom prst="rect">
            <a:avLst/>
          </a:prstGeom>
        </p:spPr>
        <p:txBody>
          <a:bodyPr spcFirstLastPara="1" wrap="square" lIns="121900" tIns="121900" rIns="121900" bIns="121900" anchor="t" anchorCtr="0">
            <a:noAutofit/>
          </a:bodyPr>
          <a:lstStyle/>
          <a:p>
            <a:r>
              <a:rPr lang="en" sz="3733" dirty="0"/>
              <a:t>Problem Statement</a:t>
            </a:r>
            <a:endParaRPr sz="3733" dirty="0"/>
          </a:p>
        </p:txBody>
      </p:sp>
      <p:sp>
        <p:nvSpPr>
          <p:cNvPr id="143" name="Google Shape;143;p16"/>
          <p:cNvSpPr txBox="1">
            <a:spLocks noGrp="1"/>
          </p:cNvSpPr>
          <p:nvPr>
            <p:ph type="body" idx="1"/>
          </p:nvPr>
        </p:nvSpPr>
        <p:spPr>
          <a:xfrm>
            <a:off x="1181285" y="1285447"/>
            <a:ext cx="8643715" cy="3074908"/>
          </a:xfrm>
          <a:prstGeom prst="rect">
            <a:avLst/>
          </a:prstGeom>
        </p:spPr>
        <p:txBody>
          <a:bodyPr spcFirstLastPara="1" wrap="square" lIns="121900" tIns="121900" rIns="121900" bIns="121900" anchor="t" anchorCtr="0">
            <a:noAutofit/>
          </a:bodyPr>
          <a:lstStyle/>
          <a:p>
            <a:pPr>
              <a:spcBef>
                <a:spcPts val="1333"/>
              </a:spcBef>
            </a:pPr>
            <a:r>
              <a:rPr lang="en-US" dirty="0">
                <a:latin typeface="+mj-lt"/>
              </a:rPr>
              <a:t>Our consumer is a finance company, specializing in various types of loans for urban customers, faces critical decisions when approving loan applications. The primary risks involved are:</a:t>
            </a:r>
          </a:p>
          <a:p>
            <a:pPr lvl="1">
              <a:buFont typeface="Anaheim"/>
              <a:buChar char="○"/>
            </a:pPr>
            <a:r>
              <a:rPr lang="en-US" b="1" u="sng" dirty="0">
                <a:latin typeface="+mj-lt"/>
              </a:rPr>
              <a:t>Business Loss </a:t>
            </a:r>
            <a:r>
              <a:rPr lang="en-US" dirty="0">
                <a:latin typeface="+mj-lt"/>
              </a:rPr>
              <a:t>: Not approving a loan for an applicant who is likely to repay results in a missed business opportunity.</a:t>
            </a:r>
          </a:p>
          <a:p>
            <a:pPr lvl="1">
              <a:buFont typeface="Anaheim"/>
              <a:buChar char="○"/>
            </a:pPr>
            <a:r>
              <a:rPr lang="en-US" b="1" u="sng" dirty="0">
                <a:latin typeface="+mj-lt"/>
              </a:rPr>
              <a:t>Financial Loss </a:t>
            </a:r>
            <a:r>
              <a:rPr lang="en-US" dirty="0">
                <a:latin typeface="+mj-lt"/>
              </a:rPr>
              <a:t>: Approving a loan for an applicant who is likely to default leads to credit loss, which occurs when the borrower fails to repay the loan.</a:t>
            </a:r>
            <a:endParaRPr sz="2133" dirty="0">
              <a:latin typeface="+mj-lt"/>
            </a:endParaRPr>
          </a:p>
        </p:txBody>
      </p:sp>
      <p:sp>
        <p:nvSpPr>
          <p:cNvPr id="144" name="Google Shape;144;p16"/>
          <p:cNvSpPr/>
          <p:nvPr/>
        </p:nvSpPr>
        <p:spPr>
          <a:xfrm>
            <a:off x="10062335" y="1253785"/>
            <a:ext cx="284575" cy="286247"/>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5" name="Google Shape;145;p16"/>
          <p:cNvSpPr/>
          <p:nvPr/>
        </p:nvSpPr>
        <p:spPr>
          <a:xfrm>
            <a:off x="9458185" y="1110042"/>
            <a:ext cx="143769" cy="14375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6" name="Google Shape;146;p16"/>
          <p:cNvSpPr/>
          <p:nvPr/>
        </p:nvSpPr>
        <p:spPr>
          <a:xfrm rot="-1685758">
            <a:off x="11104205" y="1778745"/>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7" name="Google Shape;147;p16"/>
          <p:cNvSpPr/>
          <p:nvPr/>
        </p:nvSpPr>
        <p:spPr>
          <a:xfrm>
            <a:off x="10805418" y="969281"/>
            <a:ext cx="284575" cy="28453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48" name="Google Shape;148;p16"/>
          <p:cNvGrpSpPr/>
          <p:nvPr/>
        </p:nvGrpSpPr>
        <p:grpSpPr>
          <a:xfrm>
            <a:off x="10483830" y="4179686"/>
            <a:ext cx="927773" cy="325073"/>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54" name="Google Shape;154;p16"/>
          <p:cNvSpPr/>
          <p:nvPr/>
        </p:nvSpPr>
        <p:spPr>
          <a:xfrm rot="7201932">
            <a:off x="10895949" y="2237871"/>
            <a:ext cx="495904" cy="49337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5" name="Google Shape;155;p16"/>
          <p:cNvSpPr/>
          <p:nvPr/>
        </p:nvSpPr>
        <p:spPr>
          <a:xfrm rot="7198898">
            <a:off x="9859717" y="2882026"/>
            <a:ext cx="933836" cy="929073"/>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6" name="Google Shape;156;p16"/>
          <p:cNvSpPr/>
          <p:nvPr/>
        </p:nvSpPr>
        <p:spPr>
          <a:xfrm rot="-1685758">
            <a:off x="9538471" y="2260696"/>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7" name="Google Shape;157;p16"/>
          <p:cNvSpPr/>
          <p:nvPr/>
        </p:nvSpPr>
        <p:spPr>
          <a:xfrm>
            <a:off x="10017945" y="2142734"/>
            <a:ext cx="402404" cy="40240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8" name="Google Shape;158;p16"/>
          <p:cNvSpPr/>
          <p:nvPr/>
        </p:nvSpPr>
        <p:spPr>
          <a:xfrm>
            <a:off x="11089993" y="3274690"/>
            <a:ext cx="143769" cy="1437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 name="Google Shape;142;p16">
            <a:extLst>
              <a:ext uri="{FF2B5EF4-FFF2-40B4-BE49-F238E27FC236}">
                <a16:creationId xmlns:a16="http://schemas.microsoft.com/office/drawing/2014/main" id="{BE33DD78-39DE-2711-CE0E-0BD77E3109D8}"/>
              </a:ext>
            </a:extLst>
          </p:cNvPr>
          <p:cNvSpPr txBox="1">
            <a:spLocks/>
          </p:cNvSpPr>
          <p:nvPr/>
        </p:nvSpPr>
        <p:spPr>
          <a:xfrm>
            <a:off x="1007106" y="4173381"/>
            <a:ext cx="1561433" cy="53445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defTabSz="1219170">
              <a:buClr>
                <a:srgbClr val="FFFFFF"/>
              </a:buClr>
            </a:pPr>
            <a:r>
              <a:rPr lang="en-US" sz="2400" kern="0" dirty="0">
                <a:solidFill>
                  <a:srgbClr val="FFFFFF"/>
                </a:solidFill>
                <a:latin typeface="Arial" panose="020B0604020202020204" pitchFamily="34" charset="0"/>
                <a:cs typeface="Arial" panose="020B0604020202020204" pitchFamily="34" charset="0"/>
              </a:rPr>
              <a:t>Objective</a:t>
            </a:r>
          </a:p>
        </p:txBody>
      </p:sp>
      <p:sp>
        <p:nvSpPr>
          <p:cNvPr id="5" name="Google Shape;143;p16">
            <a:extLst>
              <a:ext uri="{FF2B5EF4-FFF2-40B4-BE49-F238E27FC236}">
                <a16:creationId xmlns:a16="http://schemas.microsoft.com/office/drawing/2014/main" id="{FB32825D-26F4-21EE-DC90-4FE698BF7339}"/>
              </a:ext>
            </a:extLst>
          </p:cNvPr>
          <p:cNvSpPr txBox="1">
            <a:spLocks/>
          </p:cNvSpPr>
          <p:nvPr/>
        </p:nvSpPr>
        <p:spPr>
          <a:xfrm>
            <a:off x="1181285" y="4782295"/>
            <a:ext cx="8643715" cy="107867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Arimo"/>
              <a:buChar char="●"/>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1000"/>
              </a:spcBef>
              <a:spcAft>
                <a:spcPts val="0"/>
              </a:spcAft>
              <a:buClr>
                <a:schemeClr val="lt2"/>
              </a:buClr>
              <a:buSzPts val="1400"/>
              <a:buFont typeface="Nunito Light"/>
              <a:buChar char="○"/>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Arimo"/>
                <a:ea typeface="Arimo"/>
                <a:cs typeface="Arimo"/>
                <a:sym typeface="Arimo"/>
              </a:defRPr>
            </a:lvl9pPr>
          </a:lstStyle>
          <a:p>
            <a:pPr marL="609585" indent="-440256" algn="just" defTabSz="1219170">
              <a:buClr>
                <a:srgbClr val="FFB632"/>
              </a:buClr>
            </a:pPr>
            <a:r>
              <a:rPr lang="en-US" sz="1867" kern="0" dirty="0">
                <a:solidFill>
                  <a:srgbClr val="FFFFFF"/>
                </a:solidFill>
                <a:latin typeface="Arial"/>
              </a:rPr>
              <a:t>To identify key factors that indicate the likelihood of loan default among applicants, enabling the company to mitigate credit loss by making informed lending decisions.</a:t>
            </a:r>
          </a:p>
        </p:txBody>
      </p:sp>
      <p:sp>
        <p:nvSpPr>
          <p:cNvPr id="6" name="Google Shape;142;p16">
            <a:extLst>
              <a:ext uri="{FF2B5EF4-FFF2-40B4-BE49-F238E27FC236}">
                <a16:creationId xmlns:a16="http://schemas.microsoft.com/office/drawing/2014/main" id="{CC3EECFF-F4F2-9F4E-5647-4824D3FC81ED}"/>
              </a:ext>
            </a:extLst>
          </p:cNvPr>
          <p:cNvSpPr txBox="1">
            <a:spLocks/>
          </p:cNvSpPr>
          <p:nvPr/>
        </p:nvSpPr>
        <p:spPr>
          <a:xfrm>
            <a:off x="836013" y="920739"/>
            <a:ext cx="2418632" cy="53445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defTabSz="1219170">
              <a:buClr>
                <a:srgbClr val="FFFFFF"/>
              </a:buClr>
            </a:pPr>
            <a:r>
              <a:rPr lang="en-US" sz="2400" kern="0" dirty="0">
                <a:solidFill>
                  <a:srgbClr val="FFFFFF"/>
                </a:solidFill>
              </a:rPr>
              <a:t>What we understand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title"/>
          </p:nvPr>
        </p:nvSpPr>
        <p:spPr>
          <a:xfrm>
            <a:off x="877343" y="137070"/>
            <a:ext cx="6273470" cy="820697"/>
          </a:xfrm>
          <a:prstGeom prst="rect">
            <a:avLst/>
          </a:prstGeom>
        </p:spPr>
        <p:txBody>
          <a:bodyPr spcFirstLastPara="1" wrap="square" lIns="121900" tIns="121900" rIns="121900" bIns="121900" anchor="t" anchorCtr="0">
            <a:noAutofit/>
          </a:bodyPr>
          <a:lstStyle/>
          <a:p>
            <a:r>
              <a:rPr lang="en" sz="3733" dirty="0"/>
              <a:t>Assumptions and Considerations</a:t>
            </a:r>
            <a:endParaRPr sz="3733" dirty="0"/>
          </a:p>
        </p:txBody>
      </p:sp>
      <p:sp>
        <p:nvSpPr>
          <p:cNvPr id="143" name="Google Shape;143;p16"/>
          <p:cNvSpPr txBox="1">
            <a:spLocks noGrp="1"/>
          </p:cNvSpPr>
          <p:nvPr>
            <p:ph type="body" idx="1"/>
          </p:nvPr>
        </p:nvSpPr>
        <p:spPr>
          <a:xfrm>
            <a:off x="1140323" y="1428887"/>
            <a:ext cx="8643715" cy="4007088"/>
          </a:xfrm>
          <a:prstGeom prst="rect">
            <a:avLst/>
          </a:prstGeom>
        </p:spPr>
        <p:txBody>
          <a:bodyPr spcFirstLastPara="1" wrap="square" lIns="121900" tIns="121900" rIns="121900" bIns="121900" anchor="t" anchorCtr="0">
            <a:noAutofit/>
          </a:bodyPr>
          <a:lstStyle/>
          <a:p>
            <a:pPr>
              <a:spcBef>
                <a:spcPts val="1333"/>
              </a:spcBef>
            </a:pPr>
            <a:r>
              <a:rPr lang="en-US" dirty="0">
                <a:latin typeface="+mj-lt"/>
              </a:rPr>
              <a:t>All the customers in the data set were had their loan approved and we are analyzing all the three categories of Fully paid, Current and Charged off.</a:t>
            </a:r>
          </a:p>
          <a:p>
            <a:pPr>
              <a:spcBef>
                <a:spcPts val="1333"/>
              </a:spcBef>
            </a:pPr>
            <a:r>
              <a:rPr lang="en-US" dirty="0">
                <a:latin typeface="+mj-lt"/>
              </a:rPr>
              <a:t>Out of all the attributes/variables available we kept only those which we have done background research for and found valid data available in the data set</a:t>
            </a:r>
          </a:p>
          <a:p>
            <a:pPr>
              <a:spcBef>
                <a:spcPts val="1333"/>
              </a:spcBef>
            </a:pPr>
            <a:r>
              <a:rPr lang="en-US" dirty="0">
                <a:latin typeface="+mj-lt"/>
              </a:rPr>
              <a:t>To ensure missing data doesn’t provide any bias for the results have excluded those from the data for analysis</a:t>
            </a:r>
          </a:p>
          <a:p>
            <a:pPr>
              <a:spcBef>
                <a:spcPts val="1333"/>
              </a:spcBef>
            </a:pPr>
            <a:r>
              <a:rPr lang="en-US" dirty="0">
                <a:latin typeface="+mj-lt"/>
              </a:rPr>
              <a:t>Manually did some correlation analysis which helped in selecting most relevant and important variables to be considered. Did some research to consider generic points from risk perspective as well.</a:t>
            </a:r>
          </a:p>
        </p:txBody>
      </p:sp>
      <p:sp>
        <p:nvSpPr>
          <p:cNvPr id="144" name="Google Shape;144;p16"/>
          <p:cNvSpPr/>
          <p:nvPr/>
        </p:nvSpPr>
        <p:spPr>
          <a:xfrm>
            <a:off x="10062335" y="1253785"/>
            <a:ext cx="284575" cy="286247"/>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5" name="Google Shape;145;p16"/>
          <p:cNvSpPr/>
          <p:nvPr/>
        </p:nvSpPr>
        <p:spPr>
          <a:xfrm>
            <a:off x="9458185" y="1110042"/>
            <a:ext cx="143769" cy="14375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6" name="Google Shape;146;p16"/>
          <p:cNvSpPr/>
          <p:nvPr/>
        </p:nvSpPr>
        <p:spPr>
          <a:xfrm rot="-1685758">
            <a:off x="11104205" y="1778745"/>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7" name="Google Shape;147;p16"/>
          <p:cNvSpPr/>
          <p:nvPr/>
        </p:nvSpPr>
        <p:spPr>
          <a:xfrm>
            <a:off x="10805418" y="969281"/>
            <a:ext cx="284575" cy="28453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48" name="Google Shape;148;p16"/>
          <p:cNvGrpSpPr/>
          <p:nvPr/>
        </p:nvGrpSpPr>
        <p:grpSpPr>
          <a:xfrm>
            <a:off x="10483830" y="4179686"/>
            <a:ext cx="927773" cy="325073"/>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54" name="Google Shape;154;p16"/>
          <p:cNvSpPr/>
          <p:nvPr/>
        </p:nvSpPr>
        <p:spPr>
          <a:xfrm rot="7201932">
            <a:off x="10895949" y="2237871"/>
            <a:ext cx="495904" cy="49337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5" name="Google Shape;155;p16"/>
          <p:cNvSpPr/>
          <p:nvPr/>
        </p:nvSpPr>
        <p:spPr>
          <a:xfrm rot="7198898">
            <a:off x="9859717" y="2882026"/>
            <a:ext cx="933836" cy="929073"/>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6" name="Google Shape;156;p16"/>
          <p:cNvSpPr/>
          <p:nvPr/>
        </p:nvSpPr>
        <p:spPr>
          <a:xfrm rot="-1685758">
            <a:off x="9538471" y="2260696"/>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7" name="Google Shape;157;p16"/>
          <p:cNvSpPr/>
          <p:nvPr/>
        </p:nvSpPr>
        <p:spPr>
          <a:xfrm>
            <a:off x="10017945" y="2142734"/>
            <a:ext cx="402404" cy="40240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8" name="Google Shape;158;p16"/>
          <p:cNvSpPr/>
          <p:nvPr/>
        </p:nvSpPr>
        <p:spPr>
          <a:xfrm>
            <a:off x="11089993" y="3274690"/>
            <a:ext cx="143769" cy="1437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173964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title"/>
          </p:nvPr>
        </p:nvSpPr>
        <p:spPr>
          <a:xfrm>
            <a:off x="867532" y="130839"/>
            <a:ext cx="10272000" cy="670400"/>
          </a:xfrm>
          <a:prstGeom prst="rect">
            <a:avLst/>
          </a:prstGeom>
        </p:spPr>
        <p:txBody>
          <a:bodyPr spcFirstLastPara="1" wrap="square" lIns="121900" tIns="121900" rIns="121900" bIns="121900" anchor="t" anchorCtr="0">
            <a:noAutofit/>
          </a:bodyPr>
          <a:lstStyle/>
          <a:p>
            <a:r>
              <a:rPr lang="en-US" dirty="0"/>
              <a:t>A</a:t>
            </a:r>
            <a:r>
              <a:rPr lang="en" dirty="0"/>
              <a:t>pproach followed</a:t>
            </a:r>
            <a:endParaRPr dirty="0"/>
          </a:p>
        </p:txBody>
      </p:sp>
      <p:grpSp>
        <p:nvGrpSpPr>
          <p:cNvPr id="248" name="Google Shape;248;p18"/>
          <p:cNvGrpSpPr/>
          <p:nvPr/>
        </p:nvGrpSpPr>
        <p:grpSpPr>
          <a:xfrm flipH="1">
            <a:off x="1264719" y="1089138"/>
            <a:ext cx="10732548" cy="2081177"/>
            <a:chOff x="-3145311" y="1476356"/>
            <a:chExt cx="8049411" cy="1560883"/>
          </a:xfrm>
        </p:grpSpPr>
        <p:sp>
          <p:nvSpPr>
            <p:cNvPr id="242" name="Google Shape;242;p18"/>
            <p:cNvSpPr/>
            <p:nvPr/>
          </p:nvSpPr>
          <p:spPr>
            <a:xfrm>
              <a:off x="4239900" y="1476356"/>
              <a:ext cx="664200" cy="666000"/>
            </a:xfrm>
            <a:prstGeom prst="ellipse">
              <a:avLst/>
            </a:pr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algn="ctr"/>
              <a:r>
                <a:rPr lang="en" sz="3467" dirty="0">
                  <a:solidFill>
                    <a:schemeClr val="lt1"/>
                  </a:solidFill>
                  <a:latin typeface="Bebas Neue"/>
                  <a:ea typeface="Bebas Neue"/>
                  <a:cs typeface="Bebas Neue"/>
                  <a:sym typeface="Bebas Neue"/>
                </a:rPr>
                <a:t>01</a:t>
              </a:r>
              <a:endParaRPr sz="3467" dirty="0">
                <a:solidFill>
                  <a:schemeClr val="lt1"/>
                </a:solidFill>
                <a:latin typeface="Bebas Neue"/>
                <a:ea typeface="Bebas Neue"/>
                <a:cs typeface="Bebas Neue"/>
                <a:sym typeface="Bebas Neue"/>
              </a:endParaRPr>
            </a:p>
          </p:txBody>
        </p:sp>
        <p:sp>
          <p:nvSpPr>
            <p:cNvPr id="249" name="Google Shape;249;p18"/>
            <p:cNvSpPr txBox="1"/>
            <p:nvPr/>
          </p:nvSpPr>
          <p:spPr>
            <a:xfrm>
              <a:off x="1744189" y="1557956"/>
              <a:ext cx="2434986" cy="502800"/>
            </a:xfrm>
            <a:prstGeom prst="rect">
              <a:avLst/>
            </a:prstGeom>
            <a:noFill/>
            <a:ln>
              <a:noFill/>
            </a:ln>
          </p:spPr>
          <p:txBody>
            <a:bodyPr spcFirstLastPara="1" wrap="square" lIns="121900" tIns="121900" rIns="121900" bIns="121900" anchor="ctr" anchorCtr="0">
              <a:noAutofit/>
            </a:bodyPr>
            <a:lstStyle/>
            <a:p>
              <a:pPr algn="ctr"/>
              <a:endParaRPr lang="en-US" sz="2400" dirty="0">
                <a:solidFill>
                  <a:schemeClr val="dk1"/>
                </a:solidFill>
                <a:latin typeface="Bebas Neue"/>
                <a:ea typeface="Bebas Neue"/>
                <a:cs typeface="Bebas Neue"/>
                <a:sym typeface="Bebas Neue"/>
              </a:endParaRPr>
            </a:p>
            <a:p>
              <a:pPr algn="ctr"/>
              <a:r>
                <a:rPr lang="en-US" sz="2400" dirty="0">
                  <a:solidFill>
                    <a:schemeClr val="dk1"/>
                  </a:solidFill>
                  <a:latin typeface="Bebas Neue"/>
                  <a:ea typeface="Bebas Neue"/>
                  <a:cs typeface="Bebas Neue"/>
                  <a:sym typeface="Bebas Neue"/>
                </a:rPr>
                <a:t>Data  Loading &amp; Cleaning</a:t>
              </a:r>
            </a:p>
            <a:p>
              <a:pPr algn="ctr"/>
              <a:endParaRPr sz="2400" dirty="0">
                <a:solidFill>
                  <a:schemeClr val="dk1"/>
                </a:solidFill>
                <a:latin typeface="Bebas Neue"/>
                <a:ea typeface="Bebas Neue"/>
                <a:cs typeface="Bebas Neue"/>
                <a:sym typeface="Bebas Neue"/>
              </a:endParaRPr>
            </a:p>
          </p:txBody>
        </p:sp>
        <p:sp>
          <p:nvSpPr>
            <p:cNvPr id="250" name="Google Shape;250;p18"/>
            <p:cNvSpPr txBox="1"/>
            <p:nvPr/>
          </p:nvSpPr>
          <p:spPr>
            <a:xfrm>
              <a:off x="-3145311" y="1979155"/>
              <a:ext cx="7035800" cy="1058084"/>
            </a:xfrm>
            <a:prstGeom prst="rect">
              <a:avLst/>
            </a:prstGeom>
            <a:noFill/>
            <a:ln>
              <a:noFill/>
            </a:ln>
          </p:spPr>
          <p:txBody>
            <a:bodyPr spcFirstLastPara="1" wrap="square" lIns="121900" tIns="121900" rIns="121900" bIns="121900" anchor="ctr" anchorCtr="0">
              <a:noAutofit/>
            </a:bodyPr>
            <a:lstStyle/>
            <a:p>
              <a:pPr marL="380990" indent="-380990">
                <a:buFont typeface="Arial" panose="020B0604020202020204" pitchFamily="34" charset="0"/>
                <a:buChar char="•"/>
              </a:pPr>
              <a:r>
                <a:rPr lang="en-US" dirty="0">
                  <a:solidFill>
                    <a:schemeClr val="dk1"/>
                  </a:solidFill>
                  <a:latin typeface="Arimo"/>
                  <a:ea typeface="Arimo"/>
                  <a:cs typeface="Arimo"/>
                  <a:sym typeface="Arimo"/>
                </a:rPr>
                <a:t>Inspected the data by taking a look at the first few rows to understand the structure and content of the dataset</a:t>
              </a:r>
              <a:endParaRPr lang="en" dirty="0">
                <a:solidFill>
                  <a:schemeClr val="dk1"/>
                </a:solidFill>
                <a:latin typeface="Arimo"/>
                <a:ea typeface="Arimo"/>
                <a:cs typeface="Arimo"/>
                <a:sym typeface="Arimo"/>
              </a:endParaRPr>
            </a:p>
            <a:p>
              <a:pPr marL="380990" indent="-380990">
                <a:buFont typeface="Arial" panose="020B0604020202020204" pitchFamily="34" charset="0"/>
                <a:buChar char="•"/>
              </a:pPr>
              <a:r>
                <a:rPr lang="en" dirty="0">
                  <a:solidFill>
                    <a:schemeClr val="dk1"/>
                  </a:solidFill>
                  <a:latin typeface="Arimo"/>
                  <a:ea typeface="Arimo"/>
                  <a:cs typeface="Arimo"/>
                  <a:sym typeface="Arimo"/>
                </a:rPr>
                <a:t>Loaded the raw data to notebook</a:t>
              </a:r>
            </a:p>
            <a:p>
              <a:pPr marL="380990" indent="-380990">
                <a:buFont typeface="Arial" panose="020B0604020202020204" pitchFamily="34" charset="0"/>
                <a:buChar char="•"/>
              </a:pPr>
              <a:r>
                <a:rPr lang="en" dirty="0">
                  <a:solidFill>
                    <a:schemeClr val="dk1"/>
                  </a:solidFill>
                  <a:latin typeface="Arimo"/>
                  <a:ea typeface="Arimo"/>
                  <a:cs typeface="Arimo"/>
                  <a:sym typeface="Arimo"/>
                </a:rPr>
                <a:t>Checked for missing values and removed all columns having null and NA values</a:t>
              </a:r>
            </a:p>
          </p:txBody>
        </p:sp>
      </p:grpSp>
      <p:grpSp>
        <p:nvGrpSpPr>
          <p:cNvPr id="251" name="Google Shape;251;p18"/>
          <p:cNvGrpSpPr/>
          <p:nvPr/>
        </p:nvGrpSpPr>
        <p:grpSpPr>
          <a:xfrm flipH="1">
            <a:off x="1264719" y="3334821"/>
            <a:ext cx="4213215" cy="888000"/>
            <a:chOff x="1744189" y="2056387"/>
            <a:chExt cx="3159911" cy="666000"/>
          </a:xfrm>
        </p:grpSpPr>
        <p:sp>
          <p:nvSpPr>
            <p:cNvPr id="252" name="Google Shape;252;p18"/>
            <p:cNvSpPr/>
            <p:nvPr/>
          </p:nvSpPr>
          <p:spPr>
            <a:xfrm>
              <a:off x="4239900" y="2056387"/>
              <a:ext cx="664200" cy="666000"/>
            </a:xfrm>
            <a:prstGeom prst="ellipse">
              <a:avLst/>
            </a:pr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algn="ctr"/>
              <a:r>
                <a:rPr lang="en" sz="3467" dirty="0">
                  <a:solidFill>
                    <a:schemeClr val="lt1"/>
                  </a:solidFill>
                  <a:latin typeface="Bebas Neue"/>
                  <a:ea typeface="Bebas Neue"/>
                  <a:cs typeface="Bebas Neue"/>
                  <a:sym typeface="Bebas Neue"/>
                </a:rPr>
                <a:t>02</a:t>
              </a:r>
              <a:endParaRPr sz="3467" dirty="0">
                <a:solidFill>
                  <a:schemeClr val="lt1"/>
                </a:solidFill>
                <a:latin typeface="Bebas Neue"/>
                <a:ea typeface="Bebas Neue"/>
                <a:cs typeface="Bebas Neue"/>
                <a:sym typeface="Bebas Neue"/>
              </a:endParaRPr>
            </a:p>
          </p:txBody>
        </p:sp>
        <p:sp>
          <p:nvSpPr>
            <p:cNvPr id="253" name="Google Shape;253;p18"/>
            <p:cNvSpPr txBox="1"/>
            <p:nvPr/>
          </p:nvSpPr>
          <p:spPr>
            <a:xfrm>
              <a:off x="1744189" y="2137987"/>
              <a:ext cx="2333386" cy="502800"/>
            </a:xfrm>
            <a:prstGeom prst="rect">
              <a:avLst/>
            </a:prstGeom>
            <a:noFill/>
            <a:ln>
              <a:noFill/>
            </a:ln>
          </p:spPr>
          <p:txBody>
            <a:bodyPr spcFirstLastPara="1" wrap="square" lIns="121900" tIns="121900" rIns="121900" bIns="121900" anchor="ctr" anchorCtr="0">
              <a:noAutofit/>
            </a:bodyPr>
            <a:lstStyle/>
            <a:p>
              <a:pPr algn="ctr"/>
              <a:r>
                <a:rPr lang="en" sz="2400" dirty="0">
                  <a:solidFill>
                    <a:schemeClr val="dk1"/>
                  </a:solidFill>
                  <a:latin typeface="Bebas Neue"/>
                  <a:ea typeface="Bebas Neue"/>
                  <a:cs typeface="Bebas Neue"/>
                  <a:sym typeface="Bebas Neue"/>
                </a:rPr>
                <a:t>Research &amp; Data Analysis </a:t>
              </a:r>
              <a:endParaRPr sz="2400" dirty="0">
                <a:solidFill>
                  <a:schemeClr val="dk1"/>
                </a:solidFill>
                <a:latin typeface="Bebas Neue"/>
                <a:ea typeface="Bebas Neue"/>
                <a:cs typeface="Bebas Neue"/>
                <a:sym typeface="Bebas Neue"/>
              </a:endParaRPr>
            </a:p>
          </p:txBody>
        </p:sp>
      </p:grpSp>
      <p:sp>
        <p:nvSpPr>
          <p:cNvPr id="2" name="Google Shape;250;p18">
            <a:extLst>
              <a:ext uri="{FF2B5EF4-FFF2-40B4-BE49-F238E27FC236}">
                <a16:creationId xmlns:a16="http://schemas.microsoft.com/office/drawing/2014/main" id="{D87E0EDA-0276-97B0-33A3-E7E44D02B283}"/>
              </a:ext>
            </a:extLst>
          </p:cNvPr>
          <p:cNvSpPr txBox="1"/>
          <p:nvPr/>
        </p:nvSpPr>
        <p:spPr>
          <a:xfrm flipH="1">
            <a:off x="2616199" y="4128613"/>
            <a:ext cx="9381067" cy="1410779"/>
          </a:xfrm>
          <a:prstGeom prst="rect">
            <a:avLst/>
          </a:prstGeom>
          <a:noFill/>
          <a:ln>
            <a:noFill/>
          </a:ln>
        </p:spPr>
        <p:txBody>
          <a:bodyPr spcFirstLastPara="1" wrap="square" lIns="121900" tIns="121900" rIns="121900" bIns="121900" anchor="ctr" anchorCtr="0">
            <a:noAutofit/>
          </a:bodyPr>
          <a:lstStyle/>
          <a:p>
            <a:pPr marL="380990" indent="-380990">
              <a:buFont typeface="Arial" panose="020B0604020202020204" pitchFamily="34" charset="0"/>
              <a:buChar char="•"/>
            </a:pPr>
            <a:r>
              <a:rPr lang="en-US" dirty="0">
                <a:solidFill>
                  <a:schemeClr val="dk1"/>
                </a:solidFill>
                <a:latin typeface="Arimo"/>
                <a:ea typeface="Arimo"/>
                <a:cs typeface="Arimo"/>
                <a:sym typeface="Arimo"/>
              </a:rPr>
              <a:t>Replaced all the missing values with ‘Mean’ value of the same column</a:t>
            </a:r>
          </a:p>
          <a:p>
            <a:pPr marL="380990" indent="-380990">
              <a:buFont typeface="Arial" panose="020B0604020202020204" pitchFamily="34" charset="0"/>
              <a:buChar char="•"/>
            </a:pPr>
            <a:r>
              <a:rPr lang="en" dirty="0">
                <a:solidFill>
                  <a:schemeClr val="dk1"/>
                </a:solidFill>
                <a:latin typeface="Arimo"/>
                <a:ea typeface="Arimo"/>
                <a:cs typeface="Arimo"/>
                <a:sym typeface="Arimo"/>
              </a:rPr>
              <a:t>From independent research about risk analytics finalized 14 variables from the 48 variables remaining from cleaning steps which we found would be suitable for analysis.</a:t>
            </a:r>
          </a:p>
          <a:p>
            <a:pPr marL="380990" indent="-380990">
              <a:buFont typeface="Arial" panose="020B0604020202020204" pitchFamily="34" charset="0"/>
              <a:buChar char="•"/>
            </a:pPr>
            <a:r>
              <a:rPr lang="en-US" dirty="0">
                <a:solidFill>
                  <a:schemeClr val="dk1"/>
                </a:solidFill>
                <a:latin typeface="Arimo"/>
                <a:ea typeface="Arimo"/>
                <a:cs typeface="Arimo"/>
                <a:sym typeface="Arimo"/>
              </a:rPr>
              <a:t>Focused on those attributes for performing further analysis</a:t>
            </a:r>
          </a:p>
        </p:txBody>
      </p:sp>
    </p:spTree>
    <p:extLst>
      <p:ext uri="{BB962C8B-B14F-4D97-AF65-F5344CB8AC3E}">
        <p14:creationId xmlns:p14="http://schemas.microsoft.com/office/powerpoint/2010/main" val="1062044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title"/>
          </p:nvPr>
        </p:nvSpPr>
        <p:spPr>
          <a:xfrm>
            <a:off x="867532" y="130839"/>
            <a:ext cx="10272000" cy="670400"/>
          </a:xfrm>
          <a:prstGeom prst="rect">
            <a:avLst/>
          </a:prstGeom>
        </p:spPr>
        <p:txBody>
          <a:bodyPr spcFirstLastPara="1" wrap="square" lIns="121900" tIns="121900" rIns="121900" bIns="121900" anchor="t" anchorCtr="0">
            <a:noAutofit/>
          </a:bodyPr>
          <a:lstStyle/>
          <a:p>
            <a:r>
              <a:rPr lang="en-US" dirty="0"/>
              <a:t>A</a:t>
            </a:r>
            <a:r>
              <a:rPr lang="en" dirty="0"/>
              <a:t>pproached followed</a:t>
            </a:r>
            <a:endParaRPr dirty="0"/>
          </a:p>
        </p:txBody>
      </p:sp>
      <p:grpSp>
        <p:nvGrpSpPr>
          <p:cNvPr id="248" name="Google Shape;248;p18"/>
          <p:cNvGrpSpPr/>
          <p:nvPr/>
        </p:nvGrpSpPr>
        <p:grpSpPr>
          <a:xfrm flipH="1">
            <a:off x="1264719" y="1089138"/>
            <a:ext cx="10732547" cy="1854778"/>
            <a:chOff x="-3145310" y="1476356"/>
            <a:chExt cx="8049410" cy="1391084"/>
          </a:xfrm>
        </p:grpSpPr>
        <p:sp>
          <p:nvSpPr>
            <p:cNvPr id="242" name="Google Shape;242;p18"/>
            <p:cNvSpPr/>
            <p:nvPr/>
          </p:nvSpPr>
          <p:spPr>
            <a:xfrm>
              <a:off x="4239900" y="1476356"/>
              <a:ext cx="664200" cy="666000"/>
            </a:xfrm>
            <a:prstGeom prst="ellipse">
              <a:avLst/>
            </a:pr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algn="ctr"/>
              <a:r>
                <a:rPr lang="en" sz="3467" dirty="0">
                  <a:solidFill>
                    <a:schemeClr val="lt1"/>
                  </a:solidFill>
                  <a:latin typeface="Bebas Neue"/>
                  <a:ea typeface="Bebas Neue"/>
                  <a:cs typeface="Bebas Neue"/>
                  <a:sym typeface="Bebas Neue"/>
                </a:rPr>
                <a:t>03</a:t>
              </a:r>
              <a:endParaRPr sz="3467" dirty="0">
                <a:solidFill>
                  <a:schemeClr val="lt1"/>
                </a:solidFill>
                <a:latin typeface="Bebas Neue"/>
                <a:ea typeface="Bebas Neue"/>
                <a:cs typeface="Bebas Neue"/>
                <a:sym typeface="Bebas Neue"/>
              </a:endParaRPr>
            </a:p>
          </p:txBody>
        </p:sp>
        <p:sp>
          <p:nvSpPr>
            <p:cNvPr id="249" name="Google Shape;249;p18"/>
            <p:cNvSpPr txBox="1"/>
            <p:nvPr/>
          </p:nvSpPr>
          <p:spPr>
            <a:xfrm>
              <a:off x="1693389" y="1497125"/>
              <a:ext cx="2434986" cy="502800"/>
            </a:xfrm>
            <a:prstGeom prst="rect">
              <a:avLst/>
            </a:prstGeom>
            <a:noFill/>
            <a:ln>
              <a:noFill/>
            </a:ln>
          </p:spPr>
          <p:txBody>
            <a:bodyPr spcFirstLastPara="1" wrap="square" lIns="121900" tIns="121900" rIns="121900" bIns="121900" anchor="ctr" anchorCtr="0">
              <a:noAutofit/>
            </a:bodyPr>
            <a:lstStyle/>
            <a:p>
              <a:pPr algn="ctr"/>
              <a:endParaRPr lang="en-US" sz="2400" dirty="0">
                <a:solidFill>
                  <a:schemeClr val="dk1"/>
                </a:solidFill>
                <a:latin typeface="Bebas Neue"/>
                <a:ea typeface="Bebas Neue"/>
                <a:cs typeface="Bebas Neue"/>
                <a:sym typeface="Bebas Neue"/>
              </a:endParaRPr>
            </a:p>
            <a:p>
              <a:pPr algn="ctr"/>
              <a:r>
                <a:rPr lang="en-US" sz="2400" dirty="0">
                  <a:solidFill>
                    <a:schemeClr val="dk1"/>
                  </a:solidFill>
                  <a:latin typeface="Bebas Neue"/>
                  <a:ea typeface="Bebas Neue"/>
                  <a:cs typeface="Bebas Neue"/>
                  <a:sym typeface="Bebas Neue"/>
                </a:rPr>
                <a:t>Univariate Analysis</a:t>
              </a:r>
            </a:p>
            <a:p>
              <a:pPr algn="ctr"/>
              <a:endParaRPr sz="2400" dirty="0">
                <a:solidFill>
                  <a:schemeClr val="dk1"/>
                </a:solidFill>
                <a:latin typeface="Bebas Neue"/>
                <a:ea typeface="Bebas Neue"/>
                <a:cs typeface="Bebas Neue"/>
                <a:sym typeface="Bebas Neue"/>
              </a:endParaRPr>
            </a:p>
          </p:txBody>
        </p:sp>
        <p:sp>
          <p:nvSpPr>
            <p:cNvPr id="250" name="Google Shape;250;p18"/>
            <p:cNvSpPr txBox="1"/>
            <p:nvPr/>
          </p:nvSpPr>
          <p:spPr>
            <a:xfrm>
              <a:off x="-3145310" y="1809356"/>
              <a:ext cx="7035800" cy="1058084"/>
            </a:xfrm>
            <a:prstGeom prst="rect">
              <a:avLst/>
            </a:prstGeom>
            <a:noFill/>
            <a:ln>
              <a:noFill/>
            </a:ln>
          </p:spPr>
          <p:txBody>
            <a:bodyPr spcFirstLastPara="1" wrap="square" lIns="121900" tIns="121900" rIns="121900" bIns="121900" anchor="ctr" anchorCtr="0">
              <a:noAutofit/>
            </a:bodyPr>
            <a:lstStyle/>
            <a:p>
              <a:pPr marL="380990" indent="-380990">
                <a:buFont typeface="Arial" panose="020B0604020202020204" pitchFamily="34" charset="0"/>
                <a:buChar char="•"/>
              </a:pPr>
              <a:r>
                <a:rPr lang="en-US" dirty="0">
                  <a:solidFill>
                    <a:schemeClr val="dk1"/>
                  </a:solidFill>
                  <a:latin typeface="Arimo"/>
                  <a:ea typeface="Arimo"/>
                  <a:cs typeface="Arimo"/>
                  <a:sym typeface="Arimo"/>
                </a:rPr>
                <a:t>Analyzed the distribution of numerical variables (e.g., loan amount, interest rate, annual income).</a:t>
              </a:r>
            </a:p>
            <a:p>
              <a:pPr marL="380990" indent="-380990">
                <a:buFont typeface="Arial" panose="020B0604020202020204" pitchFamily="34" charset="0"/>
                <a:buChar char="•"/>
              </a:pPr>
              <a:r>
                <a:rPr lang="en-US" dirty="0">
                  <a:solidFill>
                    <a:schemeClr val="dk1"/>
                  </a:solidFill>
                  <a:latin typeface="Arimo"/>
                  <a:ea typeface="Arimo"/>
                  <a:cs typeface="Arimo"/>
                  <a:sym typeface="Arimo"/>
                </a:rPr>
                <a:t>Used histograms and bar charts to visualize the distribution of numerical and categorical variables.</a:t>
              </a:r>
            </a:p>
          </p:txBody>
        </p:sp>
      </p:grpSp>
      <p:grpSp>
        <p:nvGrpSpPr>
          <p:cNvPr id="251" name="Google Shape;251;p18"/>
          <p:cNvGrpSpPr/>
          <p:nvPr/>
        </p:nvGrpSpPr>
        <p:grpSpPr>
          <a:xfrm flipH="1">
            <a:off x="1264719" y="2703829"/>
            <a:ext cx="4213215" cy="888000"/>
            <a:chOff x="1744189" y="2056387"/>
            <a:chExt cx="3159911" cy="666000"/>
          </a:xfrm>
        </p:grpSpPr>
        <p:sp>
          <p:nvSpPr>
            <p:cNvPr id="252" name="Google Shape;252;p18"/>
            <p:cNvSpPr/>
            <p:nvPr/>
          </p:nvSpPr>
          <p:spPr>
            <a:xfrm>
              <a:off x="4239900" y="2056387"/>
              <a:ext cx="664200" cy="666000"/>
            </a:xfrm>
            <a:prstGeom prst="ellipse">
              <a:avLst/>
            </a:pr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algn="ctr"/>
              <a:r>
                <a:rPr lang="en" sz="3467" dirty="0">
                  <a:solidFill>
                    <a:schemeClr val="lt1"/>
                  </a:solidFill>
                  <a:latin typeface="Bebas Neue"/>
                  <a:ea typeface="Bebas Neue"/>
                  <a:cs typeface="Bebas Neue"/>
                  <a:sym typeface="Bebas Neue"/>
                </a:rPr>
                <a:t>04</a:t>
              </a:r>
              <a:endParaRPr sz="3467" dirty="0">
                <a:solidFill>
                  <a:schemeClr val="lt1"/>
                </a:solidFill>
                <a:latin typeface="Bebas Neue"/>
                <a:ea typeface="Bebas Neue"/>
                <a:cs typeface="Bebas Neue"/>
                <a:sym typeface="Bebas Neue"/>
              </a:endParaRPr>
            </a:p>
          </p:txBody>
        </p:sp>
        <p:sp>
          <p:nvSpPr>
            <p:cNvPr id="253" name="Google Shape;253;p18"/>
            <p:cNvSpPr txBox="1"/>
            <p:nvPr/>
          </p:nvSpPr>
          <p:spPr>
            <a:xfrm>
              <a:off x="1744189" y="2137987"/>
              <a:ext cx="2333386" cy="502800"/>
            </a:xfrm>
            <a:prstGeom prst="rect">
              <a:avLst/>
            </a:prstGeom>
            <a:noFill/>
            <a:ln>
              <a:noFill/>
            </a:ln>
          </p:spPr>
          <p:txBody>
            <a:bodyPr spcFirstLastPara="1" wrap="square" lIns="121900" tIns="121900" rIns="121900" bIns="121900" anchor="ctr" anchorCtr="0">
              <a:noAutofit/>
            </a:bodyPr>
            <a:lstStyle/>
            <a:p>
              <a:pPr algn="ctr"/>
              <a:r>
                <a:rPr lang="en" sz="2400" dirty="0">
                  <a:solidFill>
                    <a:schemeClr val="dk1"/>
                  </a:solidFill>
                  <a:latin typeface="Bebas Neue"/>
                  <a:ea typeface="Bebas Neue"/>
                  <a:cs typeface="Bebas Neue"/>
                  <a:sym typeface="Bebas Neue"/>
                </a:rPr>
                <a:t>Bivariate Analysis </a:t>
              </a:r>
              <a:endParaRPr sz="2400" dirty="0">
                <a:solidFill>
                  <a:schemeClr val="dk1"/>
                </a:solidFill>
                <a:latin typeface="Bebas Neue"/>
                <a:ea typeface="Bebas Neue"/>
                <a:cs typeface="Bebas Neue"/>
                <a:sym typeface="Bebas Neue"/>
              </a:endParaRPr>
            </a:p>
          </p:txBody>
        </p:sp>
      </p:grpSp>
      <p:sp>
        <p:nvSpPr>
          <p:cNvPr id="2" name="Google Shape;250;p18">
            <a:extLst>
              <a:ext uri="{FF2B5EF4-FFF2-40B4-BE49-F238E27FC236}">
                <a16:creationId xmlns:a16="http://schemas.microsoft.com/office/drawing/2014/main" id="{D87E0EDA-0276-97B0-33A3-E7E44D02B283}"/>
              </a:ext>
            </a:extLst>
          </p:cNvPr>
          <p:cNvSpPr txBox="1"/>
          <p:nvPr/>
        </p:nvSpPr>
        <p:spPr>
          <a:xfrm flipH="1">
            <a:off x="2616198" y="3263925"/>
            <a:ext cx="9381067" cy="1410779"/>
          </a:xfrm>
          <a:prstGeom prst="rect">
            <a:avLst/>
          </a:prstGeom>
          <a:noFill/>
          <a:ln>
            <a:noFill/>
          </a:ln>
        </p:spPr>
        <p:txBody>
          <a:bodyPr spcFirstLastPara="1" wrap="square" lIns="121900" tIns="121900" rIns="121900" bIns="121900" anchor="ctr" anchorCtr="0">
            <a:noAutofit/>
          </a:bodyPr>
          <a:lstStyle/>
          <a:p>
            <a:pPr marL="380990" indent="-380990">
              <a:buFont typeface="Arial" panose="020B0604020202020204" pitchFamily="34" charset="0"/>
              <a:buChar char="•"/>
            </a:pPr>
            <a:r>
              <a:rPr lang="en-US" dirty="0">
                <a:solidFill>
                  <a:schemeClr val="dk1"/>
                </a:solidFill>
                <a:latin typeface="Arimo"/>
                <a:ea typeface="Arimo"/>
                <a:cs typeface="Arimo"/>
                <a:sym typeface="Arimo"/>
              </a:rPr>
              <a:t>Used scatter plots for numerical variables and stacked bar charts or heatmaps for categorical variables.</a:t>
            </a:r>
          </a:p>
          <a:p>
            <a:pPr marL="380990" indent="-380990">
              <a:buFont typeface="Arial" panose="020B0604020202020204" pitchFamily="34" charset="0"/>
              <a:buChar char="•"/>
            </a:pPr>
            <a:r>
              <a:rPr lang="en-US" dirty="0">
                <a:solidFill>
                  <a:schemeClr val="dk1"/>
                </a:solidFill>
                <a:latin typeface="Arimo"/>
                <a:ea typeface="Arimo"/>
                <a:cs typeface="Arimo"/>
                <a:sym typeface="Arimo"/>
              </a:rPr>
              <a:t>Did many random variable analysis to deduce some important information related to the data available </a:t>
            </a:r>
          </a:p>
        </p:txBody>
      </p:sp>
      <p:grpSp>
        <p:nvGrpSpPr>
          <p:cNvPr id="3" name="Google Shape;251;p18">
            <a:extLst>
              <a:ext uri="{FF2B5EF4-FFF2-40B4-BE49-F238E27FC236}">
                <a16:creationId xmlns:a16="http://schemas.microsoft.com/office/drawing/2014/main" id="{91339097-0328-E0FC-BFBD-D5BB435B965D}"/>
              </a:ext>
            </a:extLst>
          </p:cNvPr>
          <p:cNvGrpSpPr/>
          <p:nvPr/>
        </p:nvGrpSpPr>
        <p:grpSpPr>
          <a:xfrm flipH="1">
            <a:off x="1332452" y="4436862"/>
            <a:ext cx="4213215" cy="888000"/>
            <a:chOff x="1744189" y="2056387"/>
            <a:chExt cx="3159911" cy="666000"/>
          </a:xfrm>
        </p:grpSpPr>
        <p:sp>
          <p:nvSpPr>
            <p:cNvPr id="4" name="Google Shape;252;p18">
              <a:extLst>
                <a:ext uri="{FF2B5EF4-FFF2-40B4-BE49-F238E27FC236}">
                  <a16:creationId xmlns:a16="http://schemas.microsoft.com/office/drawing/2014/main" id="{4D8BD2FC-3AC5-1957-0DB0-342A1CE53B83}"/>
                </a:ext>
              </a:extLst>
            </p:cNvPr>
            <p:cNvSpPr/>
            <p:nvPr/>
          </p:nvSpPr>
          <p:spPr>
            <a:xfrm>
              <a:off x="4239900" y="2056387"/>
              <a:ext cx="664200" cy="666000"/>
            </a:xfrm>
            <a:prstGeom prst="ellipse">
              <a:avLst/>
            </a:pr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algn="ctr"/>
              <a:r>
                <a:rPr lang="en" sz="3467" dirty="0">
                  <a:solidFill>
                    <a:schemeClr val="lt1"/>
                  </a:solidFill>
                  <a:latin typeface="Bebas Neue"/>
                  <a:ea typeface="Bebas Neue"/>
                  <a:cs typeface="Bebas Neue"/>
                  <a:sym typeface="Bebas Neue"/>
                </a:rPr>
                <a:t>05</a:t>
              </a:r>
              <a:endParaRPr sz="3467" dirty="0">
                <a:solidFill>
                  <a:schemeClr val="lt1"/>
                </a:solidFill>
                <a:latin typeface="Bebas Neue"/>
                <a:ea typeface="Bebas Neue"/>
                <a:cs typeface="Bebas Neue"/>
                <a:sym typeface="Bebas Neue"/>
              </a:endParaRPr>
            </a:p>
          </p:txBody>
        </p:sp>
        <p:sp>
          <p:nvSpPr>
            <p:cNvPr id="5" name="Google Shape;253;p18">
              <a:extLst>
                <a:ext uri="{FF2B5EF4-FFF2-40B4-BE49-F238E27FC236}">
                  <a16:creationId xmlns:a16="http://schemas.microsoft.com/office/drawing/2014/main" id="{17DDD4E8-33E9-70FA-F7C3-B130BD637DAA}"/>
                </a:ext>
              </a:extLst>
            </p:cNvPr>
            <p:cNvSpPr txBox="1"/>
            <p:nvPr/>
          </p:nvSpPr>
          <p:spPr>
            <a:xfrm>
              <a:off x="1744189" y="2137987"/>
              <a:ext cx="2333386" cy="502800"/>
            </a:xfrm>
            <a:prstGeom prst="rect">
              <a:avLst/>
            </a:prstGeom>
            <a:noFill/>
            <a:ln>
              <a:noFill/>
            </a:ln>
          </p:spPr>
          <p:txBody>
            <a:bodyPr spcFirstLastPara="1" wrap="square" lIns="121900" tIns="121900" rIns="121900" bIns="121900" anchor="ctr" anchorCtr="0">
              <a:noAutofit/>
            </a:bodyPr>
            <a:lstStyle/>
            <a:p>
              <a:pPr algn="ctr"/>
              <a:r>
                <a:rPr lang="en" sz="2400" dirty="0">
                  <a:solidFill>
                    <a:schemeClr val="dk1"/>
                  </a:solidFill>
                  <a:latin typeface="Bebas Neue"/>
                  <a:ea typeface="Bebas Neue"/>
                  <a:cs typeface="Bebas Neue"/>
                  <a:sym typeface="Bebas Neue"/>
                </a:rPr>
                <a:t>Multivariate Analysis </a:t>
              </a:r>
              <a:endParaRPr sz="2400" dirty="0">
                <a:solidFill>
                  <a:schemeClr val="dk1"/>
                </a:solidFill>
                <a:latin typeface="Bebas Neue"/>
                <a:ea typeface="Bebas Neue"/>
                <a:cs typeface="Bebas Neue"/>
                <a:sym typeface="Bebas Neue"/>
              </a:endParaRPr>
            </a:p>
          </p:txBody>
        </p:sp>
      </p:grpSp>
      <p:sp>
        <p:nvSpPr>
          <p:cNvPr id="6" name="Google Shape;250;p18">
            <a:extLst>
              <a:ext uri="{FF2B5EF4-FFF2-40B4-BE49-F238E27FC236}">
                <a16:creationId xmlns:a16="http://schemas.microsoft.com/office/drawing/2014/main" id="{54D3F15C-6F9C-A9B7-4A8F-C9C734B9E384}"/>
              </a:ext>
            </a:extLst>
          </p:cNvPr>
          <p:cNvSpPr txBox="1"/>
          <p:nvPr/>
        </p:nvSpPr>
        <p:spPr>
          <a:xfrm flipH="1">
            <a:off x="2616197" y="4880862"/>
            <a:ext cx="9381067" cy="1075579"/>
          </a:xfrm>
          <a:prstGeom prst="rect">
            <a:avLst/>
          </a:prstGeom>
          <a:noFill/>
          <a:ln>
            <a:noFill/>
          </a:ln>
        </p:spPr>
        <p:txBody>
          <a:bodyPr spcFirstLastPara="1" wrap="square" lIns="121900" tIns="121900" rIns="121900" bIns="121900" anchor="ctr" anchorCtr="0">
            <a:noAutofit/>
          </a:bodyPr>
          <a:lstStyle/>
          <a:p>
            <a:pPr marL="380990" indent="-380990">
              <a:buFont typeface="Arial" panose="020B0604020202020204" pitchFamily="34" charset="0"/>
              <a:buChar char="•"/>
            </a:pPr>
            <a:r>
              <a:rPr lang="en-US" dirty="0">
                <a:solidFill>
                  <a:schemeClr val="dk1"/>
                </a:solidFill>
                <a:latin typeface="Arimo"/>
                <a:ea typeface="Arimo"/>
                <a:cs typeface="Arimo"/>
                <a:sym typeface="Arimo"/>
              </a:rPr>
              <a:t>Visualized multiple variables using a single pair plot for analysis</a:t>
            </a:r>
          </a:p>
        </p:txBody>
      </p:sp>
    </p:spTree>
    <p:extLst>
      <p:ext uri="{BB962C8B-B14F-4D97-AF65-F5344CB8AC3E}">
        <p14:creationId xmlns:p14="http://schemas.microsoft.com/office/powerpoint/2010/main" val="399015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24"/>
          <p:cNvSpPr txBox="1">
            <a:spLocks noGrp="1"/>
          </p:cNvSpPr>
          <p:nvPr>
            <p:ph type="title"/>
          </p:nvPr>
        </p:nvSpPr>
        <p:spPr>
          <a:xfrm>
            <a:off x="846984" y="58336"/>
            <a:ext cx="10272000" cy="763600"/>
          </a:xfrm>
          <a:prstGeom prst="rect">
            <a:avLst/>
          </a:prstGeom>
        </p:spPr>
        <p:txBody>
          <a:bodyPr spcFirstLastPara="1" wrap="square" lIns="121900" tIns="121900" rIns="121900" bIns="121900" anchor="t" anchorCtr="0">
            <a:noAutofit/>
          </a:bodyPr>
          <a:lstStyle/>
          <a:p>
            <a:r>
              <a:rPr lang="en" dirty="0"/>
              <a:t>Results and Observations</a:t>
            </a:r>
            <a:endParaRPr dirty="0"/>
          </a:p>
        </p:txBody>
      </p:sp>
      <p:sp>
        <p:nvSpPr>
          <p:cNvPr id="577" name="Google Shape;577;p24"/>
          <p:cNvSpPr txBox="1"/>
          <p:nvPr/>
        </p:nvSpPr>
        <p:spPr>
          <a:xfrm>
            <a:off x="606893" y="4964660"/>
            <a:ext cx="5765032" cy="1253849"/>
          </a:xfrm>
          <a:prstGeom prst="rect">
            <a:avLst/>
          </a:prstGeom>
          <a:noFill/>
          <a:ln>
            <a:noFill/>
          </a:ln>
        </p:spPr>
        <p:txBody>
          <a:bodyPr spcFirstLastPara="1" wrap="square" lIns="121900" tIns="121900" rIns="121900" bIns="121900" anchor="t" anchorCtr="0">
            <a:noAutofit/>
          </a:bodyPr>
          <a:lstStyle/>
          <a:p>
            <a:pPr marL="285750" indent="-285750">
              <a:buFont typeface="Arial" panose="020B0604020202020204" pitchFamily="34" charset="0"/>
              <a:buChar char="•"/>
            </a:pPr>
            <a:r>
              <a:rPr lang="en-US" sz="1600" dirty="0">
                <a:solidFill>
                  <a:schemeClr val="dk1"/>
                </a:solidFill>
                <a:latin typeface="Arimo"/>
                <a:ea typeface="Arimo"/>
                <a:cs typeface="Arimo"/>
                <a:sym typeface="Arimo"/>
              </a:rPr>
              <a:t>A higher DTI indicates a higher debt burden, which could lead to a higher risk of default.</a:t>
            </a:r>
          </a:p>
          <a:p>
            <a:pPr marL="285750" indent="-285750">
              <a:buFont typeface="Arial" panose="020B0604020202020204" pitchFamily="34" charset="0"/>
              <a:buChar char="•"/>
            </a:pPr>
            <a:r>
              <a:rPr lang="en-US" sz="1600" dirty="0">
                <a:solidFill>
                  <a:schemeClr val="dk1"/>
                </a:solidFill>
                <a:latin typeface="Arimo"/>
                <a:ea typeface="Arimo"/>
                <a:cs typeface="Arimo"/>
                <a:sym typeface="Arimo"/>
              </a:rPr>
              <a:t>Here we can see that </a:t>
            </a:r>
            <a:r>
              <a:rPr lang="en-US" sz="1600" dirty="0" err="1">
                <a:solidFill>
                  <a:schemeClr val="dk1"/>
                </a:solidFill>
                <a:latin typeface="Arimo"/>
                <a:ea typeface="Arimo"/>
                <a:cs typeface="Arimo"/>
                <a:sym typeface="Arimo"/>
              </a:rPr>
              <a:t>dti</a:t>
            </a:r>
            <a:r>
              <a:rPr lang="en-US" sz="1600" dirty="0">
                <a:solidFill>
                  <a:schemeClr val="dk1"/>
                </a:solidFill>
                <a:latin typeface="Arimo"/>
                <a:ea typeface="Arimo"/>
                <a:cs typeface="Arimo"/>
                <a:sym typeface="Arimo"/>
              </a:rPr>
              <a:t> is mostly &lt;15 and it is advisable to provide loan to people with DTI less than 13 </a:t>
            </a:r>
            <a:endParaRPr sz="1600" dirty="0">
              <a:solidFill>
                <a:schemeClr val="dk1"/>
              </a:solidFill>
              <a:latin typeface="Arimo"/>
              <a:ea typeface="Arimo"/>
              <a:cs typeface="Arimo"/>
              <a:sym typeface="Arimo"/>
            </a:endParaRPr>
          </a:p>
        </p:txBody>
      </p:sp>
      <p:pic>
        <p:nvPicPr>
          <p:cNvPr id="3" name="Picture 2">
            <a:extLst>
              <a:ext uri="{FF2B5EF4-FFF2-40B4-BE49-F238E27FC236}">
                <a16:creationId xmlns:a16="http://schemas.microsoft.com/office/drawing/2014/main" id="{6F1D0EA7-F328-63C0-5B49-152D065E864D}"/>
              </a:ext>
            </a:extLst>
          </p:cNvPr>
          <p:cNvPicPr>
            <a:picLocks noChangeAspect="1"/>
          </p:cNvPicPr>
          <p:nvPr/>
        </p:nvPicPr>
        <p:blipFill>
          <a:blip r:embed="rId3"/>
          <a:stretch>
            <a:fillRect/>
          </a:stretch>
        </p:blipFill>
        <p:spPr>
          <a:xfrm>
            <a:off x="846984" y="821936"/>
            <a:ext cx="4483330" cy="1918699"/>
          </a:xfrm>
          <a:prstGeom prst="rect">
            <a:avLst/>
          </a:prstGeom>
        </p:spPr>
      </p:pic>
      <p:sp>
        <p:nvSpPr>
          <p:cNvPr id="6" name="Google Shape;577;p24">
            <a:extLst>
              <a:ext uri="{FF2B5EF4-FFF2-40B4-BE49-F238E27FC236}">
                <a16:creationId xmlns:a16="http://schemas.microsoft.com/office/drawing/2014/main" id="{1526B2A4-D909-E6B9-ADF4-338A4C235FA5}"/>
              </a:ext>
            </a:extLst>
          </p:cNvPr>
          <p:cNvSpPr txBox="1"/>
          <p:nvPr/>
        </p:nvSpPr>
        <p:spPr>
          <a:xfrm>
            <a:off x="6446636" y="5117717"/>
            <a:ext cx="5065179" cy="918345"/>
          </a:xfrm>
          <a:prstGeom prst="rect">
            <a:avLst/>
          </a:prstGeom>
          <a:noFill/>
          <a:ln>
            <a:noFill/>
          </a:ln>
        </p:spPr>
        <p:txBody>
          <a:bodyPr spcFirstLastPara="1" wrap="square" lIns="121900" tIns="121900" rIns="121900" bIns="121900" anchor="t" anchorCtr="0">
            <a:noAutofit/>
          </a:bodyPr>
          <a:lstStyle/>
          <a:p>
            <a:pPr marL="285750" indent="-285750">
              <a:buFont typeface="Arial" panose="020B0604020202020204" pitchFamily="34" charset="0"/>
              <a:buChar char="•"/>
            </a:pPr>
            <a:r>
              <a:rPr lang="en-US" sz="1600" dirty="0">
                <a:solidFill>
                  <a:schemeClr val="dk1"/>
                </a:solidFill>
                <a:latin typeface="Arimo"/>
                <a:ea typeface="Arimo"/>
                <a:cs typeface="Arimo"/>
                <a:sym typeface="Arimo"/>
              </a:rPr>
              <a:t>Borrowers with longer employment histories are considered to have a more stable income and are less likely to default.</a:t>
            </a:r>
          </a:p>
        </p:txBody>
      </p:sp>
      <p:pic>
        <p:nvPicPr>
          <p:cNvPr id="8" name="Picture 7">
            <a:extLst>
              <a:ext uri="{FF2B5EF4-FFF2-40B4-BE49-F238E27FC236}">
                <a16:creationId xmlns:a16="http://schemas.microsoft.com/office/drawing/2014/main" id="{C7778B71-4972-16B0-1443-05A9BC1F44E0}"/>
              </a:ext>
            </a:extLst>
          </p:cNvPr>
          <p:cNvPicPr>
            <a:picLocks noChangeAspect="1"/>
          </p:cNvPicPr>
          <p:nvPr/>
        </p:nvPicPr>
        <p:blipFill>
          <a:blip r:embed="rId4"/>
          <a:stretch>
            <a:fillRect/>
          </a:stretch>
        </p:blipFill>
        <p:spPr>
          <a:xfrm>
            <a:off x="839384" y="2812426"/>
            <a:ext cx="4483330" cy="2279338"/>
          </a:xfrm>
          <a:prstGeom prst="rect">
            <a:avLst/>
          </a:prstGeom>
        </p:spPr>
      </p:pic>
      <p:pic>
        <p:nvPicPr>
          <p:cNvPr id="10" name="Picture 9">
            <a:extLst>
              <a:ext uri="{FF2B5EF4-FFF2-40B4-BE49-F238E27FC236}">
                <a16:creationId xmlns:a16="http://schemas.microsoft.com/office/drawing/2014/main" id="{DB5A55E3-1DF6-A10E-781A-8BFDB88923DE}"/>
              </a:ext>
            </a:extLst>
          </p:cNvPr>
          <p:cNvPicPr>
            <a:picLocks noChangeAspect="1"/>
          </p:cNvPicPr>
          <p:nvPr/>
        </p:nvPicPr>
        <p:blipFill>
          <a:blip r:embed="rId5"/>
          <a:stretch>
            <a:fillRect/>
          </a:stretch>
        </p:blipFill>
        <p:spPr>
          <a:xfrm>
            <a:off x="6446636" y="2838381"/>
            <a:ext cx="4711942" cy="2253383"/>
          </a:xfrm>
          <a:prstGeom prst="rect">
            <a:avLst/>
          </a:prstGeom>
        </p:spPr>
      </p:pic>
      <p:pic>
        <p:nvPicPr>
          <p:cNvPr id="12" name="Picture 11">
            <a:extLst>
              <a:ext uri="{FF2B5EF4-FFF2-40B4-BE49-F238E27FC236}">
                <a16:creationId xmlns:a16="http://schemas.microsoft.com/office/drawing/2014/main" id="{43BA69D6-6F20-B294-BD58-377BD3AD5669}"/>
              </a:ext>
            </a:extLst>
          </p:cNvPr>
          <p:cNvPicPr>
            <a:picLocks noChangeAspect="1"/>
          </p:cNvPicPr>
          <p:nvPr/>
        </p:nvPicPr>
        <p:blipFill>
          <a:blip r:embed="rId6"/>
          <a:stretch>
            <a:fillRect/>
          </a:stretch>
        </p:blipFill>
        <p:spPr>
          <a:xfrm>
            <a:off x="6430478" y="821937"/>
            <a:ext cx="4724643" cy="19904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24"/>
          <p:cNvSpPr txBox="1">
            <a:spLocks noGrp="1"/>
          </p:cNvSpPr>
          <p:nvPr>
            <p:ph type="title"/>
          </p:nvPr>
        </p:nvSpPr>
        <p:spPr>
          <a:xfrm>
            <a:off x="846984" y="58336"/>
            <a:ext cx="10272000" cy="763600"/>
          </a:xfrm>
          <a:prstGeom prst="rect">
            <a:avLst/>
          </a:prstGeom>
        </p:spPr>
        <p:txBody>
          <a:bodyPr spcFirstLastPara="1" wrap="square" lIns="121900" tIns="121900" rIns="121900" bIns="121900" anchor="t" anchorCtr="0">
            <a:noAutofit/>
          </a:bodyPr>
          <a:lstStyle/>
          <a:p>
            <a:r>
              <a:rPr lang="en" dirty="0"/>
              <a:t>Results and Observations</a:t>
            </a:r>
            <a:endParaRPr dirty="0"/>
          </a:p>
        </p:txBody>
      </p:sp>
      <p:sp>
        <p:nvSpPr>
          <p:cNvPr id="577" name="Google Shape;577;p24"/>
          <p:cNvSpPr txBox="1"/>
          <p:nvPr/>
        </p:nvSpPr>
        <p:spPr>
          <a:xfrm>
            <a:off x="766513" y="4517989"/>
            <a:ext cx="10352471" cy="1387790"/>
          </a:xfrm>
          <a:prstGeom prst="rect">
            <a:avLst/>
          </a:prstGeom>
          <a:noFill/>
          <a:ln>
            <a:noFill/>
          </a:ln>
        </p:spPr>
        <p:txBody>
          <a:bodyPr spcFirstLastPara="1" wrap="square" lIns="121900" tIns="121900" rIns="121900" bIns="121900" anchor="t" anchorCtr="0">
            <a:noAutofit/>
          </a:bodyPr>
          <a:lstStyle/>
          <a:p>
            <a:pPr marL="285750" indent="-285750">
              <a:buFont typeface="Arial" panose="020B0604020202020204" pitchFamily="34" charset="0"/>
              <a:buChar char="•"/>
            </a:pPr>
            <a:r>
              <a:rPr lang="en-US" sz="1600" dirty="0">
                <a:solidFill>
                  <a:schemeClr val="dk1"/>
                </a:solidFill>
                <a:latin typeface="Arimo"/>
                <a:ea typeface="Arimo"/>
                <a:cs typeface="Arimo"/>
                <a:sym typeface="Arimo"/>
              </a:rPr>
              <a:t>It can be seen that monthly installment within a range of 200-400 have higher probability of repayment.</a:t>
            </a:r>
          </a:p>
          <a:p>
            <a:endParaRPr lang="en-US" sz="1600" dirty="0">
              <a:solidFill>
                <a:schemeClr val="dk1"/>
              </a:solidFill>
              <a:latin typeface="Arimo"/>
              <a:ea typeface="Arimo"/>
              <a:cs typeface="Arimo"/>
              <a:sym typeface="Arimo"/>
            </a:endParaRPr>
          </a:p>
          <a:p>
            <a:pPr marL="285750" indent="-285750">
              <a:buFont typeface="Arial" panose="020B0604020202020204" pitchFamily="34" charset="0"/>
              <a:buChar char="•"/>
            </a:pPr>
            <a:r>
              <a:rPr lang="en-US" sz="1600" dirty="0">
                <a:solidFill>
                  <a:schemeClr val="dk1"/>
                </a:solidFill>
                <a:latin typeface="Arimo"/>
                <a:ea typeface="Arimo"/>
                <a:cs typeface="Arimo"/>
                <a:sym typeface="Arimo"/>
              </a:rPr>
              <a:t>The monthly payment amount relative to the borrower’s income can impact their ability to make consistent payments.</a:t>
            </a:r>
            <a:endParaRPr sz="1600" dirty="0">
              <a:solidFill>
                <a:schemeClr val="dk1"/>
              </a:solidFill>
              <a:latin typeface="Arimo"/>
              <a:ea typeface="Arimo"/>
              <a:cs typeface="Arimo"/>
              <a:sym typeface="Arimo"/>
            </a:endParaRPr>
          </a:p>
        </p:txBody>
      </p:sp>
      <p:pic>
        <p:nvPicPr>
          <p:cNvPr id="9" name="Picture 8">
            <a:extLst>
              <a:ext uri="{FF2B5EF4-FFF2-40B4-BE49-F238E27FC236}">
                <a16:creationId xmlns:a16="http://schemas.microsoft.com/office/drawing/2014/main" id="{5E5555C5-493C-9A5A-B14A-B795C2FE071F}"/>
              </a:ext>
            </a:extLst>
          </p:cNvPr>
          <p:cNvPicPr>
            <a:picLocks noChangeAspect="1"/>
          </p:cNvPicPr>
          <p:nvPr/>
        </p:nvPicPr>
        <p:blipFill>
          <a:blip r:embed="rId3"/>
          <a:stretch>
            <a:fillRect/>
          </a:stretch>
        </p:blipFill>
        <p:spPr>
          <a:xfrm>
            <a:off x="917632" y="949543"/>
            <a:ext cx="4773533" cy="3429951"/>
          </a:xfrm>
          <a:prstGeom prst="rect">
            <a:avLst/>
          </a:prstGeom>
        </p:spPr>
      </p:pic>
      <p:pic>
        <p:nvPicPr>
          <p:cNvPr id="11" name="Picture 10">
            <a:extLst>
              <a:ext uri="{FF2B5EF4-FFF2-40B4-BE49-F238E27FC236}">
                <a16:creationId xmlns:a16="http://schemas.microsoft.com/office/drawing/2014/main" id="{5BC2696D-7211-BADA-F5B5-A6C2542F9307}"/>
              </a:ext>
            </a:extLst>
          </p:cNvPr>
          <p:cNvPicPr>
            <a:picLocks noChangeAspect="1"/>
          </p:cNvPicPr>
          <p:nvPr/>
        </p:nvPicPr>
        <p:blipFill>
          <a:blip r:embed="rId4"/>
          <a:stretch>
            <a:fillRect/>
          </a:stretch>
        </p:blipFill>
        <p:spPr>
          <a:xfrm>
            <a:off x="6584745" y="949543"/>
            <a:ext cx="4195549" cy="3422344"/>
          </a:xfrm>
          <a:prstGeom prst="rect">
            <a:avLst/>
          </a:prstGeom>
        </p:spPr>
      </p:pic>
    </p:spTree>
    <p:extLst>
      <p:ext uri="{BB962C8B-B14F-4D97-AF65-F5344CB8AC3E}">
        <p14:creationId xmlns:p14="http://schemas.microsoft.com/office/powerpoint/2010/main" val="81179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24"/>
          <p:cNvSpPr txBox="1">
            <a:spLocks noGrp="1"/>
          </p:cNvSpPr>
          <p:nvPr>
            <p:ph type="title"/>
          </p:nvPr>
        </p:nvSpPr>
        <p:spPr>
          <a:xfrm>
            <a:off x="846984" y="58336"/>
            <a:ext cx="10272000" cy="763600"/>
          </a:xfrm>
          <a:prstGeom prst="rect">
            <a:avLst/>
          </a:prstGeom>
        </p:spPr>
        <p:txBody>
          <a:bodyPr spcFirstLastPara="1" wrap="square" lIns="121900" tIns="121900" rIns="121900" bIns="121900" anchor="t" anchorCtr="0">
            <a:noAutofit/>
          </a:bodyPr>
          <a:lstStyle/>
          <a:p>
            <a:r>
              <a:rPr lang="en" dirty="0"/>
              <a:t>Results and Observations</a:t>
            </a:r>
            <a:endParaRPr dirty="0"/>
          </a:p>
        </p:txBody>
      </p:sp>
      <p:sp>
        <p:nvSpPr>
          <p:cNvPr id="577" name="Google Shape;577;p24"/>
          <p:cNvSpPr txBox="1"/>
          <p:nvPr/>
        </p:nvSpPr>
        <p:spPr>
          <a:xfrm>
            <a:off x="766427" y="4517990"/>
            <a:ext cx="5560280" cy="1472507"/>
          </a:xfrm>
          <a:prstGeom prst="rect">
            <a:avLst/>
          </a:prstGeom>
          <a:noFill/>
          <a:ln>
            <a:noFill/>
          </a:ln>
        </p:spPr>
        <p:txBody>
          <a:bodyPr spcFirstLastPara="1" wrap="square" lIns="121900" tIns="121900" rIns="121900" bIns="121900" anchor="t" anchorCtr="0">
            <a:noAutofit/>
          </a:bodyPr>
          <a:lstStyle/>
          <a:p>
            <a:pPr marL="285750" indent="-285750">
              <a:buFont typeface="Arial" panose="020B0604020202020204" pitchFamily="34" charset="0"/>
              <a:buChar char="•"/>
            </a:pPr>
            <a:r>
              <a:rPr lang="en-US" sz="1600" dirty="0">
                <a:solidFill>
                  <a:schemeClr val="dk1"/>
                </a:solidFill>
                <a:latin typeface="Arimo"/>
                <a:ea typeface="Arimo"/>
                <a:cs typeface="Arimo"/>
                <a:sym typeface="Arimo"/>
              </a:rPr>
              <a:t>The size of the loan compared to the borrower's income can be an indicator of the borrower's ability to repay. </a:t>
            </a:r>
          </a:p>
          <a:p>
            <a:pPr marL="285750" indent="-285750">
              <a:buFont typeface="Arial" panose="020B0604020202020204" pitchFamily="34" charset="0"/>
              <a:buChar char="•"/>
            </a:pPr>
            <a:r>
              <a:rPr lang="en-US" sz="1600" dirty="0">
                <a:solidFill>
                  <a:schemeClr val="dk1"/>
                </a:solidFill>
                <a:latin typeface="Arimo"/>
                <a:ea typeface="Arimo"/>
                <a:cs typeface="Arimo"/>
                <a:sym typeface="Arimo"/>
              </a:rPr>
              <a:t>Larger loans relative to lower income indicate a higher risk of default.</a:t>
            </a:r>
          </a:p>
          <a:p>
            <a:pPr marL="285750" indent="-285750">
              <a:buFont typeface="Arial" panose="020B0604020202020204" pitchFamily="34" charset="0"/>
              <a:buChar char="•"/>
            </a:pPr>
            <a:r>
              <a:rPr lang="en-US" sz="1600" dirty="0">
                <a:solidFill>
                  <a:schemeClr val="dk1"/>
                </a:solidFill>
                <a:latin typeface="Arimo"/>
                <a:ea typeface="Arimo"/>
                <a:cs typeface="Arimo"/>
                <a:sym typeface="Arimo"/>
              </a:rPr>
              <a:t>Lower loan amounts are less likely to be defaulted from the above plot.</a:t>
            </a:r>
            <a:endParaRPr sz="1600" dirty="0">
              <a:solidFill>
                <a:schemeClr val="dk1"/>
              </a:solidFill>
              <a:latin typeface="Arimo"/>
              <a:ea typeface="Arimo"/>
              <a:cs typeface="Arimo"/>
              <a:sym typeface="Arimo"/>
            </a:endParaRPr>
          </a:p>
        </p:txBody>
      </p:sp>
      <p:pic>
        <p:nvPicPr>
          <p:cNvPr id="4" name="Picture 3">
            <a:extLst>
              <a:ext uri="{FF2B5EF4-FFF2-40B4-BE49-F238E27FC236}">
                <a16:creationId xmlns:a16="http://schemas.microsoft.com/office/drawing/2014/main" id="{172C17B6-153B-AD11-3A9C-9B109DD5F6F2}"/>
              </a:ext>
            </a:extLst>
          </p:cNvPr>
          <p:cNvPicPr>
            <a:picLocks noChangeAspect="1"/>
          </p:cNvPicPr>
          <p:nvPr/>
        </p:nvPicPr>
        <p:blipFill>
          <a:blip r:embed="rId3"/>
          <a:stretch>
            <a:fillRect/>
          </a:stretch>
        </p:blipFill>
        <p:spPr>
          <a:xfrm>
            <a:off x="839385" y="874218"/>
            <a:ext cx="5487322" cy="3643771"/>
          </a:xfrm>
          <a:prstGeom prst="rect">
            <a:avLst/>
          </a:prstGeom>
        </p:spPr>
      </p:pic>
      <p:pic>
        <p:nvPicPr>
          <p:cNvPr id="6" name="Picture 5">
            <a:extLst>
              <a:ext uri="{FF2B5EF4-FFF2-40B4-BE49-F238E27FC236}">
                <a16:creationId xmlns:a16="http://schemas.microsoft.com/office/drawing/2014/main" id="{D2A93A0E-A0D1-2F56-7612-18380AA9D826}"/>
              </a:ext>
            </a:extLst>
          </p:cNvPr>
          <p:cNvPicPr>
            <a:picLocks noChangeAspect="1"/>
          </p:cNvPicPr>
          <p:nvPr/>
        </p:nvPicPr>
        <p:blipFill>
          <a:blip r:embed="rId4"/>
          <a:stretch>
            <a:fillRect/>
          </a:stretch>
        </p:blipFill>
        <p:spPr>
          <a:xfrm>
            <a:off x="6500836" y="821936"/>
            <a:ext cx="5155358" cy="3696053"/>
          </a:xfrm>
          <a:prstGeom prst="rect">
            <a:avLst/>
          </a:prstGeom>
        </p:spPr>
      </p:pic>
      <p:sp>
        <p:nvSpPr>
          <p:cNvPr id="7" name="Google Shape;577;p24">
            <a:extLst>
              <a:ext uri="{FF2B5EF4-FFF2-40B4-BE49-F238E27FC236}">
                <a16:creationId xmlns:a16="http://schemas.microsoft.com/office/drawing/2014/main" id="{D56E25DE-8BD0-DB53-7EFD-86C744746CF8}"/>
              </a:ext>
            </a:extLst>
          </p:cNvPr>
          <p:cNvSpPr txBox="1"/>
          <p:nvPr/>
        </p:nvSpPr>
        <p:spPr>
          <a:xfrm>
            <a:off x="6298375" y="4508143"/>
            <a:ext cx="5560280" cy="1472507"/>
          </a:xfrm>
          <a:prstGeom prst="rect">
            <a:avLst/>
          </a:prstGeom>
          <a:noFill/>
          <a:ln>
            <a:noFill/>
          </a:ln>
        </p:spPr>
        <p:txBody>
          <a:bodyPr spcFirstLastPara="1" wrap="square" lIns="121900" tIns="121900" rIns="121900" bIns="121900" anchor="t" anchorCtr="0">
            <a:noAutofit/>
          </a:bodyPr>
          <a:lstStyle/>
          <a:p>
            <a:pPr marL="285750" indent="-285750">
              <a:buFont typeface="Arial" panose="020B0604020202020204" pitchFamily="34" charset="0"/>
              <a:buChar char="•"/>
            </a:pPr>
            <a:r>
              <a:rPr lang="en-US" sz="1600" dirty="0">
                <a:solidFill>
                  <a:schemeClr val="dk1"/>
                </a:solidFill>
                <a:latin typeface="Arimo"/>
                <a:ea typeface="Arimo"/>
                <a:cs typeface="Arimo"/>
                <a:sym typeface="Arimo"/>
              </a:rPr>
              <a:t>The above plot gives an idea that people who take loan for debt consolidation are higher and are likely to repay it and mostly people takes loans for the same purpose.</a:t>
            </a:r>
            <a:endParaRPr sz="1600" dirty="0">
              <a:solidFill>
                <a:schemeClr val="dk1"/>
              </a:solidFill>
              <a:latin typeface="Arimo"/>
              <a:ea typeface="Arimo"/>
              <a:cs typeface="Arimo"/>
              <a:sym typeface="Arimo"/>
            </a:endParaRPr>
          </a:p>
        </p:txBody>
      </p:sp>
    </p:spTree>
    <p:extLst>
      <p:ext uri="{BB962C8B-B14F-4D97-AF65-F5344CB8AC3E}">
        <p14:creationId xmlns:p14="http://schemas.microsoft.com/office/powerpoint/2010/main" val="3332924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24"/>
          <p:cNvSpPr txBox="1">
            <a:spLocks noGrp="1"/>
          </p:cNvSpPr>
          <p:nvPr>
            <p:ph type="title"/>
          </p:nvPr>
        </p:nvSpPr>
        <p:spPr>
          <a:xfrm>
            <a:off x="846984" y="58336"/>
            <a:ext cx="10272000" cy="763600"/>
          </a:xfrm>
          <a:prstGeom prst="rect">
            <a:avLst/>
          </a:prstGeom>
        </p:spPr>
        <p:txBody>
          <a:bodyPr spcFirstLastPara="1" wrap="square" lIns="121900" tIns="121900" rIns="121900" bIns="121900" anchor="t" anchorCtr="0">
            <a:noAutofit/>
          </a:bodyPr>
          <a:lstStyle/>
          <a:p>
            <a:r>
              <a:rPr lang="en" dirty="0"/>
              <a:t>Results and Observations</a:t>
            </a:r>
            <a:endParaRPr dirty="0"/>
          </a:p>
        </p:txBody>
      </p:sp>
      <p:sp>
        <p:nvSpPr>
          <p:cNvPr id="589" name="Google Shape;589;p24"/>
          <p:cNvSpPr txBox="1"/>
          <p:nvPr/>
        </p:nvSpPr>
        <p:spPr>
          <a:xfrm>
            <a:off x="6918408" y="2111530"/>
            <a:ext cx="5273592" cy="2634940"/>
          </a:xfrm>
          <a:prstGeom prst="rect">
            <a:avLst/>
          </a:prstGeom>
          <a:noFill/>
          <a:ln>
            <a:noFill/>
          </a:ln>
        </p:spPr>
        <p:txBody>
          <a:bodyPr spcFirstLastPara="1" wrap="square" lIns="121900" tIns="121900" rIns="121900" bIns="121900" anchor="t" anchorCtr="0">
            <a:noAutofit/>
          </a:bodyPr>
          <a:lstStyle/>
          <a:p>
            <a:pPr marL="472012" indent="-285750">
              <a:buClr>
                <a:schemeClr val="lt2"/>
              </a:buClr>
              <a:buSzPts val="1400"/>
              <a:buFont typeface="Arial" panose="020B0604020202020204" pitchFamily="34" charset="0"/>
              <a:buChar char="•"/>
            </a:pPr>
            <a:r>
              <a:rPr lang="en-US" dirty="0">
                <a:solidFill>
                  <a:schemeClr val="dk1"/>
                </a:solidFill>
                <a:latin typeface="Arimo"/>
                <a:ea typeface="Arimo"/>
                <a:cs typeface="Arimo"/>
                <a:sym typeface="Arimo"/>
              </a:rPr>
              <a:t>Has a direct correlation between Loan amount and installment and defaulting. Higher the loan amount higher the installment and higher probability of default</a:t>
            </a:r>
          </a:p>
          <a:p>
            <a:pPr marL="186262">
              <a:buClr>
                <a:schemeClr val="lt2"/>
              </a:buClr>
              <a:buSzPts val="1400"/>
            </a:pPr>
            <a:endParaRPr lang="en-US" dirty="0">
              <a:solidFill>
                <a:schemeClr val="dk1"/>
              </a:solidFill>
              <a:latin typeface="Arimo"/>
              <a:ea typeface="Arimo"/>
              <a:cs typeface="Arimo"/>
              <a:sym typeface="Arimo"/>
            </a:endParaRPr>
          </a:p>
          <a:p>
            <a:pPr marL="472012" indent="-285750">
              <a:buClr>
                <a:schemeClr val="lt2"/>
              </a:buClr>
              <a:buSzPts val="1400"/>
              <a:buFont typeface="Arial" panose="020B0604020202020204" pitchFamily="34" charset="0"/>
              <a:buChar char="•"/>
            </a:pPr>
            <a:r>
              <a:rPr lang="en-US" dirty="0">
                <a:solidFill>
                  <a:schemeClr val="dk1"/>
                </a:solidFill>
                <a:latin typeface="Arimo"/>
                <a:ea typeface="Arimo"/>
                <a:cs typeface="Arimo"/>
                <a:sym typeface="Arimo"/>
              </a:rPr>
              <a:t>Cap loan amounts at a certain percentage of the borrower’s annual income, which can help in lower risk of defaulting. </a:t>
            </a:r>
            <a:endParaRPr dirty="0">
              <a:solidFill>
                <a:schemeClr val="dk1"/>
              </a:solidFill>
              <a:latin typeface="Arimo"/>
              <a:ea typeface="Arimo"/>
              <a:cs typeface="Arimo"/>
              <a:sym typeface="Arimo"/>
            </a:endParaRPr>
          </a:p>
        </p:txBody>
      </p:sp>
      <p:pic>
        <p:nvPicPr>
          <p:cNvPr id="6" name="Picture 5">
            <a:extLst>
              <a:ext uri="{FF2B5EF4-FFF2-40B4-BE49-F238E27FC236}">
                <a16:creationId xmlns:a16="http://schemas.microsoft.com/office/drawing/2014/main" id="{29367ABA-BC7F-52C0-716D-1648578E7189}"/>
              </a:ext>
            </a:extLst>
          </p:cNvPr>
          <p:cNvPicPr>
            <a:picLocks noChangeAspect="1"/>
          </p:cNvPicPr>
          <p:nvPr/>
        </p:nvPicPr>
        <p:blipFill>
          <a:blip r:embed="rId3"/>
          <a:stretch>
            <a:fillRect/>
          </a:stretch>
        </p:blipFill>
        <p:spPr>
          <a:xfrm>
            <a:off x="846984" y="821936"/>
            <a:ext cx="6071424" cy="5636616"/>
          </a:xfrm>
          <a:prstGeom prst="rect">
            <a:avLst/>
          </a:prstGeom>
        </p:spPr>
      </p:pic>
    </p:spTree>
    <p:extLst>
      <p:ext uri="{BB962C8B-B14F-4D97-AF65-F5344CB8AC3E}">
        <p14:creationId xmlns:p14="http://schemas.microsoft.com/office/powerpoint/2010/main" val="2434784878"/>
      </p:ext>
    </p:extLst>
  </p:cSld>
  <p:clrMapOvr>
    <a:masterClrMapping/>
  </p:clrMapOvr>
</p:sld>
</file>

<file path=ppt/theme/theme1.xml><?xml version="1.0" encoding="utf-8"?>
<a:theme xmlns:a="http://schemas.openxmlformats.org/drawingml/2006/main" name=" Data Analysis for Business Infographic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772</Words>
  <Application>Microsoft Office PowerPoint</Application>
  <PresentationFormat>Widescreen</PresentationFormat>
  <Paragraphs>69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Anaheim</vt:lpstr>
      <vt:lpstr>Arial</vt:lpstr>
      <vt:lpstr>Arimo</vt:lpstr>
      <vt:lpstr>Bebas Neue</vt:lpstr>
      <vt:lpstr>Calibri</vt:lpstr>
      <vt:lpstr>Nunito Light</vt:lpstr>
      <vt:lpstr> Data Analysis for Business Infographics by Slidesgo</vt:lpstr>
      <vt:lpstr>Lending club – Case study</vt:lpstr>
      <vt:lpstr>Problem Statement</vt:lpstr>
      <vt:lpstr>Assumptions and Considerations</vt:lpstr>
      <vt:lpstr>Approach followed</vt:lpstr>
      <vt:lpstr>Approached followed</vt:lpstr>
      <vt:lpstr>Results and Observations</vt:lpstr>
      <vt:lpstr>Results and Observations</vt:lpstr>
      <vt:lpstr>Results and Observations</vt:lpstr>
      <vt:lpstr>Results and Observations</vt:lpstr>
      <vt:lpstr>Recommendations for Risk Mitigation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 Case study</dc:title>
  <dc:creator>VISHAK V</dc:creator>
  <cp:lastModifiedBy>VISHAK V</cp:lastModifiedBy>
  <cp:revision>6</cp:revision>
  <dcterms:created xsi:type="dcterms:W3CDTF">2024-05-22T05:27:17Z</dcterms:created>
  <dcterms:modified xsi:type="dcterms:W3CDTF">2024-05-22T09:54:34Z</dcterms:modified>
</cp:coreProperties>
</file>