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72" r:id="rId4"/>
    <p:sldId id="259" r:id="rId5"/>
    <p:sldId id="260" r:id="rId6"/>
    <p:sldId id="262" r:id="rId7"/>
    <p:sldId id="263" r:id="rId8"/>
    <p:sldId id="264" r:id="rId9"/>
    <p:sldId id="261" r:id="rId10"/>
    <p:sldId id="269" r:id="rId11"/>
    <p:sldId id="271" r:id="rId12"/>
    <p:sldId id="266" r:id="rId13"/>
    <p:sldId id="265"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5" d="100"/>
          <a:sy n="105"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11/24/2022</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71303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11/24/2022</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33389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11/24/2022</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0124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11/24/2022</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639286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11/24/2022</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0159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11/24/2022</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64519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11/24/2022</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3115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11/24/2022</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31672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11/24/2022</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17076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11/24/2022</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8772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11/24/2022</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21081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11/24/2022</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6239642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89" r:id="rId6"/>
    <p:sldLayoutId id="2147483685" r:id="rId7"/>
    <p:sldLayoutId id="2147483686" r:id="rId8"/>
    <p:sldLayoutId id="2147483687" r:id="rId9"/>
    <p:sldLayoutId id="2147483688" r:id="rId10"/>
    <p:sldLayoutId id="2147483690"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up of a ferris wheel&#10;&#10;Description automatically generated with low confidence">
            <a:extLst>
              <a:ext uri="{FF2B5EF4-FFF2-40B4-BE49-F238E27FC236}">
                <a16:creationId xmlns:a16="http://schemas.microsoft.com/office/drawing/2014/main" id="{CB14A5BB-E8FB-5EAD-AC1F-7AE83DF743DA}"/>
              </a:ext>
            </a:extLst>
          </p:cNvPr>
          <p:cNvPicPr>
            <a:picLocks noChangeAspect="1"/>
          </p:cNvPicPr>
          <p:nvPr/>
        </p:nvPicPr>
        <p:blipFill rotWithShape="1">
          <a:blip r:embed="rId2">
            <a:alphaModFix amt="60000"/>
          </a:blip>
          <a:srcRect t="4796" b="4843"/>
          <a:stretch/>
        </p:blipFill>
        <p:spPr>
          <a:xfrm>
            <a:off x="20" y="-1"/>
            <a:ext cx="12191980" cy="6735451"/>
          </a:xfrm>
          <a:prstGeom prst="rect">
            <a:avLst/>
          </a:prstGeom>
        </p:spPr>
      </p:pic>
      <p:sp>
        <p:nvSpPr>
          <p:cNvPr id="2" name="Title 1">
            <a:extLst>
              <a:ext uri="{FF2B5EF4-FFF2-40B4-BE49-F238E27FC236}">
                <a16:creationId xmlns:a16="http://schemas.microsoft.com/office/drawing/2014/main" id="{19DE5D99-DF81-4CCA-BE50-3970C3156149}"/>
              </a:ext>
            </a:extLst>
          </p:cNvPr>
          <p:cNvSpPr>
            <a:spLocks noGrp="1"/>
          </p:cNvSpPr>
          <p:nvPr>
            <p:ph type="ctrTitle"/>
          </p:nvPr>
        </p:nvSpPr>
        <p:spPr>
          <a:xfrm>
            <a:off x="960120" y="466344"/>
            <a:ext cx="10268712" cy="1545336"/>
          </a:xfrm>
        </p:spPr>
        <p:txBody>
          <a:bodyPr anchor="b">
            <a:normAutofit fontScale="90000"/>
          </a:bodyPr>
          <a:lstStyle/>
          <a:p>
            <a:r>
              <a:rPr lang="en-IN" sz="3100" b="1" dirty="0">
                <a:latin typeface="Times New Roman" panose="02020603050405020304" pitchFamily="18" charset="0"/>
                <a:ea typeface="Times New Roman" panose="02020603050405020304" pitchFamily="18" charset="0"/>
                <a:cs typeface="Times New Roman" panose="02020603050405020304" pitchFamily="18" charset="0"/>
              </a:rPr>
              <a:t>“Fetal Health Status Prediction Using Machine  Learning Techniques”</a:t>
            </a: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p>
        </p:txBody>
      </p:sp>
      <p:pic>
        <p:nvPicPr>
          <p:cNvPr id="5" name="Picture 4" descr="Diagram&#10;&#10;Description automatically generated">
            <a:extLst>
              <a:ext uri="{FF2B5EF4-FFF2-40B4-BE49-F238E27FC236}">
                <a16:creationId xmlns:a16="http://schemas.microsoft.com/office/drawing/2014/main" id="{D7966EE8-5390-4F8F-AA93-6603287427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5678" y="2300140"/>
            <a:ext cx="8946037" cy="3883844"/>
          </a:xfrm>
          <a:prstGeom prst="rect">
            <a:avLst/>
          </a:prstGeom>
        </p:spPr>
      </p:pic>
    </p:spTree>
    <p:extLst>
      <p:ext uri="{BB962C8B-B14F-4D97-AF65-F5344CB8AC3E}">
        <p14:creationId xmlns:p14="http://schemas.microsoft.com/office/powerpoint/2010/main" val="20136480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D3F60-224B-4A33-8366-65BAA0E6E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ox and whisker chart&#10;&#10;Description automatically generated">
            <a:extLst>
              <a:ext uri="{FF2B5EF4-FFF2-40B4-BE49-F238E27FC236}">
                <a16:creationId xmlns:a16="http://schemas.microsoft.com/office/drawing/2014/main" id="{29E3F25F-1678-4059-AA0D-1CCEB6CE9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72" y="196454"/>
            <a:ext cx="5870963" cy="3581286"/>
          </a:xfrm>
          <a:prstGeom prst="rect">
            <a:avLst/>
          </a:prstGeom>
        </p:spPr>
      </p:pic>
      <p:sp>
        <p:nvSpPr>
          <p:cNvPr id="6" name="TextBox 5">
            <a:extLst>
              <a:ext uri="{FF2B5EF4-FFF2-40B4-BE49-F238E27FC236}">
                <a16:creationId xmlns:a16="http://schemas.microsoft.com/office/drawing/2014/main" id="{6B5669CD-D72B-4DE2-BB89-708F55D0CCFC}"/>
              </a:ext>
            </a:extLst>
          </p:cNvPr>
          <p:cNvSpPr txBox="1"/>
          <p:nvPr/>
        </p:nvSpPr>
        <p:spPr>
          <a:xfrm>
            <a:off x="6526306" y="4885789"/>
            <a:ext cx="5557591" cy="646331"/>
          </a:xfrm>
          <a:prstGeom prst="rect">
            <a:avLst/>
          </a:prstGeom>
          <a:noFill/>
        </p:spPr>
        <p:txBody>
          <a:bodyPr wrap="square" rtlCol="0">
            <a:spAutoFit/>
          </a:bodyPr>
          <a:lstStyle/>
          <a:p>
            <a:r>
              <a:rPr lang="en-US" b="1" i="0" dirty="0">
                <a:solidFill>
                  <a:schemeClr val="bg1"/>
                </a:solidFill>
                <a:effectLst/>
                <a:latin typeface="-apple-system"/>
              </a:rPr>
              <a:t>There seems to more commonly be movements among records classified as pathological(3.0).</a:t>
            </a:r>
            <a:endParaRPr lang="en-IN" dirty="0">
              <a:solidFill>
                <a:schemeClr val="bg1"/>
              </a:solidFill>
            </a:endParaRPr>
          </a:p>
        </p:txBody>
      </p:sp>
      <p:sp>
        <p:nvSpPr>
          <p:cNvPr id="7" name="TextBox 6">
            <a:extLst>
              <a:ext uri="{FF2B5EF4-FFF2-40B4-BE49-F238E27FC236}">
                <a16:creationId xmlns:a16="http://schemas.microsoft.com/office/drawing/2014/main" id="{2826ECCC-B72D-4D58-B607-D7ED6BEE6327}"/>
              </a:ext>
            </a:extLst>
          </p:cNvPr>
          <p:cNvSpPr txBox="1"/>
          <p:nvPr/>
        </p:nvSpPr>
        <p:spPr>
          <a:xfrm>
            <a:off x="582707" y="4874425"/>
            <a:ext cx="4930588" cy="923330"/>
          </a:xfrm>
          <a:prstGeom prst="rect">
            <a:avLst/>
          </a:prstGeom>
          <a:noFill/>
        </p:spPr>
        <p:txBody>
          <a:bodyPr wrap="square" rtlCol="0">
            <a:spAutoFit/>
          </a:bodyPr>
          <a:lstStyle/>
          <a:p>
            <a:r>
              <a:rPr lang="en-US" b="1" i="0" dirty="0">
                <a:solidFill>
                  <a:schemeClr val="bg1"/>
                </a:solidFill>
                <a:effectLst/>
                <a:latin typeface="-apple-system"/>
              </a:rPr>
              <a:t>There doesn't seem to be a lot of variability among uterine contractions. There are more higher values for normal records.</a:t>
            </a:r>
            <a:endParaRPr lang="en-IN" dirty="0">
              <a:solidFill>
                <a:schemeClr val="bg1"/>
              </a:solidFill>
            </a:endParaRPr>
          </a:p>
        </p:txBody>
      </p:sp>
      <p:pic>
        <p:nvPicPr>
          <p:cNvPr id="11" name="Picture 10" descr="Chart, box and whisker chart&#10;&#10;Description automatically generated">
            <a:extLst>
              <a:ext uri="{FF2B5EF4-FFF2-40B4-BE49-F238E27FC236}">
                <a16:creationId xmlns:a16="http://schemas.microsoft.com/office/drawing/2014/main" id="{D6DA6607-6B74-4C73-BADE-B3B8D6667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663" y="160596"/>
            <a:ext cx="5509673" cy="3581286"/>
          </a:xfrm>
          <a:prstGeom prst="rect">
            <a:avLst/>
          </a:prstGeom>
        </p:spPr>
      </p:pic>
    </p:spTree>
    <p:extLst>
      <p:ext uri="{BB962C8B-B14F-4D97-AF65-F5344CB8AC3E}">
        <p14:creationId xmlns:p14="http://schemas.microsoft.com/office/powerpoint/2010/main" val="262898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CD3F60-224B-4A33-8366-65BAA0E6E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22FBBC1-18C1-41EF-8ACA-C2D11542DEA0}"/>
              </a:ext>
            </a:extLst>
          </p:cNvPr>
          <p:cNvPicPr>
            <a:picLocks noChangeAspect="1"/>
          </p:cNvPicPr>
          <p:nvPr/>
        </p:nvPicPr>
        <p:blipFill>
          <a:blip r:embed="rId2"/>
          <a:stretch>
            <a:fillRect/>
          </a:stretch>
        </p:blipFill>
        <p:spPr>
          <a:xfrm>
            <a:off x="1221502" y="911934"/>
            <a:ext cx="3958107" cy="3382160"/>
          </a:xfrm>
          <a:prstGeom prst="rect">
            <a:avLst/>
          </a:prstGeom>
        </p:spPr>
      </p:pic>
      <p:sp>
        <p:nvSpPr>
          <p:cNvPr id="6" name="TextBox 5">
            <a:extLst>
              <a:ext uri="{FF2B5EF4-FFF2-40B4-BE49-F238E27FC236}">
                <a16:creationId xmlns:a16="http://schemas.microsoft.com/office/drawing/2014/main" id="{B143D307-A40B-4B09-8FF3-45A78F041AA6}"/>
              </a:ext>
            </a:extLst>
          </p:cNvPr>
          <p:cNvSpPr txBox="1"/>
          <p:nvPr/>
        </p:nvSpPr>
        <p:spPr>
          <a:xfrm>
            <a:off x="402654" y="3845859"/>
            <a:ext cx="5693346" cy="3012141"/>
          </a:xfrm>
          <a:prstGeom prst="rect">
            <a:avLst/>
          </a:prstGeom>
        </p:spPr>
        <p:txBody>
          <a:bodyPr vert="horz" lIns="91440" tIns="45720" rIns="91440" bIns="45720" rtlCol="0" anchor="ctr">
            <a:normAutofit/>
          </a:bodyPr>
          <a:lstStyle/>
          <a:p>
            <a:pPr marL="285750" indent="-285750">
              <a:lnSpc>
                <a:spcPct val="101000"/>
              </a:lnSpc>
              <a:spcAft>
                <a:spcPts val="600"/>
              </a:spcAft>
              <a:buFont typeface="Wingdings" panose="05000000000000000000" pitchFamily="2" charset="2"/>
              <a:buChar char="Ø"/>
            </a:pPr>
            <a:r>
              <a:rPr lang="en-US" spc="50" dirty="0">
                <a:solidFill>
                  <a:schemeClr val="bg1"/>
                </a:solidFill>
              </a:rPr>
              <a:t>from the above table, there are some columns with negative correlation which are negligible.</a:t>
            </a:r>
          </a:p>
          <a:p>
            <a:pPr marL="285750" indent="-285750">
              <a:lnSpc>
                <a:spcPct val="101000"/>
              </a:lnSpc>
              <a:spcAft>
                <a:spcPts val="600"/>
              </a:spcAft>
              <a:buFont typeface="Wingdings" panose="05000000000000000000" pitchFamily="2" charset="2"/>
              <a:buChar char="Ø"/>
            </a:pPr>
            <a:r>
              <a:rPr lang="en-US" spc="50" dirty="0">
                <a:solidFill>
                  <a:schemeClr val="bg1"/>
                </a:solidFill>
              </a:rPr>
              <a:t>Heatmap show the correlation matrix with positive correlation</a:t>
            </a:r>
          </a:p>
        </p:txBody>
      </p:sp>
      <p:pic>
        <p:nvPicPr>
          <p:cNvPr id="8" name="Picture 7" descr="Timeline&#10;&#10;Description automatically generated with low confidence">
            <a:extLst>
              <a:ext uri="{FF2B5EF4-FFF2-40B4-BE49-F238E27FC236}">
                <a16:creationId xmlns:a16="http://schemas.microsoft.com/office/drawing/2014/main" id="{3C385B1D-39C9-4529-A4AB-E915AB80FF58}"/>
              </a:ext>
            </a:extLst>
          </p:cNvPr>
          <p:cNvPicPr>
            <a:picLocks noChangeAspect="1"/>
          </p:cNvPicPr>
          <p:nvPr/>
        </p:nvPicPr>
        <p:blipFill rotWithShape="1">
          <a:blip r:embed="rId3">
            <a:extLst>
              <a:ext uri="{28A0092B-C50C-407E-A947-70E740481C1C}">
                <a14:useLocalDpi xmlns:a14="http://schemas.microsoft.com/office/drawing/2010/main" val="0"/>
              </a:ext>
            </a:extLst>
          </a:blip>
          <a:srcRect l="3682" r="2" b="2"/>
          <a:stretch/>
        </p:blipFill>
        <p:spPr>
          <a:xfrm>
            <a:off x="5968083" y="269388"/>
            <a:ext cx="6410201" cy="6109673"/>
          </a:xfrm>
          <a:prstGeom prst="rect">
            <a:avLst/>
          </a:prstGeom>
        </p:spPr>
      </p:pic>
    </p:spTree>
    <p:extLst>
      <p:ext uri="{BB962C8B-B14F-4D97-AF65-F5344CB8AC3E}">
        <p14:creationId xmlns:p14="http://schemas.microsoft.com/office/powerpoint/2010/main" val="892894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B7769-B2DE-43E1-88D2-C5F7144B9D1E}"/>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Model BUILDING</a:t>
            </a:r>
          </a:p>
        </p:txBody>
      </p:sp>
      <p:sp>
        <p:nvSpPr>
          <p:cNvPr id="3" name="Content Placeholder 2">
            <a:extLst>
              <a:ext uri="{FF2B5EF4-FFF2-40B4-BE49-F238E27FC236}">
                <a16:creationId xmlns:a16="http://schemas.microsoft.com/office/drawing/2014/main" id="{EDE701C5-BF39-4B2A-9CDB-4ACFBE8DEDF2}"/>
              </a:ext>
            </a:extLst>
          </p:cNvPr>
          <p:cNvSpPr>
            <a:spLocks noGrp="1"/>
          </p:cNvSpPr>
          <p:nvPr>
            <p:ph idx="1"/>
          </p:nvPr>
        </p:nvSpPr>
        <p:spPr/>
        <p:txBody>
          <a:bodyPr>
            <a:normAutofit/>
          </a:bodyPr>
          <a:lstStyle/>
          <a:p>
            <a:r>
              <a:rPr lang="en-IN" sz="2200" dirty="0">
                <a:latin typeface="Times New Roman" panose="02020603050405020304" pitchFamily="18" charset="0"/>
                <a:cs typeface="Times New Roman" panose="02020603050405020304" pitchFamily="18" charset="0"/>
              </a:rPr>
              <a:t>In the model building we have used:</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Random forest</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KNN(k-nearest neighbour)</a:t>
            </a:r>
          </a:p>
          <a:p>
            <a:pPr>
              <a:buFont typeface="Wingdings" panose="05000000000000000000" pitchFamily="2" charset="2"/>
              <a:buChar char="Ø"/>
            </a:pPr>
            <a:r>
              <a:rPr lang="en-IN" sz="2000" i="0" dirty="0">
                <a:effectLst/>
                <a:latin typeface="Times New Roman" panose="02020603050405020304" pitchFamily="18" charset="0"/>
                <a:cs typeface="Times New Roman" panose="02020603050405020304" pitchFamily="18" charset="0"/>
              </a:rPr>
              <a:t>Naive Bayes</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SVM(support vector machine)</a:t>
            </a:r>
          </a:p>
          <a:p>
            <a:endParaRPr lang="en-US" sz="2200" dirty="0"/>
          </a:p>
        </p:txBody>
      </p:sp>
    </p:spTree>
    <p:extLst>
      <p:ext uri="{BB962C8B-B14F-4D97-AF65-F5344CB8AC3E}">
        <p14:creationId xmlns:p14="http://schemas.microsoft.com/office/powerpoint/2010/main" val="3311650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687A7-791B-433B-B22D-E388681ED112}"/>
              </a:ext>
            </a:extLst>
          </p:cNvPr>
          <p:cNvSpPr>
            <a:spLocks noGrp="1"/>
          </p:cNvSpPr>
          <p:nvPr>
            <p:ph type="title"/>
          </p:nvPr>
        </p:nvSpPr>
        <p:spPr>
          <a:xfrm>
            <a:off x="960120" y="299885"/>
            <a:ext cx="10268712" cy="1475127"/>
          </a:xfrm>
        </p:spPr>
        <p:txBody>
          <a:bodyPr>
            <a:normAutofit/>
          </a:bodyPr>
          <a:lstStyle/>
          <a:p>
            <a:r>
              <a:rPr lang="en-US" sz="2800" dirty="0">
                <a:latin typeface="Times New Roman" panose="02020603050405020304" pitchFamily="18" charset="0"/>
                <a:cs typeface="Times New Roman" panose="02020603050405020304" pitchFamily="18" charset="0"/>
              </a:rPr>
              <a:t>Results</a:t>
            </a:r>
          </a:p>
        </p:txBody>
      </p:sp>
      <p:graphicFrame>
        <p:nvGraphicFramePr>
          <p:cNvPr id="4" name="Table 4">
            <a:extLst>
              <a:ext uri="{FF2B5EF4-FFF2-40B4-BE49-F238E27FC236}">
                <a16:creationId xmlns:a16="http://schemas.microsoft.com/office/drawing/2014/main" id="{40859589-D23C-47CA-B4CB-3C9F8B4E2A03}"/>
              </a:ext>
            </a:extLst>
          </p:cNvPr>
          <p:cNvGraphicFramePr>
            <a:graphicFrameLocks noGrp="1"/>
          </p:cNvGraphicFramePr>
          <p:nvPr>
            <p:ph idx="1"/>
            <p:extLst>
              <p:ext uri="{D42A27DB-BD31-4B8C-83A1-F6EECF244321}">
                <p14:modId xmlns:p14="http://schemas.microsoft.com/office/powerpoint/2010/main" val="1204960855"/>
              </p:ext>
            </p:extLst>
          </p:nvPr>
        </p:nvGraphicFramePr>
        <p:xfrm>
          <a:off x="5450076" y="2788770"/>
          <a:ext cx="6329085" cy="2352084"/>
        </p:xfrm>
        <a:graphic>
          <a:graphicData uri="http://schemas.openxmlformats.org/drawingml/2006/table">
            <a:tbl>
              <a:tblPr firstRow="1" bandRow="1">
                <a:tableStyleId>{5C22544A-7EE6-4342-B048-85BDC9FD1C3A}</a:tableStyleId>
              </a:tblPr>
              <a:tblGrid>
                <a:gridCol w="1265817">
                  <a:extLst>
                    <a:ext uri="{9D8B030D-6E8A-4147-A177-3AD203B41FA5}">
                      <a16:colId xmlns:a16="http://schemas.microsoft.com/office/drawing/2014/main" val="246180932"/>
                    </a:ext>
                  </a:extLst>
                </a:gridCol>
                <a:gridCol w="1265817">
                  <a:extLst>
                    <a:ext uri="{9D8B030D-6E8A-4147-A177-3AD203B41FA5}">
                      <a16:colId xmlns:a16="http://schemas.microsoft.com/office/drawing/2014/main" val="3997389263"/>
                    </a:ext>
                  </a:extLst>
                </a:gridCol>
                <a:gridCol w="1265817">
                  <a:extLst>
                    <a:ext uri="{9D8B030D-6E8A-4147-A177-3AD203B41FA5}">
                      <a16:colId xmlns:a16="http://schemas.microsoft.com/office/drawing/2014/main" val="491829111"/>
                    </a:ext>
                  </a:extLst>
                </a:gridCol>
                <a:gridCol w="1265817">
                  <a:extLst>
                    <a:ext uri="{9D8B030D-6E8A-4147-A177-3AD203B41FA5}">
                      <a16:colId xmlns:a16="http://schemas.microsoft.com/office/drawing/2014/main" val="1589346486"/>
                    </a:ext>
                  </a:extLst>
                </a:gridCol>
                <a:gridCol w="1265817">
                  <a:extLst>
                    <a:ext uri="{9D8B030D-6E8A-4147-A177-3AD203B41FA5}">
                      <a16:colId xmlns:a16="http://schemas.microsoft.com/office/drawing/2014/main" val="1515385663"/>
                    </a:ext>
                  </a:extLst>
                </a:gridCol>
              </a:tblGrid>
              <a:tr h="294011">
                <a:tc>
                  <a:txBody>
                    <a:bodyPr/>
                    <a:lstStyle/>
                    <a:p>
                      <a:pPr fontAlgn="ctr"/>
                      <a:r>
                        <a:rPr lang="en-IN" sz="1200" b="0">
                          <a:effectLst/>
                        </a:rPr>
                        <a:t>Model</a:t>
                      </a:r>
                      <a:endParaRPr lang="en-IN" sz="1200" b="0" dirty="0">
                        <a:effectLst/>
                      </a:endParaRPr>
                    </a:p>
                  </a:txBody>
                  <a:tcPr anchor="ctr"/>
                </a:tc>
                <a:tc>
                  <a:txBody>
                    <a:bodyPr/>
                    <a:lstStyle/>
                    <a:p>
                      <a:pPr fontAlgn="ctr"/>
                      <a:r>
                        <a:rPr lang="en-IN" sz="1200" b="0">
                          <a:effectLst/>
                        </a:rPr>
                        <a:t>Accuracy</a:t>
                      </a:r>
                    </a:p>
                  </a:txBody>
                  <a:tcPr anchor="ctr"/>
                </a:tc>
                <a:tc>
                  <a:txBody>
                    <a:bodyPr/>
                    <a:lstStyle/>
                    <a:p>
                      <a:pPr fontAlgn="ctr"/>
                      <a:r>
                        <a:rPr lang="en-IN" sz="1200" b="0">
                          <a:effectLst/>
                        </a:rPr>
                        <a:t>percision</a:t>
                      </a:r>
                    </a:p>
                  </a:txBody>
                  <a:tcPr anchor="ctr"/>
                </a:tc>
                <a:tc>
                  <a:txBody>
                    <a:bodyPr/>
                    <a:lstStyle/>
                    <a:p>
                      <a:pPr fontAlgn="ctr"/>
                      <a:r>
                        <a:rPr lang="en-IN" sz="1200" b="0">
                          <a:effectLst/>
                        </a:rPr>
                        <a:t>recallscore</a:t>
                      </a:r>
                    </a:p>
                  </a:txBody>
                  <a:tcPr anchor="ctr"/>
                </a:tc>
                <a:tc>
                  <a:txBody>
                    <a:bodyPr/>
                    <a:lstStyle/>
                    <a:p>
                      <a:pPr fontAlgn="ctr"/>
                      <a:r>
                        <a:rPr lang="en-IN" sz="1200" b="0">
                          <a:effectLst/>
                        </a:rPr>
                        <a:t>f1score</a:t>
                      </a:r>
                    </a:p>
                  </a:txBody>
                  <a:tcPr anchor="ctr"/>
                </a:tc>
                <a:extLst>
                  <a:ext uri="{0D108BD9-81ED-4DB2-BD59-A6C34878D82A}">
                    <a16:rowId xmlns:a16="http://schemas.microsoft.com/office/drawing/2014/main" val="4293657796"/>
                  </a:ext>
                </a:extLst>
              </a:tr>
              <a:tr h="514518">
                <a:tc>
                  <a:txBody>
                    <a:bodyPr/>
                    <a:lstStyle/>
                    <a:p>
                      <a:pPr fontAlgn="ctr"/>
                      <a:r>
                        <a:rPr lang="en-IN" sz="1200" b="0">
                          <a:effectLst/>
                        </a:rPr>
                        <a:t>RANDOM FOREST</a:t>
                      </a:r>
                      <a:endParaRPr lang="en-IN" sz="1200" b="0" dirty="0">
                        <a:effectLst/>
                      </a:endParaRPr>
                    </a:p>
                  </a:txBody>
                  <a:tcPr anchor="ctr"/>
                </a:tc>
                <a:tc>
                  <a:txBody>
                    <a:bodyPr/>
                    <a:lstStyle/>
                    <a:p>
                      <a:pPr fontAlgn="ctr"/>
                      <a:r>
                        <a:rPr lang="en-IN" sz="1200" b="0">
                          <a:effectLst/>
                        </a:rPr>
                        <a:t>94.3%</a:t>
                      </a:r>
                    </a:p>
                  </a:txBody>
                  <a:tcPr anchor="ctr"/>
                </a:tc>
                <a:tc>
                  <a:txBody>
                    <a:bodyPr/>
                    <a:lstStyle/>
                    <a:p>
                      <a:pPr fontAlgn="ctr"/>
                      <a:r>
                        <a:rPr lang="en-IN" sz="1200" b="0">
                          <a:effectLst/>
                        </a:rPr>
                        <a:t>96%</a:t>
                      </a:r>
                    </a:p>
                  </a:txBody>
                  <a:tcPr anchor="ctr"/>
                </a:tc>
                <a:tc>
                  <a:txBody>
                    <a:bodyPr/>
                    <a:lstStyle/>
                    <a:p>
                      <a:pPr fontAlgn="ctr"/>
                      <a:r>
                        <a:rPr lang="en-IN" sz="1200" b="0">
                          <a:effectLst/>
                        </a:rPr>
                        <a:t>98%</a:t>
                      </a:r>
                    </a:p>
                  </a:txBody>
                  <a:tcPr anchor="ctr"/>
                </a:tc>
                <a:tc>
                  <a:txBody>
                    <a:bodyPr/>
                    <a:lstStyle/>
                    <a:p>
                      <a:pPr fontAlgn="ctr"/>
                      <a:r>
                        <a:rPr lang="en-IN" sz="1200" b="0">
                          <a:effectLst/>
                        </a:rPr>
                        <a:t>97%</a:t>
                      </a:r>
                    </a:p>
                  </a:txBody>
                  <a:tcPr anchor="ctr"/>
                </a:tc>
                <a:extLst>
                  <a:ext uri="{0D108BD9-81ED-4DB2-BD59-A6C34878D82A}">
                    <a16:rowId xmlns:a16="http://schemas.microsoft.com/office/drawing/2014/main" val="2844899013"/>
                  </a:ext>
                </a:extLst>
              </a:tr>
              <a:tr h="735026">
                <a:tc>
                  <a:txBody>
                    <a:bodyPr/>
                    <a:lstStyle/>
                    <a:p>
                      <a:pPr fontAlgn="ctr"/>
                      <a:r>
                        <a:rPr lang="en-IN" sz="1200" b="0">
                          <a:effectLst/>
                        </a:rPr>
                        <a:t>K-Nearest Neighbors (KNN)</a:t>
                      </a:r>
                    </a:p>
                  </a:txBody>
                  <a:tcPr anchor="ctr"/>
                </a:tc>
                <a:tc>
                  <a:txBody>
                    <a:bodyPr/>
                    <a:lstStyle/>
                    <a:p>
                      <a:pPr fontAlgn="ctr"/>
                      <a:r>
                        <a:rPr lang="en-IN" sz="1200" b="0">
                          <a:effectLst/>
                        </a:rPr>
                        <a:t>89.4%</a:t>
                      </a:r>
                      <a:endParaRPr lang="en-IN" sz="1200" b="0" dirty="0">
                        <a:effectLst/>
                      </a:endParaRPr>
                    </a:p>
                  </a:txBody>
                  <a:tcPr anchor="ctr"/>
                </a:tc>
                <a:tc>
                  <a:txBody>
                    <a:bodyPr/>
                    <a:lstStyle/>
                    <a:p>
                      <a:pPr fontAlgn="ctr"/>
                      <a:r>
                        <a:rPr lang="en-IN" sz="1200" b="0">
                          <a:effectLst/>
                        </a:rPr>
                        <a:t>84%</a:t>
                      </a:r>
                      <a:endParaRPr lang="en-IN" sz="1200" b="0" dirty="0">
                        <a:effectLst/>
                      </a:endParaRPr>
                    </a:p>
                  </a:txBody>
                  <a:tcPr anchor="ctr"/>
                </a:tc>
                <a:tc>
                  <a:txBody>
                    <a:bodyPr/>
                    <a:lstStyle/>
                    <a:p>
                      <a:pPr fontAlgn="ctr"/>
                      <a:r>
                        <a:rPr lang="en-IN" sz="1200" b="0">
                          <a:effectLst/>
                        </a:rPr>
                        <a:t>78.8%</a:t>
                      </a:r>
                    </a:p>
                  </a:txBody>
                  <a:tcPr anchor="ctr"/>
                </a:tc>
                <a:tc>
                  <a:txBody>
                    <a:bodyPr/>
                    <a:lstStyle/>
                    <a:p>
                      <a:pPr fontAlgn="ctr"/>
                      <a:r>
                        <a:rPr lang="en-IN" sz="1200" b="0">
                          <a:effectLst/>
                        </a:rPr>
                        <a:t>81.1%</a:t>
                      </a:r>
                    </a:p>
                  </a:txBody>
                  <a:tcPr anchor="ctr"/>
                </a:tc>
                <a:extLst>
                  <a:ext uri="{0D108BD9-81ED-4DB2-BD59-A6C34878D82A}">
                    <a16:rowId xmlns:a16="http://schemas.microsoft.com/office/drawing/2014/main" val="1714349972"/>
                  </a:ext>
                </a:extLst>
              </a:tr>
              <a:tr h="514518">
                <a:tc>
                  <a:txBody>
                    <a:bodyPr/>
                    <a:lstStyle/>
                    <a:p>
                      <a:pPr fontAlgn="ctr"/>
                      <a:r>
                        <a:rPr lang="en-IN" sz="1200" b="0">
                          <a:effectLst/>
                        </a:rPr>
                        <a:t>NAIVE BAYES</a:t>
                      </a:r>
                    </a:p>
                  </a:txBody>
                  <a:tcPr anchor="ctr"/>
                </a:tc>
                <a:tc>
                  <a:txBody>
                    <a:bodyPr/>
                    <a:lstStyle/>
                    <a:p>
                      <a:pPr fontAlgn="ctr"/>
                      <a:r>
                        <a:rPr lang="en-IN" sz="1200" b="0">
                          <a:effectLst/>
                        </a:rPr>
                        <a:t>79.1%</a:t>
                      </a:r>
                    </a:p>
                  </a:txBody>
                  <a:tcPr anchor="ctr"/>
                </a:tc>
                <a:tc>
                  <a:txBody>
                    <a:bodyPr/>
                    <a:lstStyle/>
                    <a:p>
                      <a:pPr fontAlgn="ctr"/>
                      <a:r>
                        <a:rPr lang="en-IN" sz="1200" b="0">
                          <a:effectLst/>
                        </a:rPr>
                        <a:t>68.3%</a:t>
                      </a:r>
                    </a:p>
                  </a:txBody>
                  <a:tcPr anchor="ctr"/>
                </a:tc>
                <a:tc>
                  <a:txBody>
                    <a:bodyPr/>
                    <a:lstStyle/>
                    <a:p>
                      <a:pPr fontAlgn="ctr"/>
                      <a:r>
                        <a:rPr lang="en-IN" sz="1200" b="0">
                          <a:effectLst/>
                        </a:rPr>
                        <a:t>75.3%</a:t>
                      </a:r>
                      <a:endParaRPr lang="en-IN" sz="1200" b="0" dirty="0">
                        <a:effectLst/>
                      </a:endParaRPr>
                    </a:p>
                  </a:txBody>
                  <a:tcPr anchor="ctr"/>
                </a:tc>
                <a:tc>
                  <a:txBody>
                    <a:bodyPr/>
                    <a:lstStyle/>
                    <a:p>
                      <a:pPr fontAlgn="ctr"/>
                      <a:r>
                        <a:rPr lang="en-IN" sz="1200" b="0">
                          <a:effectLst/>
                        </a:rPr>
                        <a:t>69.2%</a:t>
                      </a:r>
                    </a:p>
                  </a:txBody>
                  <a:tcPr anchor="ctr"/>
                </a:tc>
                <a:extLst>
                  <a:ext uri="{0D108BD9-81ED-4DB2-BD59-A6C34878D82A}">
                    <a16:rowId xmlns:a16="http://schemas.microsoft.com/office/drawing/2014/main" val="3702604046"/>
                  </a:ext>
                </a:extLst>
              </a:tr>
              <a:tr h="294011">
                <a:tc>
                  <a:txBody>
                    <a:bodyPr/>
                    <a:lstStyle/>
                    <a:p>
                      <a:pPr fontAlgn="ctr"/>
                      <a:r>
                        <a:rPr lang="en-IN" sz="1200" b="0">
                          <a:effectLst/>
                        </a:rPr>
                        <a:t>SVM</a:t>
                      </a:r>
                    </a:p>
                  </a:txBody>
                  <a:tcPr anchor="ctr"/>
                </a:tc>
                <a:tc>
                  <a:txBody>
                    <a:bodyPr/>
                    <a:lstStyle/>
                    <a:p>
                      <a:pPr fontAlgn="ctr"/>
                      <a:r>
                        <a:rPr lang="en-IN" sz="1200" b="0">
                          <a:effectLst/>
                        </a:rPr>
                        <a:t>84.7%</a:t>
                      </a:r>
                    </a:p>
                  </a:txBody>
                  <a:tcPr anchor="ctr"/>
                </a:tc>
                <a:tc>
                  <a:txBody>
                    <a:bodyPr/>
                    <a:lstStyle/>
                    <a:p>
                      <a:pPr fontAlgn="ctr"/>
                      <a:r>
                        <a:rPr lang="en-IN" sz="1200" b="0">
                          <a:effectLst/>
                        </a:rPr>
                        <a:t>79.2%</a:t>
                      </a:r>
                    </a:p>
                  </a:txBody>
                  <a:tcPr anchor="ctr"/>
                </a:tc>
                <a:tc>
                  <a:txBody>
                    <a:bodyPr/>
                    <a:lstStyle/>
                    <a:p>
                      <a:pPr fontAlgn="ctr"/>
                      <a:r>
                        <a:rPr lang="en-IN" sz="1200" b="0">
                          <a:effectLst/>
                        </a:rPr>
                        <a:t>61.8%</a:t>
                      </a:r>
                    </a:p>
                  </a:txBody>
                  <a:tcPr anchor="ctr"/>
                </a:tc>
                <a:tc>
                  <a:txBody>
                    <a:bodyPr/>
                    <a:lstStyle/>
                    <a:p>
                      <a:pPr fontAlgn="ctr"/>
                      <a:r>
                        <a:rPr lang="en-IN" sz="1200" b="0" dirty="0">
                          <a:effectLst/>
                        </a:rPr>
                        <a:t>67.4%</a:t>
                      </a:r>
                    </a:p>
                  </a:txBody>
                  <a:tcPr anchor="ctr"/>
                </a:tc>
                <a:extLst>
                  <a:ext uri="{0D108BD9-81ED-4DB2-BD59-A6C34878D82A}">
                    <a16:rowId xmlns:a16="http://schemas.microsoft.com/office/drawing/2014/main" val="280562064"/>
                  </a:ext>
                </a:extLst>
              </a:tr>
            </a:tbl>
          </a:graphicData>
        </a:graphic>
      </p:graphicFrame>
      <p:sp>
        <p:nvSpPr>
          <p:cNvPr id="5" name="TextBox 4">
            <a:extLst>
              <a:ext uri="{FF2B5EF4-FFF2-40B4-BE49-F238E27FC236}">
                <a16:creationId xmlns:a16="http://schemas.microsoft.com/office/drawing/2014/main" id="{A8659170-8DCB-4137-A052-74786EC1F43A}"/>
              </a:ext>
            </a:extLst>
          </p:cNvPr>
          <p:cNvSpPr txBox="1"/>
          <p:nvPr/>
        </p:nvSpPr>
        <p:spPr>
          <a:xfrm>
            <a:off x="627528" y="2949388"/>
            <a:ext cx="4150659" cy="373031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We have used four of these models for the </a:t>
            </a:r>
            <a:r>
              <a:rPr lang="en-IN" sz="2000" dirty="0" err="1">
                <a:latin typeface="Times New Roman" panose="02020603050405020304" pitchFamily="18" charset="0"/>
                <a:cs typeface="Times New Roman" panose="02020603050405020304" pitchFamily="18" charset="0"/>
              </a:rPr>
              <a:t>fetal</a:t>
            </a:r>
            <a:r>
              <a:rPr lang="en-IN" sz="2000" dirty="0">
                <a:latin typeface="Times New Roman" panose="02020603050405020304" pitchFamily="18" charset="0"/>
                <a:cs typeface="Times New Roman" panose="02020603050405020304" pitchFamily="18" charset="0"/>
              </a:rPr>
              <a:t>  heart rate </a:t>
            </a:r>
            <a:endParaRPr lang="en-CA" sz="2000" dirty="0"/>
          </a:p>
          <a:p>
            <a:pPr marL="285750" indent="-285750">
              <a:lnSpc>
                <a:spcPct val="150000"/>
              </a:lnSpc>
              <a:buFont typeface="Wingdings" panose="05000000000000000000" pitchFamily="2" charset="2"/>
              <a:buChar char="Ø"/>
            </a:pPr>
            <a:r>
              <a:rPr lang="en-CA" sz="2000" dirty="0">
                <a:latin typeface="Times New Roman" panose="02020603050405020304" pitchFamily="18" charset="0"/>
                <a:cs typeface="Times New Roman" panose="02020603050405020304" pitchFamily="18" charset="0"/>
              </a:rPr>
              <a:t>Random forest is the best model which gave result with 94.3% accuracy.</a:t>
            </a:r>
          </a:p>
          <a:p>
            <a:pPr marL="285750" indent="-285750">
              <a:lnSpc>
                <a:spcPct val="150000"/>
              </a:lnSpc>
              <a:buFont typeface="Wingdings" panose="05000000000000000000" pitchFamily="2" charset="2"/>
              <a:buChar char="Ø"/>
            </a:pPr>
            <a:r>
              <a:rPr lang="en-CA" sz="2000" dirty="0">
                <a:latin typeface="Times New Roman" panose="02020603050405020304" pitchFamily="18" charset="0"/>
                <a:cs typeface="Times New Roman" panose="02020603050405020304" pitchFamily="18" charset="0"/>
              </a:rPr>
              <a:t>Random forest model can be considered for fetal health classification.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3359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C1E5-A152-448D-9299-581E1D8F8180}"/>
              </a:ext>
            </a:extLst>
          </p:cNvPr>
          <p:cNvSpPr>
            <a:spLocks noGrp="1"/>
          </p:cNvSpPr>
          <p:nvPr>
            <p:ph type="title"/>
          </p:nvPr>
        </p:nvSpPr>
        <p:spPr>
          <a:xfrm>
            <a:off x="960120" y="299885"/>
            <a:ext cx="10268712" cy="1700784"/>
          </a:xfrm>
        </p:spPr>
        <p:txBody>
          <a:bodyPr>
            <a:normAutofit/>
          </a:bodyPr>
          <a:lstStyle/>
          <a:p>
            <a:r>
              <a:rPr lang="en-US" sz="2800" dirty="0"/>
              <a:t>Recommendations</a:t>
            </a:r>
          </a:p>
        </p:txBody>
      </p:sp>
      <p:sp>
        <p:nvSpPr>
          <p:cNvPr id="3" name="Content Placeholder 2">
            <a:extLst>
              <a:ext uri="{FF2B5EF4-FFF2-40B4-BE49-F238E27FC236}">
                <a16:creationId xmlns:a16="http://schemas.microsoft.com/office/drawing/2014/main" id="{94E4979D-15A0-4CE6-BF0F-5C72C6C7ADB3}"/>
              </a:ext>
            </a:extLst>
          </p:cNvPr>
          <p:cNvSpPr>
            <a:spLocks noGrp="1"/>
          </p:cNvSpPr>
          <p:nvPr>
            <p:ph idx="1"/>
          </p:nvPr>
        </p:nvSpPr>
        <p:spPr>
          <a:xfrm>
            <a:off x="960120" y="3312455"/>
            <a:ext cx="10268712" cy="2344271"/>
          </a:xfrm>
        </p:spPr>
        <p:txBody>
          <a:bodyPr>
            <a:normAutofit/>
          </a:bodyPr>
          <a:lstStyle/>
          <a:p>
            <a:pPr marL="457200" indent="-457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‘Prevention is better than cure’, By knowing fetal health we can prevent baby from effecting any disease or complications.</a:t>
            </a:r>
          </a:p>
          <a:p>
            <a:pPr marL="457200" indent="-457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can reduce maternal mortality rate.</a:t>
            </a:r>
          </a:p>
          <a:p>
            <a:pPr marL="457200" indent="-457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can suggest healthy diet sheet for infants' health.</a:t>
            </a:r>
          </a:p>
          <a:p>
            <a:pPr marL="457200" indent="-457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can suggest physical exercise to improve mother and fetal health conditions.</a:t>
            </a:r>
          </a:p>
          <a:p>
            <a:pPr marL="457200" indent="-4572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7220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88DC6-F601-47AE-9750-71830EE58489}"/>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Fetal Health 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D38B8E-64EE-4BD9-9520-3E5D1E3B593D}"/>
              </a:ext>
            </a:extLst>
          </p:cNvPr>
          <p:cNvSpPr>
            <a:spLocks noGrp="1"/>
          </p:cNvSpPr>
          <p:nvPr>
            <p:ph idx="1"/>
          </p:nvPr>
        </p:nvSpPr>
        <p:spPr>
          <a:xfrm>
            <a:off x="627797" y="2587752"/>
            <a:ext cx="10268711" cy="3952434"/>
          </a:xfrm>
        </p:spPr>
        <p:txBody>
          <a:bodyPr>
            <a:normAutofit fontScale="85000" lnSpcReduction="10000"/>
          </a:bodyPr>
          <a:lstStyle/>
          <a:p>
            <a:pPr marL="285750" indent="-285750">
              <a:buFont typeface="Wingdings" panose="05000000000000000000" pitchFamily="2" charset="2"/>
              <a:buChar char="Ø"/>
            </a:pPr>
            <a:r>
              <a:rPr lang="en-US" sz="2400" b="0" i="0" dirty="0">
                <a:solidFill>
                  <a:srgbClr val="2E2E2E"/>
                </a:solidFill>
                <a:effectLst/>
                <a:latin typeface="Times New Roman" panose="02020603050405020304" pitchFamily="18" charset="0"/>
                <a:cs typeface="Times New Roman" panose="02020603050405020304" pitchFamily="18" charset="0"/>
              </a:rPr>
              <a:t>Anomalies affect 1–3% of the population and are most discovered during pregnancy.</a:t>
            </a:r>
          </a:p>
          <a:p>
            <a:pPr marL="285750" indent="-285750">
              <a:buFont typeface="Wingdings" panose="05000000000000000000" pitchFamily="2" charset="2"/>
              <a:buChar char="Ø"/>
            </a:pPr>
            <a:r>
              <a:rPr lang="en-US" sz="2400" b="0" i="0" dirty="0">
                <a:solidFill>
                  <a:srgbClr val="2E2E2E"/>
                </a:solidFill>
                <a:effectLst/>
                <a:latin typeface="Times New Roman" panose="02020603050405020304" pitchFamily="18" charset="0"/>
                <a:cs typeface="Times New Roman" panose="02020603050405020304" pitchFamily="18" charset="0"/>
              </a:rPr>
              <a:t>About 60–70% of the abnormalities can be detected by CTG (cardiotocography), whereas the remaining 30–40% can be detected after birthing. About 96 women were processed as part of our experiment to predict prenatal anomalies.</a:t>
            </a:r>
          </a:p>
          <a:p>
            <a:pPr marL="285750" indent="-285750">
              <a:buFont typeface="Wingdings" panose="05000000000000000000" pitchFamily="2" charset="2"/>
              <a:buChar char="Ø"/>
            </a:pPr>
            <a:r>
              <a:rPr lang="en-US" sz="2400" b="0" i="0" dirty="0">
                <a:solidFill>
                  <a:srgbClr val="2E2E2E"/>
                </a:solidFill>
                <a:effectLst/>
                <a:latin typeface="Times New Roman" panose="02020603050405020304" pitchFamily="18" charset="0"/>
                <a:cs typeface="Times New Roman" panose="02020603050405020304" pitchFamily="18" charset="0"/>
              </a:rPr>
              <a:t>Medical diagnosis and prediction are two topics that are intertwined in e-Health and machine learning.</a:t>
            </a:r>
          </a:p>
          <a:p>
            <a:pPr marL="285750" indent="-285750">
              <a:buFont typeface="Wingdings" panose="05000000000000000000" pitchFamily="2" charset="2"/>
              <a:buChar char="Ø"/>
            </a:pPr>
            <a:r>
              <a:rPr lang="en-US" sz="2400" b="0" i="0" dirty="0">
                <a:solidFill>
                  <a:srgbClr val="2E2E2E"/>
                </a:solidFill>
                <a:effectLst/>
                <a:latin typeface="Times New Roman" panose="02020603050405020304" pitchFamily="18" charset="0"/>
                <a:cs typeface="Times New Roman" panose="02020603050405020304" pitchFamily="18" charset="0"/>
              </a:rPr>
              <a:t>Patients who are unable to see a doctor or other health professional would benefit greatly from e-Health software.</a:t>
            </a:r>
          </a:p>
          <a:p>
            <a:pPr marL="285750" indent="-285750">
              <a:buFont typeface="Wingdings" panose="05000000000000000000" pitchFamily="2" charset="2"/>
              <a:buChar char="Ø"/>
            </a:pPr>
            <a:r>
              <a:rPr lang="en-US" sz="2400" b="0" i="0" dirty="0">
                <a:solidFill>
                  <a:srgbClr val="2E2E2E"/>
                </a:solidFill>
                <a:effectLst/>
                <a:latin typeface="Times New Roman" panose="02020603050405020304" pitchFamily="18" charset="0"/>
                <a:cs typeface="Times New Roman" panose="02020603050405020304" pitchFamily="18" charset="0"/>
              </a:rPr>
              <a:t>Using machine learning techniques and e-Health applications, we hope to assist physicians and families in better predicting fetal abnormalities than traditional prenatal tests.</a:t>
            </a:r>
            <a:endParaRPr lang="en-US" dirty="0"/>
          </a:p>
        </p:txBody>
      </p:sp>
    </p:spTree>
    <p:extLst>
      <p:ext uri="{BB962C8B-B14F-4D97-AF65-F5344CB8AC3E}">
        <p14:creationId xmlns:p14="http://schemas.microsoft.com/office/powerpoint/2010/main" val="3075323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88DC6-F601-47AE-9750-71830EE58489}"/>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Fetal Health classification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D38B8E-64EE-4BD9-9520-3E5D1E3B593D}"/>
              </a:ext>
            </a:extLst>
          </p:cNvPr>
          <p:cNvSpPr>
            <a:spLocks noGrp="1"/>
          </p:cNvSpPr>
          <p:nvPr>
            <p:ph idx="1"/>
          </p:nvPr>
        </p:nvSpPr>
        <p:spPr>
          <a:xfrm>
            <a:off x="627797" y="2587752"/>
            <a:ext cx="10268711" cy="3362672"/>
          </a:xfrm>
        </p:spPr>
        <p:txBody>
          <a:bodyPr>
            <a:normAutofit fontScale="92500"/>
          </a:bodyPr>
          <a:lstStyle/>
          <a:p>
            <a:pPr marL="285750" indent="-285750">
              <a:buFont typeface="Wingdings" panose="05000000000000000000" pitchFamily="2" charset="2"/>
              <a:buChar char="Ø"/>
            </a:pPr>
            <a:r>
              <a:rPr lang="en-US" sz="2400" i="0" dirty="0">
                <a:solidFill>
                  <a:srgbClr val="444444"/>
                </a:solidFill>
                <a:effectLst/>
                <a:latin typeface="Times New Roman" panose="02020603050405020304" pitchFamily="18" charset="0"/>
                <a:cs typeface="Times New Roman" panose="02020603050405020304" pitchFamily="18" charset="0"/>
              </a:rPr>
              <a:t>Preventing child and mother mortality through </a:t>
            </a:r>
            <a:r>
              <a:rPr lang="en-US" sz="2400" i="0" dirty="0" err="1">
                <a:solidFill>
                  <a:srgbClr val="444444"/>
                </a:solidFill>
                <a:effectLst/>
                <a:latin typeface="Times New Roman" panose="02020603050405020304" pitchFamily="18" charset="0"/>
                <a:cs typeface="Times New Roman" panose="02020603050405020304" pitchFamily="18" charset="0"/>
              </a:rPr>
              <a:t>foetal</a:t>
            </a:r>
            <a:r>
              <a:rPr lang="en-US" sz="2400" i="0" dirty="0">
                <a:solidFill>
                  <a:srgbClr val="444444"/>
                </a:solidFill>
                <a:effectLst/>
                <a:latin typeface="Times New Roman" panose="02020603050405020304" pitchFamily="18" charset="0"/>
                <a:cs typeface="Times New Roman" panose="02020603050405020304" pitchFamily="18" charset="0"/>
              </a:rPr>
              <a:t> health classification. Child mortality reduction is an important indication of human progress and is reflected in several of the United Nations' Sustainable Development Goals.</a:t>
            </a:r>
          </a:p>
          <a:p>
            <a:pPr marL="285750" indent="-285750">
              <a:buFont typeface="Wingdings" panose="05000000000000000000" pitchFamily="2" charset="2"/>
              <a:buChar char="Ø"/>
            </a:pPr>
            <a:endParaRPr lang="en-US" sz="2400" i="0" dirty="0">
              <a:solidFill>
                <a:srgbClr val="444444"/>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i="0" dirty="0">
                <a:solidFill>
                  <a:srgbClr val="444444"/>
                </a:solidFill>
                <a:effectLst/>
                <a:latin typeface="Times New Roman" panose="02020603050405020304" pitchFamily="18" charset="0"/>
                <a:cs typeface="Times New Roman" panose="02020603050405020304" pitchFamily="18" charset="0"/>
              </a:rPr>
              <a:t>The fetal stage of human development begins nine weeks after fertilization (or eleven weeks gestational age) and lasts until birth. There is no single identifying trait that distinguishes an embryo from a fetus throughout prenatal development.</a:t>
            </a:r>
            <a:endParaRPr lang="en-US" dirty="0"/>
          </a:p>
        </p:txBody>
      </p:sp>
    </p:spTree>
    <p:extLst>
      <p:ext uri="{BB962C8B-B14F-4D97-AF65-F5344CB8AC3E}">
        <p14:creationId xmlns:p14="http://schemas.microsoft.com/office/powerpoint/2010/main" val="2477695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A6CC0-631B-4C93-A4D1-B91CCD502F88}"/>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5A3AC454-80DC-4D41-A156-BBD2DA3E8B1B}"/>
              </a:ext>
            </a:extLst>
          </p:cNvPr>
          <p:cNvSpPr>
            <a:spLocks noGrp="1"/>
          </p:cNvSpPr>
          <p:nvPr>
            <p:ph idx="1"/>
          </p:nvPr>
        </p:nvSpPr>
        <p:spPr/>
        <p:txBody>
          <a:bodyPr>
            <a:normAutofit/>
          </a:bodyPr>
          <a:lstStyle/>
          <a:p>
            <a:pPr marL="285750" indent="-285750">
              <a:buFont typeface="Wingdings" panose="05000000000000000000" pitchFamily="2" charset="2"/>
              <a:buChar char="Ø"/>
            </a:pPr>
            <a:r>
              <a:rPr lang="en-US" sz="2000" b="0" i="0" dirty="0">
                <a:solidFill>
                  <a:srgbClr val="212529"/>
                </a:solidFill>
                <a:effectLst/>
                <a:latin typeface="Times New Roman" panose="02020603050405020304" pitchFamily="18" charset="0"/>
                <a:cs typeface="Times New Roman" panose="02020603050405020304" pitchFamily="18" charset="0"/>
              </a:rPr>
              <a:t>Understanding the cardiotocography can be used to monitor a baby's heart rate and a mother's contractions while the baby is in the </a:t>
            </a:r>
            <a:r>
              <a:rPr lang="en-US" sz="2000" b="0" i="0" dirty="0" err="1">
                <a:solidFill>
                  <a:srgbClr val="212529"/>
                </a:solidFill>
                <a:effectLst/>
                <a:latin typeface="Times New Roman" panose="02020603050405020304" pitchFamily="18" charset="0"/>
                <a:cs typeface="Times New Roman" panose="02020603050405020304" pitchFamily="18" charset="0"/>
              </a:rPr>
              <a:t>uterus.CTG</a:t>
            </a:r>
            <a:r>
              <a:rPr lang="en-US" sz="2000" b="0" i="0" dirty="0">
                <a:solidFill>
                  <a:srgbClr val="212529"/>
                </a:solidFill>
                <a:effectLst/>
                <a:latin typeface="Times New Roman" panose="02020603050405020304" pitchFamily="18" charset="0"/>
                <a:cs typeface="Times New Roman" panose="02020603050405020304" pitchFamily="18" charset="0"/>
              </a:rPr>
              <a:t> is used to monitor the infant for any signs of distress before and during childbirth. </a:t>
            </a:r>
          </a:p>
          <a:p>
            <a:pPr marL="285750" indent="-285750">
              <a:buFont typeface="Wingdings" panose="05000000000000000000" pitchFamily="2" charset="2"/>
              <a:buChar char="Ø"/>
            </a:pPr>
            <a:r>
              <a:rPr lang="en-US" sz="2000" b="0" i="0" dirty="0">
                <a:solidFill>
                  <a:srgbClr val="212529"/>
                </a:solidFill>
                <a:effectLst/>
                <a:latin typeface="Times New Roman" panose="02020603050405020304" pitchFamily="18" charset="0"/>
                <a:cs typeface="Times New Roman" panose="02020603050405020304" pitchFamily="18" charset="0"/>
              </a:rPr>
              <a:t>By looking at various different aspects of the baby's heart rate, we can see the condition of a baby. The vast majority of these deaths (94%) happened in low-resource areas, and the majority of them could have been avoided.</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7582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06C33-1313-4C0F-AC62-DB0D0D51812C}"/>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OBJECTIVE</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2E6C43-56B0-48E0-A640-880B9FD7B56C}"/>
              </a:ext>
            </a:extLst>
          </p:cNvPr>
          <p:cNvSpPr>
            <a:spLocks noGrp="1"/>
          </p:cNvSpPr>
          <p:nvPr>
            <p:ph idx="1"/>
          </p:nvPr>
        </p:nvSpPr>
        <p:spPr>
          <a:xfrm>
            <a:off x="960120" y="3429000"/>
            <a:ext cx="10268712" cy="2752344"/>
          </a:xfrm>
        </p:spPr>
        <p:txBody>
          <a:bodyPr/>
          <a:lstStyle/>
          <a:p>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major goal of this </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project</a:t>
            </a: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to create a prototype using different data processing approaches and the models that are used is </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Random forest</a:t>
            </a: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KNN, Support Vector Machine. Using machine learning techniques, the physicians and families can get better in predicting fetal congenital abnormalities than traditional pregnancy tests.</a:t>
            </a:r>
            <a:endParaRPr lang="en-IN" sz="2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42245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36BA4-77FA-4F8F-9CD5-DFE720DBE404}"/>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Dataset Description</a:t>
            </a:r>
            <a:endParaRPr lang="en-US" sz="2800" dirty="0"/>
          </a:p>
        </p:txBody>
      </p:sp>
      <p:sp>
        <p:nvSpPr>
          <p:cNvPr id="3" name="Content Placeholder 2">
            <a:extLst>
              <a:ext uri="{FF2B5EF4-FFF2-40B4-BE49-F238E27FC236}">
                <a16:creationId xmlns:a16="http://schemas.microsoft.com/office/drawing/2014/main" id="{04627D14-164E-42DE-9349-8ADE6110BB8E}"/>
              </a:ext>
            </a:extLst>
          </p:cNvPr>
          <p:cNvSpPr>
            <a:spLocks noGrp="1"/>
          </p:cNvSpPr>
          <p:nvPr>
            <p:ph idx="1"/>
          </p:nvPr>
        </p:nvSpPr>
        <p:spPr>
          <a:xfrm>
            <a:off x="960120" y="2587752"/>
            <a:ext cx="10268712" cy="4270248"/>
          </a:xfrm>
        </p:spPr>
        <p:txBody>
          <a:bodyPr>
            <a:normAutofit fontScale="25000" lnSpcReduction="20000"/>
          </a:bodyPr>
          <a:lstStyle/>
          <a:p>
            <a:pPr marL="1143000" indent="-1143000" fontAlgn="base">
              <a:buFont typeface="Wingdings" panose="05000000000000000000" pitchFamily="2" charset="2"/>
              <a:buChar char="Ø"/>
            </a:pPr>
            <a:r>
              <a:rPr lang="en-US" sz="9600" b="0" i="0" dirty="0">
                <a:effectLst/>
                <a:latin typeface="Times New Roman" panose="02020603050405020304" pitchFamily="18" charset="0"/>
                <a:cs typeface="Times New Roman" panose="02020603050405020304" pitchFamily="18" charset="0"/>
              </a:rPr>
              <a:t>The UN expects that by 2030, countries end preventable deaths of newborns and children under 5 years of age, with all countries aiming to reduce under‑5 mortality to at least as low as 25 per 1,000 live births.</a:t>
            </a:r>
          </a:p>
          <a:p>
            <a:pPr marL="1143000" indent="-1143000" algn="l" fontAlgn="base">
              <a:buFont typeface="Wingdings" panose="05000000000000000000" pitchFamily="2" charset="2"/>
              <a:buChar char="Ø"/>
            </a:pPr>
            <a:r>
              <a:rPr lang="en-US" sz="9600" b="0" i="0" dirty="0">
                <a:effectLst/>
                <a:latin typeface="Times New Roman" panose="02020603050405020304" pitchFamily="18" charset="0"/>
                <a:cs typeface="Times New Roman" panose="02020603050405020304" pitchFamily="18" charset="0"/>
              </a:rPr>
              <a:t>Parallel to notion of child mortality is of course maternal mortality, which accounts for 295 000 </a:t>
            </a:r>
            <a:r>
              <a:rPr lang="en-US" sz="9600" dirty="0">
                <a:latin typeface="Times New Roman" panose="02020603050405020304" pitchFamily="18" charset="0"/>
                <a:cs typeface="Times New Roman" panose="02020603050405020304" pitchFamily="18" charset="0"/>
              </a:rPr>
              <a:t> </a:t>
            </a:r>
            <a:r>
              <a:rPr lang="en-US" sz="9600" b="0" i="0" dirty="0">
                <a:effectLst/>
                <a:latin typeface="Times New Roman" panose="02020603050405020304" pitchFamily="18" charset="0"/>
                <a:cs typeface="Times New Roman" panose="02020603050405020304" pitchFamily="18" charset="0"/>
              </a:rPr>
              <a:t>deaths during and following pregnancy and childbirth (as of 2017).</a:t>
            </a:r>
            <a:r>
              <a:rPr lang="en-US" sz="9600" dirty="0">
                <a:solidFill>
                  <a:srgbClr val="24292F"/>
                </a:solidFill>
                <a:latin typeface="Times New Roman" panose="02020603050405020304" pitchFamily="18" charset="0"/>
                <a:cs typeface="Times New Roman" panose="02020603050405020304" pitchFamily="18" charset="0"/>
              </a:rPr>
              <a:t> </a:t>
            </a:r>
          </a:p>
          <a:p>
            <a:pPr marL="1143000" indent="-1143000" algn="l">
              <a:buFont typeface="Wingdings" panose="05000000000000000000" pitchFamily="2" charset="2"/>
              <a:buChar char="Ø"/>
            </a:pPr>
            <a:r>
              <a:rPr lang="en-US" sz="9600" b="0" i="0" dirty="0">
                <a:solidFill>
                  <a:srgbClr val="24292F"/>
                </a:solidFill>
                <a:effectLst/>
                <a:latin typeface="Times New Roman" panose="02020603050405020304" pitchFamily="18" charset="0"/>
                <a:cs typeface="Times New Roman" panose="02020603050405020304" pitchFamily="18" charset="0"/>
              </a:rPr>
              <a:t>This dataset contains 2126 records of features extracted from CTG, which were then classified by experts into 3 classes:</a:t>
            </a:r>
          </a:p>
          <a:p>
            <a:pPr lvl="5"/>
            <a:r>
              <a:rPr lang="en-US" sz="9600" b="0" i="0" dirty="0">
                <a:solidFill>
                  <a:srgbClr val="24292F"/>
                </a:solidFill>
                <a:effectLst/>
                <a:latin typeface="Times New Roman" panose="02020603050405020304" pitchFamily="18" charset="0"/>
                <a:cs typeface="Times New Roman" panose="02020603050405020304" pitchFamily="18" charset="0"/>
              </a:rPr>
              <a:t>Normal</a:t>
            </a:r>
          </a:p>
          <a:p>
            <a:pPr lvl="5"/>
            <a:r>
              <a:rPr lang="en-US" sz="9600" b="0" i="0" dirty="0">
                <a:solidFill>
                  <a:srgbClr val="24292F"/>
                </a:solidFill>
                <a:effectLst/>
                <a:latin typeface="Times New Roman" panose="02020603050405020304" pitchFamily="18" charset="0"/>
                <a:cs typeface="Times New Roman" panose="02020603050405020304" pitchFamily="18" charset="0"/>
              </a:rPr>
              <a:t>Suspect</a:t>
            </a:r>
          </a:p>
          <a:p>
            <a:pPr lvl="5"/>
            <a:r>
              <a:rPr lang="en-US" sz="9600" b="0" i="0" dirty="0">
                <a:solidFill>
                  <a:srgbClr val="24292F"/>
                </a:solidFill>
                <a:effectLst/>
                <a:latin typeface="Times New Roman" panose="02020603050405020304" pitchFamily="18" charset="0"/>
                <a:cs typeface="Times New Roman" panose="02020603050405020304" pitchFamily="18" charset="0"/>
              </a:rPr>
              <a:t>Pathological</a:t>
            </a:r>
          </a:p>
          <a:p>
            <a:endParaRPr lang="en-US" dirty="0"/>
          </a:p>
        </p:txBody>
      </p:sp>
    </p:spTree>
    <p:extLst>
      <p:ext uri="{BB962C8B-B14F-4D97-AF65-F5344CB8AC3E}">
        <p14:creationId xmlns:p14="http://schemas.microsoft.com/office/powerpoint/2010/main" val="3901796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C6F5-51C5-42C8-A96A-7A214180058D}"/>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Variable description</a:t>
            </a:r>
          </a:p>
        </p:txBody>
      </p:sp>
      <p:sp>
        <p:nvSpPr>
          <p:cNvPr id="3" name="Content Placeholder 2">
            <a:extLst>
              <a:ext uri="{FF2B5EF4-FFF2-40B4-BE49-F238E27FC236}">
                <a16:creationId xmlns:a16="http://schemas.microsoft.com/office/drawing/2014/main" id="{5DD79F24-9A45-403C-913F-38DB2883D090}"/>
              </a:ext>
            </a:extLst>
          </p:cNvPr>
          <p:cNvSpPr>
            <a:spLocks noGrp="1"/>
          </p:cNvSpPr>
          <p:nvPr>
            <p:ph idx="1"/>
          </p:nvPr>
        </p:nvSpPr>
        <p:spPr/>
        <p:txBody>
          <a:bodyPr>
            <a:normAutofit fontScale="25000" lnSpcReduction="20000"/>
          </a:bodyPr>
          <a:lstStyle/>
          <a:p>
            <a:pPr algn="l">
              <a:buFont typeface="Wingdings" panose="05000000000000000000" pitchFamily="2" charset="2"/>
              <a:buChar char="Ø"/>
            </a:pPr>
            <a:r>
              <a:rPr lang="en-US" sz="8000" b="1" i="0" dirty="0">
                <a:solidFill>
                  <a:srgbClr val="24292F"/>
                </a:solidFill>
                <a:effectLst/>
                <a:latin typeface="Times New Roman" panose="02020603050405020304" pitchFamily="18" charset="0"/>
                <a:cs typeface="Times New Roman" panose="02020603050405020304" pitchFamily="18" charset="0"/>
              </a:rPr>
              <a:t>Target variable:</a:t>
            </a:r>
            <a:br>
              <a:rPr lang="en-US" sz="8000" b="0" i="0" dirty="0">
                <a:solidFill>
                  <a:srgbClr val="24292F"/>
                </a:solidFill>
                <a:effectLst/>
                <a:latin typeface="Times New Roman" panose="02020603050405020304" pitchFamily="18" charset="0"/>
                <a:cs typeface="Times New Roman" panose="02020603050405020304" pitchFamily="18" charset="0"/>
              </a:rPr>
            </a:br>
            <a:r>
              <a:rPr lang="en-US" sz="8000" b="0" i="0" dirty="0">
                <a:solidFill>
                  <a:srgbClr val="24292F"/>
                </a:solidFill>
                <a:effectLst/>
                <a:latin typeface="Times New Roman" panose="02020603050405020304" pitchFamily="18" charset="0"/>
                <a:cs typeface="Times New Roman" panose="02020603050405020304" pitchFamily="18" charset="0"/>
              </a:rPr>
              <a:t>'</a:t>
            </a:r>
            <a:r>
              <a:rPr lang="en-US" sz="8000" b="0" i="0" dirty="0" err="1">
                <a:solidFill>
                  <a:srgbClr val="24292F"/>
                </a:solidFill>
                <a:effectLst/>
                <a:latin typeface="Times New Roman" panose="02020603050405020304" pitchFamily="18" charset="0"/>
                <a:cs typeface="Times New Roman" panose="02020603050405020304" pitchFamily="18" charset="0"/>
              </a:rPr>
              <a:t>fetal_health</a:t>
            </a:r>
            <a:r>
              <a:rPr lang="en-US" sz="8000" b="0" i="0" dirty="0">
                <a:solidFill>
                  <a:srgbClr val="24292F"/>
                </a:solidFill>
                <a:effectLst/>
                <a:latin typeface="Times New Roman" panose="02020603050405020304" pitchFamily="18" charset="0"/>
                <a:cs typeface="Times New Roman" panose="02020603050405020304" pitchFamily="18" charset="0"/>
              </a:rPr>
              <a:t>' Tagged as 1 (Normal), 2 (Suspect) and 3 (Pathological)</a:t>
            </a:r>
          </a:p>
          <a:p>
            <a:pPr algn="l">
              <a:buFont typeface="Wingdings" panose="05000000000000000000" pitchFamily="2" charset="2"/>
              <a:buChar char="Ø"/>
            </a:pPr>
            <a:r>
              <a:rPr lang="en-US" sz="8000" b="1" i="0" dirty="0">
                <a:solidFill>
                  <a:srgbClr val="24292F"/>
                </a:solidFill>
                <a:effectLst/>
                <a:latin typeface="Times New Roman" panose="02020603050405020304" pitchFamily="18" charset="0"/>
                <a:cs typeface="Times New Roman" panose="02020603050405020304" pitchFamily="18" charset="0"/>
              </a:rPr>
              <a:t>Independent variables:</a:t>
            </a:r>
            <a:br>
              <a:rPr lang="en-US" sz="8000" b="0" i="0" dirty="0">
                <a:solidFill>
                  <a:srgbClr val="24292F"/>
                </a:solidFill>
                <a:effectLst/>
                <a:latin typeface="Times New Roman" panose="02020603050405020304" pitchFamily="18" charset="0"/>
                <a:cs typeface="Times New Roman" panose="02020603050405020304" pitchFamily="18" charset="0"/>
              </a:rPr>
            </a:br>
            <a:r>
              <a:rPr lang="en-US" sz="8000" b="1" i="0" dirty="0">
                <a:solidFill>
                  <a:srgbClr val="24292F"/>
                </a:solidFill>
                <a:effectLst/>
                <a:latin typeface="Times New Roman" panose="02020603050405020304" pitchFamily="18" charset="0"/>
                <a:cs typeface="Times New Roman" panose="02020603050405020304" pitchFamily="18" charset="0"/>
              </a:rPr>
              <a:t>baseline value:</a:t>
            </a:r>
            <a:r>
              <a:rPr lang="en-US" sz="8000" b="0" i="0" dirty="0">
                <a:solidFill>
                  <a:srgbClr val="24292F"/>
                </a:solidFill>
                <a:effectLst/>
                <a:latin typeface="Times New Roman" panose="02020603050405020304" pitchFamily="18" charset="0"/>
                <a:cs typeface="Times New Roman" panose="02020603050405020304" pitchFamily="18" charset="0"/>
              </a:rPr>
              <a:t> FHR baseline (beats per minute)</a:t>
            </a:r>
            <a:br>
              <a:rPr lang="en-US" sz="8000" b="0" i="0" dirty="0">
                <a:solidFill>
                  <a:srgbClr val="24292F"/>
                </a:solidFill>
                <a:effectLst/>
                <a:latin typeface="Times New Roman" panose="02020603050405020304" pitchFamily="18" charset="0"/>
                <a:cs typeface="Times New Roman" panose="02020603050405020304" pitchFamily="18" charset="0"/>
              </a:rPr>
            </a:br>
            <a:r>
              <a:rPr lang="en-US" sz="8000" b="1" i="0" dirty="0">
                <a:solidFill>
                  <a:srgbClr val="24292F"/>
                </a:solidFill>
                <a:effectLst/>
                <a:latin typeface="Times New Roman" panose="02020603050405020304" pitchFamily="18" charset="0"/>
                <a:cs typeface="Times New Roman" panose="02020603050405020304" pitchFamily="18" charset="0"/>
              </a:rPr>
              <a:t>accelerations:</a:t>
            </a:r>
            <a:r>
              <a:rPr lang="en-US" sz="8000" b="0" i="0" dirty="0">
                <a:solidFill>
                  <a:srgbClr val="24292F"/>
                </a:solidFill>
                <a:effectLst/>
                <a:latin typeface="Times New Roman" panose="02020603050405020304" pitchFamily="18" charset="0"/>
                <a:cs typeface="Times New Roman" panose="02020603050405020304" pitchFamily="18" charset="0"/>
              </a:rPr>
              <a:t> Number of accelerations per second</a:t>
            </a:r>
            <a:br>
              <a:rPr lang="en-US" sz="8000" b="0" i="0" dirty="0">
                <a:solidFill>
                  <a:srgbClr val="24292F"/>
                </a:solidFill>
                <a:effectLst/>
                <a:latin typeface="Times New Roman" panose="02020603050405020304" pitchFamily="18" charset="0"/>
                <a:cs typeface="Times New Roman" panose="02020603050405020304" pitchFamily="18" charset="0"/>
              </a:rPr>
            </a:br>
            <a:r>
              <a:rPr lang="en-US" sz="8000" b="1" i="0" dirty="0" err="1">
                <a:solidFill>
                  <a:srgbClr val="24292F"/>
                </a:solidFill>
                <a:effectLst/>
                <a:latin typeface="Times New Roman" panose="02020603050405020304" pitchFamily="18" charset="0"/>
                <a:cs typeface="Times New Roman" panose="02020603050405020304" pitchFamily="18" charset="0"/>
              </a:rPr>
              <a:t>fetal_movement</a:t>
            </a:r>
            <a:r>
              <a:rPr lang="en-US" sz="8000" b="1" i="0" dirty="0">
                <a:solidFill>
                  <a:srgbClr val="24292F"/>
                </a:solidFill>
                <a:effectLst/>
                <a:latin typeface="Times New Roman" panose="02020603050405020304" pitchFamily="18" charset="0"/>
                <a:cs typeface="Times New Roman" panose="02020603050405020304" pitchFamily="18" charset="0"/>
              </a:rPr>
              <a:t> :</a:t>
            </a:r>
            <a:r>
              <a:rPr lang="en-US" sz="8000" b="0" i="0" dirty="0">
                <a:solidFill>
                  <a:srgbClr val="24292F"/>
                </a:solidFill>
                <a:effectLst/>
                <a:latin typeface="Times New Roman" panose="02020603050405020304" pitchFamily="18" charset="0"/>
                <a:cs typeface="Times New Roman" panose="02020603050405020304" pitchFamily="18" charset="0"/>
              </a:rPr>
              <a:t> Number of fetal movements per second</a:t>
            </a:r>
            <a:br>
              <a:rPr lang="en-US" sz="8000" b="0" i="0" dirty="0">
                <a:solidFill>
                  <a:srgbClr val="24292F"/>
                </a:solidFill>
                <a:effectLst/>
                <a:latin typeface="Times New Roman" panose="02020603050405020304" pitchFamily="18" charset="0"/>
                <a:cs typeface="Times New Roman" panose="02020603050405020304" pitchFamily="18" charset="0"/>
              </a:rPr>
            </a:br>
            <a:r>
              <a:rPr lang="en-US" sz="8000" b="1" i="0" dirty="0" err="1">
                <a:solidFill>
                  <a:srgbClr val="24292F"/>
                </a:solidFill>
                <a:effectLst/>
                <a:latin typeface="Times New Roman" panose="02020603050405020304" pitchFamily="18" charset="0"/>
                <a:cs typeface="Times New Roman" panose="02020603050405020304" pitchFamily="18" charset="0"/>
              </a:rPr>
              <a:t>uterine_contractions</a:t>
            </a:r>
            <a:r>
              <a:rPr lang="en-US" sz="8000" b="1" i="0" dirty="0">
                <a:solidFill>
                  <a:srgbClr val="24292F"/>
                </a:solidFill>
                <a:effectLst/>
                <a:latin typeface="Times New Roman" panose="02020603050405020304" pitchFamily="18" charset="0"/>
                <a:cs typeface="Times New Roman" panose="02020603050405020304" pitchFamily="18" charset="0"/>
              </a:rPr>
              <a:t>:</a:t>
            </a:r>
            <a:r>
              <a:rPr lang="en-US" sz="8000" b="0" i="0" dirty="0">
                <a:solidFill>
                  <a:srgbClr val="24292F"/>
                </a:solidFill>
                <a:effectLst/>
                <a:latin typeface="Times New Roman" panose="02020603050405020304" pitchFamily="18" charset="0"/>
                <a:cs typeface="Times New Roman" panose="02020603050405020304" pitchFamily="18" charset="0"/>
              </a:rPr>
              <a:t> Number of uterine contractions per second</a:t>
            </a:r>
            <a:br>
              <a:rPr lang="en-US" sz="8000" b="0" i="0" dirty="0">
                <a:solidFill>
                  <a:srgbClr val="24292F"/>
                </a:solidFill>
                <a:effectLst/>
                <a:latin typeface="Times New Roman" panose="02020603050405020304" pitchFamily="18" charset="0"/>
                <a:cs typeface="Times New Roman" panose="02020603050405020304" pitchFamily="18" charset="0"/>
              </a:rPr>
            </a:br>
            <a:r>
              <a:rPr lang="en-US" sz="8000" b="1" i="0" dirty="0" err="1">
                <a:solidFill>
                  <a:srgbClr val="24292F"/>
                </a:solidFill>
                <a:effectLst/>
                <a:latin typeface="Times New Roman" panose="02020603050405020304" pitchFamily="18" charset="0"/>
                <a:cs typeface="Times New Roman" panose="02020603050405020304" pitchFamily="18" charset="0"/>
              </a:rPr>
              <a:t>light_decelerations</a:t>
            </a:r>
            <a:r>
              <a:rPr lang="en-US" sz="8000" b="1" i="0" dirty="0">
                <a:solidFill>
                  <a:srgbClr val="24292F"/>
                </a:solidFill>
                <a:effectLst/>
                <a:latin typeface="Times New Roman" panose="02020603050405020304" pitchFamily="18" charset="0"/>
                <a:cs typeface="Times New Roman" panose="02020603050405020304" pitchFamily="18" charset="0"/>
              </a:rPr>
              <a:t>:</a:t>
            </a:r>
            <a:r>
              <a:rPr lang="en-US" sz="8000" b="0" i="0" dirty="0">
                <a:solidFill>
                  <a:srgbClr val="24292F"/>
                </a:solidFill>
                <a:effectLst/>
                <a:latin typeface="Times New Roman" panose="02020603050405020304" pitchFamily="18" charset="0"/>
                <a:cs typeface="Times New Roman" panose="02020603050405020304" pitchFamily="18" charset="0"/>
              </a:rPr>
              <a:t> Number of light decelerations per second</a:t>
            </a:r>
            <a:br>
              <a:rPr lang="en-US" sz="8000" b="0" i="0" dirty="0">
                <a:solidFill>
                  <a:srgbClr val="24292F"/>
                </a:solidFill>
                <a:effectLst/>
                <a:latin typeface="Times New Roman" panose="02020603050405020304" pitchFamily="18" charset="0"/>
                <a:cs typeface="Times New Roman" panose="02020603050405020304" pitchFamily="18" charset="0"/>
              </a:rPr>
            </a:br>
            <a:r>
              <a:rPr lang="en-US" sz="8000" b="1" i="0" dirty="0" err="1">
                <a:solidFill>
                  <a:srgbClr val="24292F"/>
                </a:solidFill>
                <a:effectLst/>
                <a:latin typeface="Times New Roman" panose="02020603050405020304" pitchFamily="18" charset="0"/>
                <a:cs typeface="Times New Roman" panose="02020603050405020304" pitchFamily="18" charset="0"/>
              </a:rPr>
              <a:t>severe_decelerations</a:t>
            </a:r>
            <a:r>
              <a:rPr lang="en-US" sz="8000" b="1" i="0" dirty="0">
                <a:solidFill>
                  <a:srgbClr val="24292F"/>
                </a:solidFill>
                <a:effectLst/>
                <a:latin typeface="Times New Roman" panose="02020603050405020304" pitchFamily="18" charset="0"/>
                <a:cs typeface="Times New Roman" panose="02020603050405020304" pitchFamily="18" charset="0"/>
              </a:rPr>
              <a:t>:</a:t>
            </a:r>
            <a:r>
              <a:rPr lang="en-US" sz="8000" b="0" i="0" dirty="0">
                <a:solidFill>
                  <a:srgbClr val="24292F"/>
                </a:solidFill>
                <a:effectLst/>
                <a:latin typeface="Times New Roman" panose="02020603050405020304" pitchFamily="18" charset="0"/>
                <a:cs typeface="Times New Roman" panose="02020603050405020304" pitchFamily="18" charset="0"/>
              </a:rPr>
              <a:t> Number of severe decelerations per second</a:t>
            </a:r>
            <a:br>
              <a:rPr lang="en-US" sz="8000" b="0" i="0" dirty="0">
                <a:solidFill>
                  <a:srgbClr val="24292F"/>
                </a:solidFill>
                <a:effectLst/>
                <a:latin typeface="Times New Roman" panose="02020603050405020304" pitchFamily="18" charset="0"/>
                <a:cs typeface="Times New Roman" panose="02020603050405020304" pitchFamily="18" charset="0"/>
              </a:rPr>
            </a:br>
            <a:r>
              <a:rPr lang="en-US" sz="8000" b="1" i="0" dirty="0" err="1">
                <a:solidFill>
                  <a:srgbClr val="24292F"/>
                </a:solidFill>
                <a:effectLst/>
                <a:latin typeface="Times New Roman" panose="02020603050405020304" pitchFamily="18" charset="0"/>
                <a:cs typeface="Times New Roman" panose="02020603050405020304" pitchFamily="18" charset="0"/>
              </a:rPr>
              <a:t>prolongued_decelerations</a:t>
            </a:r>
            <a:r>
              <a:rPr lang="en-US" sz="8000" b="1" i="0" dirty="0">
                <a:solidFill>
                  <a:srgbClr val="24292F"/>
                </a:solidFill>
                <a:effectLst/>
                <a:latin typeface="Times New Roman" panose="02020603050405020304" pitchFamily="18" charset="0"/>
                <a:cs typeface="Times New Roman" panose="02020603050405020304" pitchFamily="18" charset="0"/>
              </a:rPr>
              <a:t> :</a:t>
            </a:r>
            <a:r>
              <a:rPr lang="en-US" sz="8000" b="0" i="0" dirty="0">
                <a:solidFill>
                  <a:srgbClr val="24292F"/>
                </a:solidFill>
                <a:effectLst/>
                <a:latin typeface="Times New Roman" panose="02020603050405020304" pitchFamily="18" charset="0"/>
                <a:cs typeface="Times New Roman" panose="02020603050405020304" pitchFamily="18" charset="0"/>
              </a:rPr>
              <a:t> Number of prolonged decelerations per second</a:t>
            </a:r>
          </a:p>
          <a:p>
            <a:pPr algn="l"/>
            <a:r>
              <a:rPr lang="en-US" sz="8000" b="1" i="0" dirty="0" err="1">
                <a:solidFill>
                  <a:srgbClr val="24292F"/>
                </a:solidFill>
                <a:effectLst/>
                <a:latin typeface="Times New Roman" panose="02020603050405020304" pitchFamily="18" charset="0"/>
                <a:cs typeface="Times New Roman" panose="02020603050405020304" pitchFamily="18" charset="0"/>
              </a:rPr>
              <a:t>abnormal_short_term_variability</a:t>
            </a:r>
            <a:r>
              <a:rPr lang="en-US" sz="8000" b="1" i="0" dirty="0">
                <a:solidFill>
                  <a:srgbClr val="24292F"/>
                </a:solidFill>
                <a:effectLst/>
                <a:latin typeface="Times New Roman" panose="02020603050405020304" pitchFamily="18" charset="0"/>
                <a:cs typeface="Times New Roman" panose="02020603050405020304" pitchFamily="18" charset="0"/>
              </a:rPr>
              <a:t> :</a:t>
            </a:r>
            <a:r>
              <a:rPr lang="en-US" sz="8000" b="0" i="0" dirty="0">
                <a:solidFill>
                  <a:srgbClr val="24292F"/>
                </a:solidFill>
                <a:effectLst/>
                <a:latin typeface="Times New Roman" panose="02020603050405020304" pitchFamily="18" charset="0"/>
                <a:cs typeface="Times New Roman" panose="02020603050405020304" pitchFamily="18" charset="0"/>
              </a:rPr>
              <a:t> Percentage of time with abnormal short term   variability</a:t>
            </a:r>
            <a:endParaRPr lang="en-IN" sz="8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7756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DEABA-1BA1-4AD8-912A-9B90E391B871}"/>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Right Data for analysis</a:t>
            </a:r>
            <a:endParaRPr lang="en-US" sz="2800" dirty="0"/>
          </a:p>
        </p:txBody>
      </p:sp>
      <p:sp>
        <p:nvSpPr>
          <p:cNvPr id="3" name="Content Placeholder 2">
            <a:extLst>
              <a:ext uri="{FF2B5EF4-FFF2-40B4-BE49-F238E27FC236}">
                <a16:creationId xmlns:a16="http://schemas.microsoft.com/office/drawing/2014/main" id="{8A9B5C5C-B058-46BC-A39E-4CC7ADCC33B5}"/>
              </a:ext>
            </a:extLst>
          </p:cNvPr>
          <p:cNvSpPr>
            <a:spLocks noGrp="1"/>
          </p:cNvSpPr>
          <p:nvPr>
            <p:ph idx="1"/>
          </p:nvPr>
        </p:nvSpPr>
        <p:spPr/>
        <p:txBody>
          <a:bodyPr>
            <a:norm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Understanding the data based on the research papers</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We have cleaned the data based on the columns which are useful for the data analysis.</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Reduced the data to (2126,10)</a:t>
            </a:r>
          </a:p>
        </p:txBody>
      </p:sp>
    </p:spTree>
    <p:extLst>
      <p:ext uri="{BB962C8B-B14F-4D97-AF65-F5344CB8AC3E}">
        <p14:creationId xmlns:p14="http://schemas.microsoft.com/office/powerpoint/2010/main" val="2840930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21BACF-725A-4F17-9A63-0B7DAE1A9563}"/>
              </a:ext>
            </a:extLst>
          </p:cNvPr>
          <p:cNvSpPr>
            <a:spLocks noGrp="1"/>
          </p:cNvSpPr>
          <p:nvPr>
            <p:ph type="title"/>
          </p:nvPr>
        </p:nvSpPr>
        <p:spPr>
          <a:xfrm>
            <a:off x="960438" y="640080"/>
            <a:ext cx="4500737" cy="2194560"/>
          </a:xfrm>
        </p:spPr>
        <p:txBody>
          <a:bodyPr>
            <a:normAutofit/>
          </a:bodyPr>
          <a:lstStyle/>
          <a:p>
            <a:r>
              <a:rPr lang="en-IN" sz="3600" dirty="0">
                <a:latin typeface="Times New Roman" panose="02020603050405020304" pitchFamily="18" charset="0"/>
                <a:cs typeface="Times New Roman" panose="02020603050405020304" pitchFamily="18" charset="0"/>
              </a:rPr>
              <a:t>Insights/</a:t>
            </a:r>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interpretations</a:t>
            </a:r>
            <a:endParaRPr lang="en-US" sz="3600" dirty="0"/>
          </a:p>
        </p:txBody>
      </p:sp>
      <p:sp>
        <p:nvSpPr>
          <p:cNvPr id="3" name="Content Placeholder 2">
            <a:extLst>
              <a:ext uri="{FF2B5EF4-FFF2-40B4-BE49-F238E27FC236}">
                <a16:creationId xmlns:a16="http://schemas.microsoft.com/office/drawing/2014/main" id="{F7995B4E-90CB-4BEA-AED6-ABC8BC5CB88F}"/>
              </a:ext>
            </a:extLst>
          </p:cNvPr>
          <p:cNvSpPr>
            <a:spLocks noGrp="1"/>
          </p:cNvSpPr>
          <p:nvPr>
            <p:ph idx="1"/>
          </p:nvPr>
        </p:nvSpPr>
        <p:spPr>
          <a:xfrm>
            <a:off x="960438" y="2916936"/>
            <a:ext cx="4500737" cy="3264408"/>
          </a:xfrm>
        </p:spPr>
        <p:txBody>
          <a:bodyPr anchor="t">
            <a:normAutofit/>
          </a:bodyPr>
          <a:lstStyle/>
          <a:p>
            <a:pPr marL="342900" lvl="0" indent="-342900">
              <a:spcAft>
                <a:spcPts val="800"/>
              </a:spcAft>
              <a:buFont typeface="Wingdings" panose="05000000000000000000" pitchFamily="2" charset="2"/>
              <a:buChar char=""/>
            </a:pPr>
            <a:r>
              <a:rPr lang="en-US" sz="2400" dirty="0">
                <a:solidFill>
                  <a:schemeClr val="bg1"/>
                </a:solidFill>
                <a:latin typeface="Times New Roman" panose="02020603050405020304" pitchFamily="18" charset="0"/>
                <a:cs typeface="Times New Roman" panose="02020603050405020304" pitchFamily="18" charset="0"/>
              </a:rPr>
              <a:t>Identify the affected heart-beat Fluctuations by taking into consideration analysis of various factors like </a:t>
            </a:r>
            <a:r>
              <a:rPr lang="en-IN"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baseline value(Fetal Heart Rate per minute),</a:t>
            </a:r>
            <a:r>
              <a:rPr lang="en-IN"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fetal</a:t>
            </a:r>
            <a:r>
              <a:rPr lang="en-IN"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movements per second, uterine contractions per second.</a:t>
            </a:r>
          </a:p>
        </p:txBody>
      </p:sp>
      <p:sp>
        <p:nvSpPr>
          <p:cNvPr id="6" name="TextBox 5">
            <a:extLst>
              <a:ext uri="{FF2B5EF4-FFF2-40B4-BE49-F238E27FC236}">
                <a16:creationId xmlns:a16="http://schemas.microsoft.com/office/drawing/2014/main" id="{BA768C2F-2613-4D3E-B724-7B8A408A331A}"/>
              </a:ext>
            </a:extLst>
          </p:cNvPr>
          <p:cNvSpPr txBox="1"/>
          <p:nvPr/>
        </p:nvSpPr>
        <p:spPr>
          <a:xfrm>
            <a:off x="6572140" y="3968684"/>
            <a:ext cx="5032256" cy="2031325"/>
          </a:xfrm>
          <a:prstGeom prst="rect">
            <a:avLst/>
          </a:prstGeom>
          <a:noFill/>
        </p:spPr>
        <p:txBody>
          <a:bodyPr wrap="square" rtlCol="0">
            <a:spAutoFit/>
          </a:bodyPr>
          <a:lstStyle/>
          <a:p>
            <a:r>
              <a:rPr lang="en-US" b="1" i="0" dirty="0">
                <a:effectLst/>
                <a:latin typeface="-apple-system"/>
              </a:rPr>
              <a:t>In the above plot fetal health 2.0 has poor fetal heart rate which indicate babies health is not good</a:t>
            </a:r>
          </a:p>
          <a:p>
            <a:endParaRPr lang="en-US" sz="1800" b="1" i="0" dirty="0">
              <a:solidFill>
                <a:srgbClr val="24292F"/>
              </a:solidFill>
              <a:effectLst/>
              <a:latin typeface="Times New Roman" panose="02020603050405020304" pitchFamily="18" charset="0"/>
              <a:cs typeface="Times New Roman" panose="02020603050405020304" pitchFamily="18" charset="0"/>
            </a:endParaRPr>
          </a:p>
          <a:p>
            <a:r>
              <a:rPr lang="en-US" sz="1800" b="1" i="0" dirty="0">
                <a:solidFill>
                  <a:srgbClr val="24292F"/>
                </a:solidFill>
                <a:effectLst/>
                <a:latin typeface="Times New Roman" panose="02020603050405020304" pitchFamily="18" charset="0"/>
                <a:cs typeface="Times New Roman" panose="02020603050405020304" pitchFamily="18" charset="0"/>
              </a:rPr>
              <a:t>1.0 : Normal</a:t>
            </a:r>
          </a:p>
          <a:p>
            <a:r>
              <a:rPr lang="en-US" sz="1800" b="1" i="0" dirty="0">
                <a:solidFill>
                  <a:srgbClr val="24292F"/>
                </a:solidFill>
                <a:effectLst/>
                <a:latin typeface="Times New Roman" panose="02020603050405020304" pitchFamily="18" charset="0"/>
                <a:cs typeface="Times New Roman" panose="02020603050405020304" pitchFamily="18" charset="0"/>
              </a:rPr>
              <a:t>2.0:  Suspect</a:t>
            </a:r>
          </a:p>
          <a:p>
            <a:r>
              <a:rPr lang="en-US" sz="1800" b="1" i="0" dirty="0">
                <a:solidFill>
                  <a:srgbClr val="24292F"/>
                </a:solidFill>
                <a:effectLst/>
                <a:latin typeface="Times New Roman" panose="02020603050405020304" pitchFamily="18" charset="0"/>
                <a:cs typeface="Times New Roman" panose="02020603050405020304" pitchFamily="18" charset="0"/>
              </a:rPr>
              <a:t>3.0:  Pathological</a:t>
            </a:r>
          </a:p>
          <a:p>
            <a:endParaRPr lang="en-US" dirty="0"/>
          </a:p>
        </p:txBody>
      </p:sp>
      <p:pic>
        <p:nvPicPr>
          <p:cNvPr id="9" name="Picture 8" descr="Chart, box and whisker chart&#10;&#10;Description automatically generated">
            <a:extLst>
              <a:ext uri="{FF2B5EF4-FFF2-40B4-BE49-F238E27FC236}">
                <a16:creationId xmlns:a16="http://schemas.microsoft.com/office/drawing/2014/main" id="{0AB75B69-3A21-4A5F-92A9-C95175E48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054" y="364411"/>
            <a:ext cx="5722428" cy="3419151"/>
          </a:xfrm>
          <a:prstGeom prst="rect">
            <a:avLst/>
          </a:prstGeom>
        </p:spPr>
      </p:pic>
    </p:spTree>
    <p:extLst>
      <p:ext uri="{BB962C8B-B14F-4D97-AF65-F5344CB8AC3E}">
        <p14:creationId xmlns:p14="http://schemas.microsoft.com/office/powerpoint/2010/main" val="295732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JuxtaposeVTI">
  <a:themeElements>
    <a:clrScheme name="AnalogousFromDarkSeedLeftStep">
      <a:dk1>
        <a:srgbClr val="000000"/>
      </a:dk1>
      <a:lt1>
        <a:srgbClr val="FFFFFF"/>
      </a:lt1>
      <a:dk2>
        <a:srgbClr val="301B29"/>
      </a:dk2>
      <a:lt2>
        <a:srgbClr val="F0F3F3"/>
      </a:lt2>
      <a:accent1>
        <a:srgbClr val="C34D69"/>
      </a:accent1>
      <a:accent2>
        <a:srgbClr val="B13B88"/>
      </a:accent2>
      <a:accent3>
        <a:srgbClr val="BB4DC3"/>
      </a:accent3>
      <a:accent4>
        <a:srgbClr val="773BB1"/>
      </a:accent4>
      <a:accent5>
        <a:srgbClr val="584DC3"/>
      </a:accent5>
      <a:accent6>
        <a:srgbClr val="3B61B1"/>
      </a:accent6>
      <a:hlink>
        <a:srgbClr val="775AC8"/>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313</TotalTime>
  <Words>889</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Franklin Gothic Demi Cond</vt:lpstr>
      <vt:lpstr>Franklin Gothic Medium</vt:lpstr>
      <vt:lpstr>Times New Roman</vt:lpstr>
      <vt:lpstr>Wingdings</vt:lpstr>
      <vt:lpstr>JuxtaposeVTI</vt:lpstr>
      <vt:lpstr>“Fetal Health Status Prediction Using Machine  Learning Techniques” </vt:lpstr>
      <vt:lpstr>Fetal Health INTRODUCTION</vt:lpstr>
      <vt:lpstr>Fetal Health classification</vt:lpstr>
      <vt:lpstr>Problem statement</vt:lpstr>
      <vt:lpstr>OBJECTIVE</vt:lpstr>
      <vt:lpstr>Dataset Description</vt:lpstr>
      <vt:lpstr>Variable description</vt:lpstr>
      <vt:lpstr>Right Data for analysis</vt:lpstr>
      <vt:lpstr>Insights/ interpretations</vt:lpstr>
      <vt:lpstr>PowerPoint Presentation</vt:lpstr>
      <vt:lpstr>PowerPoint Presentation</vt:lpstr>
      <vt:lpstr>Model BUILDING</vt:lpstr>
      <vt:lpstr>Results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“Fetal Health Status Prediction Using Machine  Learning Techniques” </dc:title>
  <dc:creator>Akhil Birru</dc:creator>
  <cp:lastModifiedBy>Vinay Ale</cp:lastModifiedBy>
  <cp:revision>26</cp:revision>
  <dcterms:created xsi:type="dcterms:W3CDTF">2022-04-21T04:12:20Z</dcterms:created>
  <dcterms:modified xsi:type="dcterms:W3CDTF">2022-11-24T17:43:13Z</dcterms:modified>
</cp:coreProperties>
</file>