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>
          <p15:clr>
            <a:srgbClr val="A4A3A4"/>
          </p15:clr>
        </p15:guide>
        <p15:guide id="2" orient="horz" pos="2089">
          <p15:clr>
            <a:srgbClr val="A4A3A4"/>
          </p15:clr>
        </p15:guide>
        <p15:guide id="3" orient="horz" pos="312">
          <p15:clr>
            <a:srgbClr val="A4A3A4"/>
          </p15:clr>
        </p15:guide>
        <p15:guide id="4" orient="horz" pos="877">
          <p15:clr>
            <a:srgbClr val="A4A3A4"/>
          </p15:clr>
        </p15:guide>
        <p15:guide id="5" orient="horz" pos="268">
          <p15:clr>
            <a:srgbClr val="A4A3A4"/>
          </p15:clr>
        </p15:guide>
        <p15:guide id="6" orient="horz" pos="1608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1475"/>
        <p:guide orient="horz" pos="2089"/>
        <p:guide orient="horz" pos="312"/>
        <p:guide orient="horz" pos="877"/>
        <p:guide orient="horz" pos="268"/>
        <p:guide orient="horz" pos="1608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20.12.2019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20.12.2019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E6A9-9B11-40C6-81AA-114CC9A79F2E}" type="datetime1">
              <a:rPr lang="de-DE" smtClean="0"/>
              <a:t>20.12.2019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02343" y="2052221"/>
            <a:ext cx="8084457" cy="1752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02343" y="914611"/>
            <a:ext cx="8084457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2C4-11B2-4704-B9B6-DA1624672247}" type="datetime1">
              <a:rPr lang="de-DE" smtClean="0"/>
              <a:t>20.12.2019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8000" y="2068844"/>
            <a:ext cx="8178800" cy="35994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Textfeld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508000" y="914611"/>
            <a:ext cx="8178800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87E-73EC-414A-84B2-BDB89312D003}" type="datetime1">
              <a:rPr lang="de-DE" smtClean="0"/>
              <a:t>20.12.2019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7029" y="2052224"/>
            <a:ext cx="8149771" cy="40739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537029" y="914611"/>
            <a:ext cx="8149771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9CFA-E787-47F7-A7FA-131DEE1716A6}" type="datetime1">
              <a:rPr lang="de-DE" smtClean="0"/>
              <a:t>20.12.2019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9250"/>
            <a:ext cx="8178803" cy="586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 smtClean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2267489"/>
            <a:ext cx="8178803" cy="367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 smtClean="0"/>
              <a:t>Fließtext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1D3-41CF-42EB-8C58-2CAB0ABC7EF4}" type="datetime1">
              <a:rPr lang="de-DE" smtClean="0"/>
              <a:t>20.12.2019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A29FA76-C1EC-43A2-8AE1-961796B1AD92}" type="datetime1">
              <a:rPr lang="de-DE" smtClean="0"/>
              <a:t>20.12.2019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00754" y="235572"/>
            <a:ext cx="2043246" cy="577439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" y="235572"/>
            <a:ext cx="1998827" cy="57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23" y="326291"/>
            <a:ext cx="22805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02343" y="3726005"/>
            <a:ext cx="8084457" cy="1752600"/>
          </a:xfrm>
        </p:spPr>
        <p:txBody>
          <a:bodyPr/>
          <a:lstStyle/>
          <a:p>
            <a:pPr algn="ctr"/>
            <a:r>
              <a:rPr lang="de-DE" dirty="0" smtClean="0"/>
              <a:t>Vinay Balasubramanian</a:t>
            </a:r>
            <a:endParaRPr lang="de-DE" dirty="0"/>
          </a:p>
          <a:p>
            <a:pPr algn="ctr"/>
            <a:r>
              <a:rPr lang="de-DE" dirty="0" smtClean="0"/>
              <a:t>v_balasubr18@cs.uni-kl.de</a:t>
            </a:r>
            <a:endParaRPr lang="de-DE" dirty="0"/>
          </a:p>
          <a:p>
            <a:pPr algn="ctr"/>
            <a:r>
              <a:rPr lang="de-DE" dirty="0"/>
              <a:t>Supervisor</a:t>
            </a:r>
            <a:r>
              <a:rPr lang="de-DE" dirty="0" smtClean="0"/>
              <a:t>: Jilliam Diaz Barros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02343" y="914611"/>
            <a:ext cx="8084457" cy="23865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sz="3600" dirty="0" smtClean="0"/>
              <a:t>2D Image Processing &amp; Augmented Reality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3rd Semester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Survey on Face Tracking with Deep Learning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10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2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Face tracking is a computer vision task that involves tracking a specific number of landmarks on the face detected across all frames of a video</a:t>
            </a:r>
            <a:r>
              <a:rPr lang="de-DE" dirty="0" smtClean="0"/>
              <a:t>.</a:t>
            </a:r>
          </a:p>
          <a:p>
            <a:r>
              <a:rPr lang="de-DE" dirty="0" smtClean="0"/>
              <a:t>Applications include Face analysis, Person identification, Activity recognition, Sentiment analysis, Face modeling etc. </a:t>
            </a:r>
            <a:endParaRPr lang="de-DE" dirty="0" smtClean="0"/>
          </a:p>
          <a:p>
            <a:r>
              <a:rPr lang="de-DE" dirty="0" smtClean="0"/>
              <a:t>It is a challenging problem as the videos are captured in unconstrained conditions which may include </a:t>
            </a:r>
            <a:r>
              <a:rPr lang="de-DE" dirty="0" smtClean="0"/>
              <a:t>illumination variations, large head poses, occlusions</a:t>
            </a:r>
            <a:r>
              <a:rPr lang="de-DE" dirty="0" smtClean="0"/>
              <a:t>.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There are two basic approaches – Image-based and Video-based.</a:t>
            </a:r>
          </a:p>
          <a:p>
            <a:r>
              <a:rPr lang="de-DE" dirty="0"/>
              <a:t>Image-based methods operate only on still </a:t>
            </a:r>
            <a:r>
              <a:rPr lang="de-DE" dirty="0" smtClean="0"/>
              <a:t>frames.</a:t>
            </a:r>
            <a:endParaRPr lang="de-DE" dirty="0"/>
          </a:p>
          <a:p>
            <a:r>
              <a:rPr lang="de-DE" dirty="0"/>
              <a:t>V</a:t>
            </a:r>
            <a:r>
              <a:rPr lang="de-DE" dirty="0" smtClean="0"/>
              <a:t>ideo-based </a:t>
            </a:r>
            <a:r>
              <a:rPr lang="de-DE" dirty="0"/>
              <a:t>methods make use of temporal information to predict facial landmarks in each frame.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5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Temporal-variant features such as pose and expression are separated from Temportal-invariant features such as facial identity.</a:t>
            </a:r>
          </a:p>
          <a:p>
            <a:r>
              <a:rPr lang="de-DE" dirty="0" smtClean="0"/>
              <a:t>Employs recurrent learning at both spatial and temporal dimensions.</a:t>
            </a:r>
          </a:p>
          <a:p>
            <a:r>
              <a:rPr lang="de-DE" dirty="0" smtClean="0"/>
              <a:t>The network consists of 4 modules - Encoder-Decoder, Spatial recurrent learning, Temporal recurrent learning and Supervised identity disentangling.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Recurrent Encoder-Decoder Network for Video-based Face Alignment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53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Improvises on previous approaches for dynamic facial analysis that use </a:t>
            </a:r>
            <a:r>
              <a:rPr lang="en-US" dirty="0" err="1" smtClean="0"/>
              <a:t>Kalman</a:t>
            </a:r>
            <a:r>
              <a:rPr lang="en-US" dirty="0" smtClean="0"/>
              <a:t>/Particle filters.</a:t>
            </a:r>
          </a:p>
          <a:p>
            <a:r>
              <a:rPr lang="en-US" dirty="0" smtClean="0"/>
              <a:t>CNN layers followed by recurrent layers as dense layers.</a:t>
            </a:r>
          </a:p>
          <a:p>
            <a:r>
              <a:rPr lang="en-US" dirty="0"/>
              <a:t>Uses FC-RNN to exploit generalization from a pre-trained CNN.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Facial Analysis: From Bayesian Filtering to Recurrent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the fact that bounding box tracking and landmark detection tasks are dependent. The accuracy of the latter depends on how good the former is.</a:t>
            </a:r>
          </a:p>
          <a:p>
            <a:r>
              <a:rPr lang="en-US" dirty="0" smtClean="0"/>
              <a:t>The two tasks are modeled in a probabilistic manner by following a Bayesian model.</a:t>
            </a:r>
          </a:p>
          <a:p>
            <a:r>
              <a:rPr lang="en-US" dirty="0" smtClean="0"/>
              <a:t>The architecture consists of a </a:t>
            </a:r>
            <a:r>
              <a:rPr lang="en-US" i="1" dirty="0" smtClean="0"/>
              <a:t>Tracking agent, Alignment agent </a:t>
            </a:r>
            <a:r>
              <a:rPr lang="en-US" dirty="0" smtClean="0"/>
              <a:t>and </a:t>
            </a:r>
            <a:r>
              <a:rPr lang="en-US" i="1" dirty="0" smtClean="0"/>
              <a:t>Communication channels </a:t>
            </a:r>
            <a:r>
              <a:rPr lang="en-US" dirty="0" smtClean="0"/>
              <a:t>between the agents.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Dual-Agent Deep Reinforcement Learning for Deformable Face Tracking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1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7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stream deep learning method to capture spatial as well as temporal information.</a:t>
            </a:r>
          </a:p>
          <a:p>
            <a:r>
              <a:rPr lang="en-US" dirty="0" smtClean="0"/>
              <a:t>Spatial stream captures information on still frames.</a:t>
            </a:r>
          </a:p>
          <a:p>
            <a:r>
              <a:rPr lang="en-US" dirty="0" smtClean="0"/>
              <a:t>Temporal stream captures temporal consistency information across successive frames. It is followed by a RNN to model the sequential information over consecutive frames.</a:t>
            </a:r>
          </a:p>
          <a:p>
            <a:r>
              <a:rPr lang="en-US" dirty="0" smtClean="0"/>
              <a:t>Finally, facial landmarks are determined by a weighted fusion of spatial and temporal streams.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Two-stream Transformer Networks for Video-based Face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8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Recurrent regression based approach</a:t>
            </a:r>
          </a:p>
          <a:p>
            <a:r>
              <a:rPr lang="en-US" dirty="0" smtClean="0"/>
              <a:t>Uses LSTM to exploit both spatial and temporal information.</a:t>
            </a:r>
          </a:p>
          <a:p>
            <a:r>
              <a:rPr lang="en-US" dirty="0" smtClean="0"/>
              <a:t>Spatial – The predicted landmark location is used as basis for estimation in the next stage.</a:t>
            </a:r>
          </a:p>
          <a:p>
            <a:r>
              <a:rPr lang="en-US" dirty="0" smtClean="0"/>
              <a:t>Temporal – The predicted landmark location is used as basis for estimation in the next frame.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 Alignment Recurrent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9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some of the metrics used to compare the above methods in this survey :–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Dataset used for training (In the wild vs constrained)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Evaluation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landmarks tracked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Kind of landmarks retrieved (2D or 3D)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Robustness to large pose variations, illumination changes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	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78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1_Office-Design</vt:lpstr>
      <vt:lpstr>2D Image Processing &amp; Augmented Reality 3rd Semester Survey on Face Tracking with Deep Learning</vt:lpstr>
      <vt:lpstr>Outline</vt:lpstr>
      <vt:lpstr>Outline</vt:lpstr>
      <vt:lpstr>Recurrent Encoder-Decoder Network for Video-based Face Alignment </vt:lpstr>
      <vt:lpstr>Dynamic Facial Analysis: From Bayesian Filtering to Recurrent Neural Network</vt:lpstr>
      <vt:lpstr>Dual-Agent Deep Reinforcement Learning for Deformable Face Tracking </vt:lpstr>
      <vt:lpstr>Two-stream Transformer Networks for Video-based Face Alignment</vt:lpstr>
      <vt:lpstr>Face Alignment Recurrent Neural Network</vt:lpstr>
      <vt:lpstr>Comparison metrics</vt:lpstr>
      <vt:lpstr>Thank You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Vinay B</cp:lastModifiedBy>
  <cp:revision>111</cp:revision>
  <cp:lastPrinted>2019-12-20T17:38:59Z</cp:lastPrinted>
  <dcterms:created xsi:type="dcterms:W3CDTF">2014-06-30T10:01:41Z</dcterms:created>
  <dcterms:modified xsi:type="dcterms:W3CDTF">2019-12-20T17:40:06Z</dcterms:modified>
</cp:coreProperties>
</file>