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5">
          <p15:clr>
            <a:srgbClr val="A4A3A4"/>
          </p15:clr>
        </p15:guide>
        <p15:guide id="2" orient="horz" pos="2089">
          <p15:clr>
            <a:srgbClr val="A4A3A4"/>
          </p15:clr>
        </p15:guide>
        <p15:guide id="3" orient="horz" pos="312">
          <p15:clr>
            <a:srgbClr val="A4A3A4"/>
          </p15:clr>
        </p15:guide>
        <p15:guide id="4" orient="horz" pos="877">
          <p15:clr>
            <a:srgbClr val="A4A3A4"/>
          </p15:clr>
        </p15:guide>
        <p15:guide id="5" orient="horz" pos="268">
          <p15:clr>
            <a:srgbClr val="A4A3A4"/>
          </p15:clr>
        </p15:guide>
        <p15:guide id="6" orient="horz" pos="1608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1475"/>
        <p:guide orient="horz" pos="2089"/>
        <p:guide orient="horz" pos="312"/>
        <p:guide orient="horz" pos="877"/>
        <p:guide orient="horz" pos="268"/>
        <p:guide orient="horz" pos="1608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05.01.2020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05.01.2020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E6A9-9B11-40C6-81AA-114CC9A79F2E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602343" y="2052221"/>
            <a:ext cx="8084457" cy="1752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02343" y="914611"/>
            <a:ext cx="8084457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60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A2C4-11B2-4704-B9B6-DA1624672247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8000" y="2068844"/>
            <a:ext cx="8178800" cy="35994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Textfeld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508000" y="914611"/>
            <a:ext cx="8178800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4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87E-73EC-414A-84B2-BDB89312D003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37029" y="2052224"/>
            <a:ext cx="8149771" cy="407394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537029" y="914611"/>
            <a:ext cx="8149771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Präsentationstitel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2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9CFA-E787-47F7-A7FA-131DEE1716A6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599250"/>
            <a:ext cx="8178803" cy="586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e-DE" dirty="0" smtClean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2267489"/>
            <a:ext cx="8178803" cy="3672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 baseline="0"/>
            </a:lvl1pPr>
          </a:lstStyle>
          <a:p>
            <a:pPr lvl="0"/>
            <a:r>
              <a:rPr lang="de-DE" dirty="0" smtClean="0"/>
              <a:t>Fließtext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5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1D3-41CF-42EB-8C58-2CAB0ABC7EF4}" type="datetime1">
              <a:rPr lang="de-DE" smtClean="0"/>
              <a:t>05.01.2020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A29FA76-C1EC-43A2-8AE1-961796B1AD92}" type="datetime1">
              <a:rPr lang="de-DE" smtClean="0"/>
              <a:t>05.01.2020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00754" y="235572"/>
            <a:ext cx="2043246" cy="577439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1" y="235572"/>
            <a:ext cx="1998827" cy="5774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23" y="326291"/>
            <a:ext cx="22805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0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02343" y="3726005"/>
            <a:ext cx="8084457" cy="1752600"/>
          </a:xfrm>
        </p:spPr>
        <p:txBody>
          <a:bodyPr/>
          <a:lstStyle/>
          <a:p>
            <a:pPr algn="ctr"/>
            <a:r>
              <a:rPr lang="de-DE" dirty="0" smtClean="0"/>
              <a:t>Vinay Balasubramanian</a:t>
            </a:r>
            <a:endParaRPr lang="de-DE" dirty="0"/>
          </a:p>
          <a:p>
            <a:pPr algn="ctr"/>
            <a:r>
              <a:rPr lang="de-DE" dirty="0" smtClean="0"/>
              <a:t>v_balasubr18@cs.uni-kl.de</a:t>
            </a:r>
            <a:endParaRPr lang="de-DE" dirty="0"/>
          </a:p>
          <a:p>
            <a:pPr algn="ctr"/>
            <a:r>
              <a:rPr lang="de-DE" dirty="0"/>
              <a:t>Supervisor</a:t>
            </a:r>
            <a:r>
              <a:rPr lang="de-DE" dirty="0" smtClean="0"/>
              <a:t>: Jilliam Diaz Barros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87103" y="914611"/>
            <a:ext cx="8084457" cy="238652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de-DE" sz="3600" dirty="0" smtClean="0"/>
              <a:t>2D Image Processing &amp; Augmented Reality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smtClean="0"/>
              <a:t>Winter Semester 2019/2020</a:t>
            </a:r>
            <a:r>
              <a:rPr lang="de-DE" sz="3600" dirty="0"/>
              <a:t/>
            </a:r>
            <a:br>
              <a:rPr lang="de-DE" sz="3600" dirty="0"/>
            </a:br>
            <a:r>
              <a:rPr lang="de-DE" sz="3600" dirty="0" smtClean="0"/>
              <a:t>Survey on Face Tracking with Deep Learning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1368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10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2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537029" y="2042160"/>
            <a:ext cx="8165011" cy="1283170"/>
          </a:xfrm>
          <a:custGeom>
            <a:avLst/>
            <a:gdLst>
              <a:gd name="connsiteX0" fmla="*/ 0 w 8149771"/>
              <a:gd name="connsiteY0" fmla="*/ 127311 h 1273106"/>
              <a:gd name="connsiteX1" fmla="*/ 127311 w 8149771"/>
              <a:gd name="connsiteY1" fmla="*/ 0 h 1273106"/>
              <a:gd name="connsiteX2" fmla="*/ 8022460 w 8149771"/>
              <a:gd name="connsiteY2" fmla="*/ 0 h 1273106"/>
              <a:gd name="connsiteX3" fmla="*/ 8149771 w 8149771"/>
              <a:gd name="connsiteY3" fmla="*/ 127311 h 1273106"/>
              <a:gd name="connsiteX4" fmla="*/ 8149771 w 8149771"/>
              <a:gd name="connsiteY4" fmla="*/ 1145795 h 1273106"/>
              <a:gd name="connsiteX5" fmla="*/ 8022460 w 8149771"/>
              <a:gd name="connsiteY5" fmla="*/ 1273106 h 1273106"/>
              <a:gd name="connsiteX6" fmla="*/ 127311 w 8149771"/>
              <a:gd name="connsiteY6" fmla="*/ 1273106 h 1273106"/>
              <a:gd name="connsiteX7" fmla="*/ 0 w 8149771"/>
              <a:gd name="connsiteY7" fmla="*/ 1145795 h 1273106"/>
              <a:gd name="connsiteX8" fmla="*/ 0 w 8149771"/>
              <a:gd name="connsiteY8" fmla="*/ 127311 h 127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49771" h="1273106">
                <a:moveTo>
                  <a:pt x="0" y="127311"/>
                </a:moveTo>
                <a:cubicBezTo>
                  <a:pt x="0" y="56999"/>
                  <a:pt x="56999" y="0"/>
                  <a:pt x="127311" y="0"/>
                </a:cubicBezTo>
                <a:lnTo>
                  <a:pt x="8022460" y="0"/>
                </a:lnTo>
                <a:cubicBezTo>
                  <a:pt x="8092772" y="0"/>
                  <a:pt x="8149771" y="56999"/>
                  <a:pt x="8149771" y="127311"/>
                </a:cubicBezTo>
                <a:lnTo>
                  <a:pt x="8149771" y="1145795"/>
                </a:lnTo>
                <a:cubicBezTo>
                  <a:pt x="8149771" y="1216107"/>
                  <a:pt x="8092772" y="1273106"/>
                  <a:pt x="8022460" y="1273106"/>
                </a:cubicBezTo>
                <a:lnTo>
                  <a:pt x="127311" y="1273106"/>
                </a:lnTo>
                <a:cubicBezTo>
                  <a:pt x="56999" y="1273106"/>
                  <a:pt x="0" y="1216107"/>
                  <a:pt x="0" y="1145795"/>
                </a:cubicBezTo>
                <a:lnTo>
                  <a:pt x="0" y="1273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084" tIns="83820" rIns="83821" bIns="83820" numCol="1" spcCol="1270" anchor="ctr" anchorCtr="0">
            <a:noAutofit/>
          </a:bodyPr>
          <a:lstStyle/>
          <a:p>
            <a:pPr lvl="0" algn="l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200" b="1" i="0" kern="1200" baseline="0" dirty="0" smtClean="0"/>
              <a:t>Face tracking is a computer vision task that involves tracking a specific number of landmarks on the face detected across all frames of a video.</a:t>
            </a:r>
            <a:endParaRPr lang="en-US" sz="2200" kern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64339" y="2179534"/>
            <a:ext cx="1629954" cy="1018485"/>
          </a:xfrm>
          <a:prstGeom prst="roundRect">
            <a:avLst>
              <a:gd name="adj" fmla="val 1000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2000" b="-2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37029" y="3452641"/>
            <a:ext cx="8149771" cy="1273106"/>
          </a:xfrm>
          <a:custGeom>
            <a:avLst/>
            <a:gdLst>
              <a:gd name="connsiteX0" fmla="*/ 0 w 8149771"/>
              <a:gd name="connsiteY0" fmla="*/ 127311 h 1273106"/>
              <a:gd name="connsiteX1" fmla="*/ 127311 w 8149771"/>
              <a:gd name="connsiteY1" fmla="*/ 0 h 1273106"/>
              <a:gd name="connsiteX2" fmla="*/ 8022460 w 8149771"/>
              <a:gd name="connsiteY2" fmla="*/ 0 h 1273106"/>
              <a:gd name="connsiteX3" fmla="*/ 8149771 w 8149771"/>
              <a:gd name="connsiteY3" fmla="*/ 127311 h 1273106"/>
              <a:gd name="connsiteX4" fmla="*/ 8149771 w 8149771"/>
              <a:gd name="connsiteY4" fmla="*/ 1145795 h 1273106"/>
              <a:gd name="connsiteX5" fmla="*/ 8022460 w 8149771"/>
              <a:gd name="connsiteY5" fmla="*/ 1273106 h 1273106"/>
              <a:gd name="connsiteX6" fmla="*/ 127311 w 8149771"/>
              <a:gd name="connsiteY6" fmla="*/ 1273106 h 1273106"/>
              <a:gd name="connsiteX7" fmla="*/ 0 w 8149771"/>
              <a:gd name="connsiteY7" fmla="*/ 1145795 h 1273106"/>
              <a:gd name="connsiteX8" fmla="*/ 0 w 8149771"/>
              <a:gd name="connsiteY8" fmla="*/ 127311 h 127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49771" h="1273106">
                <a:moveTo>
                  <a:pt x="0" y="127311"/>
                </a:moveTo>
                <a:cubicBezTo>
                  <a:pt x="0" y="56999"/>
                  <a:pt x="56999" y="0"/>
                  <a:pt x="127311" y="0"/>
                </a:cubicBezTo>
                <a:lnTo>
                  <a:pt x="8022460" y="0"/>
                </a:lnTo>
                <a:cubicBezTo>
                  <a:pt x="8092772" y="0"/>
                  <a:pt x="8149771" y="56999"/>
                  <a:pt x="8149771" y="127311"/>
                </a:cubicBezTo>
                <a:lnTo>
                  <a:pt x="8149771" y="1145795"/>
                </a:lnTo>
                <a:cubicBezTo>
                  <a:pt x="8149771" y="1216107"/>
                  <a:pt x="8092772" y="1273106"/>
                  <a:pt x="8022460" y="1273106"/>
                </a:cubicBezTo>
                <a:lnTo>
                  <a:pt x="127311" y="1273106"/>
                </a:lnTo>
                <a:cubicBezTo>
                  <a:pt x="56999" y="1273106"/>
                  <a:pt x="0" y="1216107"/>
                  <a:pt x="0" y="1145795"/>
                </a:cubicBezTo>
                <a:lnTo>
                  <a:pt x="0" y="1273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084" tIns="83820" rIns="83821" bIns="83820" numCol="1" spcCol="1270" anchor="ctr" anchorCtr="0">
            <a:noAutofit/>
          </a:bodyPr>
          <a:lstStyle/>
          <a:p>
            <a:pPr lvl="0" algn="l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200" b="1" i="0" kern="1200" baseline="0" dirty="0" smtClean="0"/>
              <a:t>Applications include Face analysis, Person identification, Activity recognition, Sentiment analysis, Face modeling etc. </a:t>
            </a:r>
            <a:endParaRPr lang="en-US" sz="2200" kern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664339" y="3579951"/>
            <a:ext cx="1629954" cy="1018485"/>
          </a:xfrm>
          <a:prstGeom prst="roundRect">
            <a:avLst>
              <a:gd name="adj" fmla="val 10000"/>
            </a:avLst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1000" b="-11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37029" y="4853058"/>
            <a:ext cx="8149771" cy="1273106"/>
          </a:xfrm>
          <a:custGeom>
            <a:avLst/>
            <a:gdLst>
              <a:gd name="connsiteX0" fmla="*/ 0 w 8149771"/>
              <a:gd name="connsiteY0" fmla="*/ 127311 h 1273106"/>
              <a:gd name="connsiteX1" fmla="*/ 127311 w 8149771"/>
              <a:gd name="connsiteY1" fmla="*/ 0 h 1273106"/>
              <a:gd name="connsiteX2" fmla="*/ 8022460 w 8149771"/>
              <a:gd name="connsiteY2" fmla="*/ 0 h 1273106"/>
              <a:gd name="connsiteX3" fmla="*/ 8149771 w 8149771"/>
              <a:gd name="connsiteY3" fmla="*/ 127311 h 1273106"/>
              <a:gd name="connsiteX4" fmla="*/ 8149771 w 8149771"/>
              <a:gd name="connsiteY4" fmla="*/ 1145795 h 1273106"/>
              <a:gd name="connsiteX5" fmla="*/ 8022460 w 8149771"/>
              <a:gd name="connsiteY5" fmla="*/ 1273106 h 1273106"/>
              <a:gd name="connsiteX6" fmla="*/ 127311 w 8149771"/>
              <a:gd name="connsiteY6" fmla="*/ 1273106 h 1273106"/>
              <a:gd name="connsiteX7" fmla="*/ 0 w 8149771"/>
              <a:gd name="connsiteY7" fmla="*/ 1145795 h 1273106"/>
              <a:gd name="connsiteX8" fmla="*/ 0 w 8149771"/>
              <a:gd name="connsiteY8" fmla="*/ 127311 h 127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49771" h="1273106">
                <a:moveTo>
                  <a:pt x="0" y="127311"/>
                </a:moveTo>
                <a:cubicBezTo>
                  <a:pt x="0" y="56999"/>
                  <a:pt x="56999" y="0"/>
                  <a:pt x="127311" y="0"/>
                </a:cubicBezTo>
                <a:lnTo>
                  <a:pt x="8022460" y="0"/>
                </a:lnTo>
                <a:cubicBezTo>
                  <a:pt x="8092772" y="0"/>
                  <a:pt x="8149771" y="56999"/>
                  <a:pt x="8149771" y="127311"/>
                </a:cubicBezTo>
                <a:lnTo>
                  <a:pt x="8149771" y="1145795"/>
                </a:lnTo>
                <a:cubicBezTo>
                  <a:pt x="8149771" y="1216107"/>
                  <a:pt x="8092772" y="1273106"/>
                  <a:pt x="8022460" y="1273106"/>
                </a:cubicBezTo>
                <a:lnTo>
                  <a:pt x="127311" y="1273106"/>
                </a:lnTo>
                <a:cubicBezTo>
                  <a:pt x="56999" y="1273106"/>
                  <a:pt x="0" y="1216107"/>
                  <a:pt x="0" y="1145795"/>
                </a:cubicBezTo>
                <a:lnTo>
                  <a:pt x="0" y="12731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084" tIns="83820" rIns="83821" bIns="83820" numCol="1" spcCol="1270" anchor="ctr" anchorCtr="0">
            <a:noAutofit/>
          </a:bodyPr>
          <a:lstStyle/>
          <a:p>
            <a:pPr lvl="0" algn="l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2200" b="1" i="0" kern="1200" baseline="0" dirty="0" smtClean="0"/>
              <a:t>It is a challenging problem as the videos are captured in unconstrained conditions which may include illumination variations, large head poses, </a:t>
            </a:r>
            <a:r>
              <a:rPr lang="de-DE" sz="2200" b="1" i="0" kern="1200" baseline="0" dirty="0" smtClean="0"/>
              <a:t>occlusions,</a:t>
            </a:r>
            <a:r>
              <a:rPr lang="de-DE" sz="2200" b="1" i="0" kern="1200" dirty="0" smtClean="0"/>
              <a:t> etc.</a:t>
            </a:r>
            <a:endParaRPr lang="en-US" sz="2200" kern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-15716330" y="16897946"/>
            <a:ext cx="58288" cy="4571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</a:t>
            </a:fld>
            <a:endParaRPr lang="de-DE"/>
          </a:p>
        </p:txBody>
      </p:sp>
      <p:pic>
        <p:nvPicPr>
          <p:cNvPr id="1026" name="Picture 2" descr="Image result for face occlusion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9" y="4953214"/>
            <a:ext cx="1550239" cy="100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19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3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Image-based </a:t>
            </a:r>
            <a:r>
              <a:rPr lang="de-DE" dirty="0"/>
              <a:t>methods </a:t>
            </a:r>
            <a:r>
              <a:rPr lang="de-DE" dirty="0" smtClean="0"/>
              <a:t>use models trained on still images</a:t>
            </a:r>
            <a:r>
              <a:rPr lang="de-DE" dirty="0" smtClean="0"/>
              <a:t> </a:t>
            </a:r>
            <a:r>
              <a:rPr lang="de-DE" dirty="0"/>
              <a:t>i</a:t>
            </a:r>
            <a:r>
              <a:rPr lang="de-DE" dirty="0" smtClean="0"/>
              <a:t>n each frame.</a:t>
            </a:r>
            <a:endParaRPr lang="de-DE" dirty="0"/>
          </a:p>
          <a:p>
            <a:r>
              <a:rPr lang="de-DE" dirty="0"/>
              <a:t>V</a:t>
            </a:r>
            <a:r>
              <a:rPr lang="de-DE" dirty="0" smtClean="0"/>
              <a:t>ideo-based </a:t>
            </a:r>
            <a:r>
              <a:rPr lang="de-DE" dirty="0"/>
              <a:t>methods make use of temporal information to predict facial landmarks in each frame</a:t>
            </a:r>
            <a:r>
              <a:rPr lang="de-DE" dirty="0" smtClean="0"/>
              <a:t>.</a:t>
            </a:r>
          </a:p>
          <a:p>
            <a:r>
              <a:rPr lang="de-DE" dirty="0" smtClean="0"/>
              <a:t>Various approaches – </a:t>
            </a:r>
          </a:p>
          <a:p>
            <a:pPr lvl="1"/>
            <a:r>
              <a:rPr lang="de-DE" dirty="0" smtClean="0"/>
              <a:t>Regression-based methods</a:t>
            </a:r>
          </a:p>
          <a:p>
            <a:pPr lvl="1"/>
            <a:r>
              <a:rPr lang="de-DE" dirty="0" smtClean="0"/>
              <a:t>Video-based face alignment</a:t>
            </a:r>
          </a:p>
          <a:p>
            <a:pPr lvl="1"/>
            <a:r>
              <a:rPr lang="de-DE" dirty="0" smtClean="0"/>
              <a:t>Encoder-Decoder Networks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Temporal-variant features such as pose and expression are separated from Temportal-invariant features such as facial identity.</a:t>
            </a:r>
          </a:p>
          <a:p>
            <a:r>
              <a:rPr lang="de-DE" dirty="0" smtClean="0"/>
              <a:t>Employs recurrent learning at both spatial and temporal dimensions.</a:t>
            </a:r>
          </a:p>
          <a:p>
            <a:r>
              <a:rPr lang="de-DE" dirty="0" smtClean="0"/>
              <a:t>The network consists of 4 modules - Encoder-Decoder, Spatial recurrent learning, Temporal recurrent learning and Supervised identity disentangling.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Recurrent Encoder-Decoder Network for Video-based Face Alignment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53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5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Improvises on previous approaches for dynamic facial analysis that use </a:t>
            </a:r>
            <a:r>
              <a:rPr lang="en-US" dirty="0" err="1" smtClean="0"/>
              <a:t>Kalman</a:t>
            </a:r>
            <a:r>
              <a:rPr lang="en-US" dirty="0" smtClean="0"/>
              <a:t>/Particle filters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Bayesian filters require problem-specific design and tuning.</a:t>
            </a:r>
          </a:p>
          <a:p>
            <a:r>
              <a:rPr lang="en-US" dirty="0" smtClean="0"/>
              <a:t>This RNN based method avoids tracker engineering by learning from data (large data).</a:t>
            </a:r>
            <a:endParaRPr lang="en-US" dirty="0" smtClean="0"/>
          </a:p>
          <a:p>
            <a:r>
              <a:rPr lang="en-US" dirty="0" smtClean="0"/>
              <a:t>CNN layers followed by </a:t>
            </a:r>
            <a:r>
              <a:rPr lang="en-US" dirty="0" smtClean="0"/>
              <a:t>recurrent </a:t>
            </a:r>
            <a:r>
              <a:rPr lang="en-US" dirty="0" smtClean="0"/>
              <a:t>layers as dense layers.</a:t>
            </a:r>
          </a:p>
          <a:p>
            <a:r>
              <a:rPr lang="en-US" dirty="0"/>
              <a:t>Uses FC-RNN to exploit generalization from a pre-trained CNN.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Facial Analysis: From Bayesian Filtering to Recurrent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6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Exploits the fact that bounding box tracking and landmark detection tasks are dependent. The accuracy of the latter depends on how good the former is.</a:t>
            </a:r>
          </a:p>
          <a:p>
            <a:r>
              <a:rPr lang="en-US" dirty="0" smtClean="0"/>
              <a:t>The two tasks are modeled in a probabilistic manner by following a Bayesian model.</a:t>
            </a:r>
          </a:p>
          <a:p>
            <a:r>
              <a:rPr lang="en-US" dirty="0" smtClean="0"/>
              <a:t>The architecture consists of a </a:t>
            </a:r>
            <a:r>
              <a:rPr lang="en-US" i="1" dirty="0" smtClean="0"/>
              <a:t>Tracking agent, Alignment agent </a:t>
            </a:r>
            <a:r>
              <a:rPr lang="en-US" dirty="0" smtClean="0"/>
              <a:t>and </a:t>
            </a:r>
            <a:r>
              <a:rPr lang="en-US" i="1" dirty="0" smtClean="0"/>
              <a:t>Communication channels </a:t>
            </a:r>
            <a:r>
              <a:rPr lang="en-US" dirty="0" smtClean="0"/>
              <a:t>between the agents.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Dual-Agent Deep Reinforcement Learning for Deformable Face Tracking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1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7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stream deep learning method to capture spatial as well as temporal information.</a:t>
            </a:r>
          </a:p>
          <a:p>
            <a:r>
              <a:rPr lang="en-US" dirty="0" smtClean="0"/>
              <a:t>Spatial stream captures information on still frames.</a:t>
            </a:r>
          </a:p>
          <a:p>
            <a:r>
              <a:rPr lang="en-US" dirty="0" smtClean="0"/>
              <a:t>Temporal stream captures temporal consistency information across successive frames. It is followed by a RNN to model the sequential information over consecutive frames.</a:t>
            </a:r>
          </a:p>
          <a:p>
            <a:r>
              <a:rPr lang="en-US" dirty="0" smtClean="0"/>
              <a:t>Finally, facial landmarks are determined by a weighted fusion of spatial and temporal streams.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Two-stream Transformer Networks for Video-based Face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2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8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Recurrent regression based approach</a:t>
            </a:r>
          </a:p>
          <a:p>
            <a:r>
              <a:rPr lang="en-US" dirty="0" smtClean="0"/>
              <a:t>Uses LSTM to exploit both spatial and temporal information.</a:t>
            </a:r>
          </a:p>
          <a:p>
            <a:r>
              <a:rPr lang="en-US" dirty="0" smtClean="0"/>
              <a:t>Spatial – The predicted landmark location is used as basis for estimation in the next stage.</a:t>
            </a:r>
          </a:p>
          <a:p>
            <a:r>
              <a:rPr lang="en-US" dirty="0" smtClean="0"/>
              <a:t>Temporal – The predicted landmark location is used as basis for estimation in the next frame.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Face Alignment Recurrent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7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9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are some of the metrics </a:t>
            </a:r>
            <a:r>
              <a:rPr lang="en-US" dirty="0" smtClean="0"/>
              <a:t>that will be used </a:t>
            </a:r>
            <a:r>
              <a:rPr lang="en-US" dirty="0" smtClean="0"/>
              <a:t>to compare the </a:t>
            </a:r>
            <a:r>
              <a:rPr lang="en-US" dirty="0" smtClean="0"/>
              <a:t>various methods </a:t>
            </a:r>
            <a:r>
              <a:rPr lang="en-US" dirty="0" smtClean="0"/>
              <a:t>in this survey :–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Dataset used for training (In the wild vs constrained)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Evaluation 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Number of landmarks tracked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Kind of landmarks retrieved (2D or 3D)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Robustness to large pose variations, illumination changes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	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78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501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1_Office-Design</vt:lpstr>
      <vt:lpstr>2D Image Processing &amp; Augmented Reality Winter Semester 2019/2020 Survey on Face Tracking with Deep Learning</vt:lpstr>
      <vt:lpstr>Outline</vt:lpstr>
      <vt:lpstr>Outline</vt:lpstr>
      <vt:lpstr>Recurrent Encoder-Decoder Network for Video-based Face Alignment </vt:lpstr>
      <vt:lpstr>Dynamic Facial Analysis: From Bayesian Filtering to Recurrent Neural Network</vt:lpstr>
      <vt:lpstr>Dual-Agent Deep Reinforcement Learning for Deformable Face Tracking </vt:lpstr>
      <vt:lpstr>Two-stream Transformer Networks for Video-based Face Alignment</vt:lpstr>
      <vt:lpstr>Face Alignment Recurrent Neural Network</vt:lpstr>
      <vt:lpstr>Comparison metrics</vt:lpstr>
      <vt:lpstr>Thank You</vt:lpstr>
    </vt:vector>
  </TitlesOfParts>
  <Company>Bfw Werbeagentur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 Tremmel</dc:creator>
  <cp:lastModifiedBy>Vinay B</cp:lastModifiedBy>
  <cp:revision>126</cp:revision>
  <cp:lastPrinted>2019-12-20T17:38:59Z</cp:lastPrinted>
  <dcterms:created xsi:type="dcterms:W3CDTF">2014-06-30T10:01:41Z</dcterms:created>
  <dcterms:modified xsi:type="dcterms:W3CDTF">2020-01-05T20:57:19Z</dcterms:modified>
</cp:coreProperties>
</file>