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3" r:id="rId7"/>
  </p:sldIdLst>
  <p:sldSz cx="9144000" cy="5143500" type="screen16x9"/>
  <p:notesSz cx="6858000" cy="9144000"/>
  <p:embeddedFontLst>
    <p:embeddedFont>
      <p:font typeface="Poppins" panose="000005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t2+WL63IAkiLJnmzzsuiSrbvu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646ad2f59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646ad2f59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46ad2f596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646ad2f596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646ad2f59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1646ad2f596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646ad2f59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1646ad2f596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64587f0af8_0_18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164587f0af8_0_18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164587f0af8_0_1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64587f0af8_0_2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64587f0af8_0_2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164587f0af8_0_2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64587f0af8_0_2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64587f0af8_0_19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164587f0af8_0_1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64587f0af8_0_1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164587f0af8_0_1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164587f0af8_0_1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64587f0af8_0_1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64587f0af8_0_19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164587f0af8_0_19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164587f0af8_0_1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64587f0af8_0_2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164587f0af8_0_2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64587f0af8_0_20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164587f0af8_0_20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164587f0af8_0_2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64587f0af8_0_21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164587f0af8_0_2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64587f0af8_0_21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g164587f0af8_0_2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164587f0af8_0_21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164587f0af8_0_21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164587f0af8_0_2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64587f0af8_0_22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164587f0af8_0_2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g164587f0af8_0_18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164587f0af8_0_18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164587f0af8_0_1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
          <p:cNvSpPr txBox="1"/>
          <p:nvPr/>
        </p:nvSpPr>
        <p:spPr>
          <a:xfrm>
            <a:off x="225075" y="2647904"/>
            <a:ext cx="3470400" cy="156963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GB" sz="1000" b="1" dirty="0">
                <a:solidFill>
                  <a:srgbClr val="0070C0"/>
                </a:solidFill>
                <a:latin typeface="Poppins"/>
                <a:ea typeface="Poppins"/>
                <a:cs typeface="Poppins"/>
                <a:sym typeface="Poppins"/>
              </a:rPr>
              <a:t>1) TL, </a:t>
            </a:r>
            <a:r>
              <a:rPr lang="en-US" sz="1000" b="1" dirty="0">
                <a:solidFill>
                  <a:srgbClr val="0070C0"/>
                </a:solidFill>
                <a:latin typeface="Poppins"/>
                <a:ea typeface="Poppins"/>
                <a:cs typeface="Poppins"/>
                <a:sym typeface="Poppins"/>
              </a:rPr>
              <a:t>Prompt Engineer and </a:t>
            </a:r>
            <a:r>
              <a:rPr lang="en-GB" sz="1000" b="1" dirty="0">
                <a:solidFill>
                  <a:srgbClr val="0070C0"/>
                </a:solidFill>
                <a:latin typeface="Poppins"/>
                <a:ea typeface="Poppins"/>
                <a:cs typeface="Poppins"/>
                <a:sym typeface="Poppins"/>
              </a:rPr>
              <a:t>researcher: Vinay Bhagat</a:t>
            </a:r>
            <a:endParaRPr sz="1000" b="1" dirty="0">
              <a:solidFill>
                <a:srgbClr val="0070C0"/>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100"/>
              <a:buFont typeface="Arial"/>
              <a:buNone/>
            </a:pPr>
            <a:r>
              <a:rPr lang="en-GB" sz="1000" b="1" dirty="0">
                <a:solidFill>
                  <a:srgbClr val="0070C0"/>
                </a:solidFill>
                <a:latin typeface="Poppins"/>
                <a:ea typeface="Poppins"/>
                <a:cs typeface="Poppins"/>
                <a:sym typeface="Poppins"/>
              </a:rPr>
              <a:t>2) AI Developer - 1 	Name Surname</a:t>
            </a:r>
            <a:endParaRPr sz="1000" b="1" dirty="0">
              <a:solidFill>
                <a:srgbClr val="0070C0"/>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100"/>
              <a:buFont typeface="Arial"/>
              <a:buNone/>
            </a:pPr>
            <a:r>
              <a:rPr lang="en-GB" sz="1000" b="1" dirty="0">
                <a:solidFill>
                  <a:srgbClr val="0070C0"/>
                </a:solidFill>
                <a:latin typeface="Poppins"/>
                <a:ea typeface="Poppins"/>
                <a:cs typeface="Poppins"/>
                <a:sym typeface="Poppins"/>
              </a:rPr>
              <a:t>3) AI Backend Developer - 2	Name Surname</a:t>
            </a:r>
            <a:endParaRPr sz="1000" b="1" dirty="0">
              <a:solidFill>
                <a:srgbClr val="0070C0"/>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100"/>
              <a:buFont typeface="Arial"/>
              <a:buNone/>
            </a:pPr>
            <a:r>
              <a:rPr lang="en-GB" sz="1000" b="1" dirty="0">
                <a:solidFill>
                  <a:srgbClr val="0070C0"/>
                </a:solidFill>
                <a:latin typeface="Poppins"/>
                <a:ea typeface="Poppins"/>
                <a:cs typeface="Poppins"/>
                <a:sym typeface="Poppins"/>
              </a:rPr>
              <a:t>4) Ai Technology expert	Name Surname</a:t>
            </a:r>
            <a:endParaRPr sz="1000" b="1" dirty="0">
              <a:solidFill>
                <a:srgbClr val="0070C0"/>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100"/>
              <a:buFont typeface="Arial"/>
              <a:buNone/>
            </a:pPr>
            <a:r>
              <a:rPr lang="en-GB" sz="1000" b="1" dirty="0">
                <a:solidFill>
                  <a:srgbClr val="0070C0"/>
                </a:solidFill>
                <a:latin typeface="Poppins"/>
                <a:ea typeface="Poppins"/>
                <a:cs typeface="Poppins"/>
                <a:sym typeface="Poppins"/>
              </a:rPr>
              <a:t>5) UI/UX Designer</a:t>
            </a:r>
          </a:p>
          <a:p>
            <a:pPr marL="0" marR="0" lvl="0" indent="0" algn="l" rtl="0">
              <a:lnSpc>
                <a:spcPct val="100000"/>
              </a:lnSpc>
              <a:spcBef>
                <a:spcPts val="0"/>
              </a:spcBef>
              <a:spcAft>
                <a:spcPts val="0"/>
              </a:spcAft>
              <a:buClr>
                <a:schemeClr val="dk1"/>
              </a:buClr>
              <a:buSzPts val="1100"/>
              <a:buFont typeface="Arial"/>
              <a:buNone/>
            </a:pPr>
            <a:r>
              <a:rPr lang="en-GB" sz="1000" b="1" dirty="0">
                <a:solidFill>
                  <a:srgbClr val="0070C0"/>
                </a:solidFill>
                <a:latin typeface="Poppins"/>
                <a:ea typeface="Poppins"/>
                <a:cs typeface="Poppins"/>
                <a:sym typeface="Poppins"/>
              </a:rPr>
              <a:t>6) Writer/Storyteller	Name Surname</a:t>
            </a:r>
          </a:p>
          <a:p>
            <a:pPr marL="0" marR="0" lvl="0" indent="0" algn="l" rtl="0">
              <a:lnSpc>
                <a:spcPct val="100000"/>
              </a:lnSpc>
              <a:spcBef>
                <a:spcPts val="0"/>
              </a:spcBef>
              <a:spcAft>
                <a:spcPts val="0"/>
              </a:spcAft>
              <a:buClr>
                <a:schemeClr val="dk1"/>
              </a:buClr>
              <a:buSzPts val="1100"/>
              <a:buFont typeface="Arial"/>
              <a:buNone/>
            </a:pPr>
            <a:endParaRPr sz="1000" b="1" dirty="0">
              <a:solidFill>
                <a:srgbClr val="0070C0"/>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000"/>
              <a:buFont typeface="Arial"/>
              <a:buNone/>
            </a:pPr>
            <a:endParaRPr sz="1000" b="1" dirty="0">
              <a:solidFill>
                <a:srgbClr val="0070C0"/>
              </a:solidFill>
              <a:latin typeface="Poppins"/>
              <a:ea typeface="Poppins"/>
              <a:cs typeface="Poppins"/>
              <a:sym typeface="Poppins"/>
            </a:endParaRPr>
          </a:p>
        </p:txBody>
      </p:sp>
      <p:sp>
        <p:nvSpPr>
          <p:cNvPr id="2" name="Google Shape;56;p1">
            <a:extLst>
              <a:ext uri="{FF2B5EF4-FFF2-40B4-BE49-F238E27FC236}">
                <a16:creationId xmlns:a16="http://schemas.microsoft.com/office/drawing/2014/main" id="{8045041B-130D-B779-9A59-B87D2E420C95}"/>
              </a:ext>
            </a:extLst>
          </p:cNvPr>
          <p:cNvSpPr txBox="1"/>
          <p:nvPr/>
        </p:nvSpPr>
        <p:spPr>
          <a:xfrm>
            <a:off x="5673600" y="220655"/>
            <a:ext cx="3470400" cy="249296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IN" sz="2500" b="1" dirty="0">
                <a:solidFill>
                  <a:srgbClr val="0070C0"/>
                </a:solidFill>
                <a:latin typeface="Poppins"/>
                <a:ea typeface="Poppins"/>
                <a:cs typeface="Poppins"/>
                <a:sym typeface="Poppins"/>
              </a:rPr>
              <a:t>Google Cloud Vertex Hackathon</a:t>
            </a:r>
            <a:br>
              <a:rPr lang="en-IN" sz="2500" b="1" dirty="0">
                <a:solidFill>
                  <a:srgbClr val="0070C0"/>
                </a:solidFill>
                <a:latin typeface="Poppins"/>
                <a:ea typeface="Poppins"/>
                <a:cs typeface="Poppins"/>
                <a:sym typeface="Poppins"/>
              </a:rPr>
            </a:br>
            <a:br>
              <a:rPr lang="en-IN" sz="2500" b="1" dirty="0">
                <a:solidFill>
                  <a:srgbClr val="0070C0"/>
                </a:solidFill>
                <a:latin typeface="Poppins"/>
                <a:ea typeface="Poppins"/>
                <a:cs typeface="Poppins"/>
                <a:sym typeface="Poppins"/>
              </a:rPr>
            </a:br>
            <a:r>
              <a:rPr lang="en-IN" sz="2000" b="1" dirty="0">
                <a:solidFill>
                  <a:srgbClr val="0070C0"/>
                </a:solidFill>
                <a:latin typeface="Poppins"/>
                <a:ea typeface="Poppins"/>
                <a:cs typeface="Poppins"/>
                <a:sym typeface="Poppins"/>
              </a:rPr>
              <a:t>The BeehiveStory Platform</a:t>
            </a:r>
            <a:endParaRPr sz="2000" b="1" dirty="0">
              <a:solidFill>
                <a:srgbClr val="0070C0"/>
              </a:solidFill>
              <a:latin typeface="Poppins"/>
              <a:ea typeface="Poppins"/>
              <a:cs typeface="Poppins"/>
              <a:sym typeface="Poppins"/>
            </a:endParaRPr>
          </a:p>
          <a:p>
            <a:pPr marL="0" marR="0" lvl="0" indent="0" algn="l" rtl="0">
              <a:lnSpc>
                <a:spcPct val="100000"/>
              </a:lnSpc>
              <a:spcBef>
                <a:spcPts val="0"/>
              </a:spcBef>
              <a:spcAft>
                <a:spcPts val="0"/>
              </a:spcAft>
              <a:buClr>
                <a:schemeClr val="dk1"/>
              </a:buClr>
              <a:buSzPts val="1100"/>
              <a:buFont typeface="Arial"/>
              <a:buNone/>
            </a:pPr>
            <a:endParaRPr sz="2500" b="1" dirty="0">
              <a:solidFill>
                <a:srgbClr val="0070C0"/>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000"/>
              <a:buFont typeface="Arial"/>
              <a:buNone/>
            </a:pPr>
            <a:endParaRPr sz="1000" b="1" dirty="0">
              <a:solidFill>
                <a:srgbClr val="0070C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p:nvPr/>
        </p:nvSpPr>
        <p:spPr>
          <a:xfrm>
            <a:off x="2200650" y="3041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C71C3"/>
              </a:solidFill>
              <a:latin typeface="Poppins"/>
              <a:ea typeface="Poppins"/>
              <a:cs typeface="Poppins"/>
              <a:sym typeface="Poppins"/>
            </a:endParaRPr>
          </a:p>
        </p:txBody>
      </p:sp>
      <p:sp>
        <p:nvSpPr>
          <p:cNvPr id="66" name="Google Shape;66;p2"/>
          <p:cNvSpPr txBox="1"/>
          <p:nvPr/>
        </p:nvSpPr>
        <p:spPr>
          <a:xfrm>
            <a:off x="103650" y="92914"/>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C71C3"/>
                </a:solidFill>
                <a:latin typeface="Poppins"/>
                <a:ea typeface="Poppins"/>
                <a:cs typeface="Poppins"/>
                <a:sym typeface="Poppins"/>
              </a:rPr>
              <a:t>Use Case</a:t>
            </a:r>
            <a:endParaRPr sz="2000" b="1" i="0" u="none" strike="noStrike" cap="none" dirty="0">
              <a:solidFill>
                <a:srgbClr val="0C71C3"/>
              </a:solidFill>
              <a:latin typeface="Poppins"/>
              <a:ea typeface="Poppins"/>
              <a:cs typeface="Poppins"/>
              <a:sym typeface="Poppins"/>
            </a:endParaRPr>
          </a:p>
        </p:txBody>
      </p:sp>
      <p:sp>
        <p:nvSpPr>
          <p:cNvPr id="67" name="Google Shape;67;p2"/>
          <p:cNvSpPr/>
          <p:nvPr/>
        </p:nvSpPr>
        <p:spPr>
          <a:xfrm>
            <a:off x="215150" y="618575"/>
            <a:ext cx="1380600" cy="44700"/>
          </a:xfrm>
          <a:prstGeom prst="rect">
            <a:avLst/>
          </a:prstGeom>
          <a:solidFill>
            <a:srgbClr val="0C7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73;g1646ad2f596_1_0">
            <a:extLst>
              <a:ext uri="{FF2B5EF4-FFF2-40B4-BE49-F238E27FC236}">
                <a16:creationId xmlns:a16="http://schemas.microsoft.com/office/drawing/2014/main" id="{F9E527F3-EF48-87E8-4CA1-AB73143FAED8}"/>
              </a:ext>
            </a:extLst>
          </p:cNvPr>
          <p:cNvSpPr txBox="1"/>
          <p:nvPr/>
        </p:nvSpPr>
        <p:spPr>
          <a:xfrm>
            <a:off x="657147" y="930318"/>
            <a:ext cx="7458000" cy="255451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C71C3"/>
                </a:solidFill>
                <a:latin typeface="Poppins"/>
                <a:ea typeface="Poppins"/>
                <a:cs typeface="Poppins"/>
                <a:sym typeface="Poppins"/>
              </a:rPr>
              <a:t>A broke person is confused and looking for a helping hand to overcome physical, financial, and mental challenges. A writer is struggling with the writer’s block and looking for real life, inspiring, and innovative ideas for a new novel, television soap opera, web series, blog, and article. Successful persons from different fields want to share their story of rags to riches, or just inspire and stop them from committing suicide. Some celebrities might want to teach their skills and help the broke people to come out of their miseries. The BeehiveStory platform connects all of them. The BeehiveStory rebuilds lives with inspirational storytelling. </a:t>
            </a:r>
            <a:br>
              <a:rPr lang="en-US" sz="1400" b="0" i="0" u="none" strike="noStrike" cap="none" dirty="0">
                <a:solidFill>
                  <a:srgbClr val="0C71C3"/>
                </a:solidFill>
                <a:latin typeface="Poppins"/>
                <a:ea typeface="Poppins"/>
                <a:cs typeface="Poppins"/>
                <a:sym typeface="Poppins"/>
              </a:rPr>
            </a:br>
            <a:br>
              <a:rPr lang="en-US" sz="1400" b="0" i="0" u="none" strike="noStrike" cap="none" dirty="0">
                <a:solidFill>
                  <a:srgbClr val="0C71C3"/>
                </a:solidFill>
                <a:latin typeface="Poppins"/>
                <a:ea typeface="Poppins"/>
                <a:cs typeface="Poppins"/>
                <a:sym typeface="Poppins"/>
              </a:rPr>
            </a:br>
            <a:r>
              <a:rPr lang="en-US" sz="1400" b="1" i="1" u="none" strike="noStrike" cap="none" dirty="0">
                <a:solidFill>
                  <a:srgbClr val="0C71C3"/>
                </a:solidFill>
                <a:latin typeface="Poppins"/>
                <a:ea typeface="Poppins"/>
                <a:cs typeface="Poppins"/>
                <a:sym typeface="Poppins"/>
              </a:rPr>
              <a:t>Weave your story and become the next JK Rowling and Oprah Winfrey on The BeehiveStory platform</a:t>
            </a:r>
            <a:r>
              <a:rPr lang="en-US" b="1" i="1" dirty="0">
                <a:solidFill>
                  <a:srgbClr val="0C71C3"/>
                </a:solidFill>
                <a:latin typeface="Poppins"/>
                <a:ea typeface="Poppins"/>
                <a:cs typeface="Poppins"/>
                <a:sym typeface="Poppins"/>
              </a:rPr>
              <a:t>.</a:t>
            </a:r>
            <a:endParaRPr lang="en-US" sz="1400" b="1" i="1" u="none" strike="noStrike" cap="none" dirty="0">
              <a:solidFill>
                <a:srgbClr val="0C71C3"/>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646ad2f596_1_0"/>
          <p:cNvSpPr txBox="1"/>
          <p:nvPr/>
        </p:nvSpPr>
        <p:spPr>
          <a:xfrm>
            <a:off x="2200650" y="3041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C71C3"/>
              </a:solidFill>
              <a:latin typeface="Poppins"/>
              <a:ea typeface="Poppins"/>
              <a:cs typeface="Poppins"/>
              <a:sym typeface="Poppins"/>
            </a:endParaRPr>
          </a:p>
        </p:txBody>
      </p:sp>
      <p:sp>
        <p:nvSpPr>
          <p:cNvPr id="73" name="Google Shape;73;g1646ad2f596_1_0"/>
          <p:cNvSpPr txBox="1"/>
          <p:nvPr/>
        </p:nvSpPr>
        <p:spPr>
          <a:xfrm>
            <a:off x="664581" y="1111175"/>
            <a:ext cx="7458000" cy="320084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C71C3"/>
                </a:solidFill>
                <a:latin typeface="Poppins"/>
                <a:ea typeface="Poppins"/>
                <a:cs typeface="Poppins"/>
                <a:sym typeface="Poppins"/>
              </a:rPr>
              <a:t>We have inspirational videos, TedEx, Twitter Spaces, Facebook, and many apps to socialize and ask questions. However, we do not have any platform to:</a:t>
            </a:r>
            <a:br>
              <a:rPr lang="en-IN" sz="1400" b="0" i="0" u="none" strike="noStrike" cap="none" dirty="0">
                <a:solidFill>
                  <a:srgbClr val="0C71C3"/>
                </a:solidFill>
                <a:latin typeface="Poppins"/>
                <a:ea typeface="Poppins"/>
                <a:cs typeface="Poppins"/>
                <a:sym typeface="Poppins"/>
              </a:rPr>
            </a:br>
            <a:endParaRPr lang="en-IN" sz="1400" b="0" i="0" u="none" strike="noStrike" cap="none" dirty="0">
              <a:solidFill>
                <a:srgbClr val="0C71C3"/>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r>
              <a:rPr lang="en-IN" dirty="0">
                <a:solidFill>
                  <a:srgbClr val="0C71C3"/>
                </a:solidFill>
                <a:latin typeface="Poppins"/>
                <a:ea typeface="Poppins"/>
                <a:cs typeface="Poppins"/>
                <a:sym typeface="Poppins"/>
              </a:rPr>
              <a:t>* </a:t>
            </a:r>
            <a:r>
              <a:rPr lang="en-IN" sz="1400" b="0" i="0" u="none" strike="noStrike" cap="none" dirty="0">
                <a:solidFill>
                  <a:srgbClr val="0C71C3"/>
                </a:solidFill>
                <a:latin typeface="Poppins"/>
                <a:ea typeface="Poppins"/>
                <a:cs typeface="Poppins"/>
                <a:sym typeface="Poppins"/>
              </a:rPr>
              <a:t>Share our challenges and dreams in an interesting, engaging and creative way.</a:t>
            </a:r>
            <a:br>
              <a:rPr lang="en-IN" sz="1400" b="0" i="0" u="none" strike="noStrike" cap="none" dirty="0">
                <a:solidFill>
                  <a:srgbClr val="0C71C3"/>
                </a:solidFill>
                <a:latin typeface="Poppins"/>
                <a:ea typeface="Poppins"/>
                <a:cs typeface="Poppins"/>
                <a:sym typeface="Poppins"/>
              </a:rPr>
            </a:br>
            <a:r>
              <a:rPr lang="en-IN" sz="1400" b="0" i="0" u="none" strike="noStrike" cap="none" dirty="0">
                <a:solidFill>
                  <a:srgbClr val="0C71C3"/>
                </a:solidFill>
                <a:latin typeface="Poppins"/>
                <a:ea typeface="Poppins"/>
                <a:cs typeface="Poppins"/>
                <a:sym typeface="Poppins"/>
              </a:rPr>
              <a:t>* Co-author our real life stories to find and provide solutions, hacks, and workarounds.</a:t>
            </a:r>
            <a:br>
              <a:rPr lang="en-IN" sz="1400" b="0" i="0" u="none" strike="noStrike" cap="none" dirty="0">
                <a:solidFill>
                  <a:srgbClr val="0C71C3"/>
                </a:solidFill>
                <a:latin typeface="Poppins"/>
                <a:ea typeface="Poppins"/>
                <a:cs typeface="Poppins"/>
                <a:sym typeface="Poppins"/>
              </a:rPr>
            </a:br>
            <a:r>
              <a:rPr lang="en-IN" dirty="0">
                <a:solidFill>
                  <a:srgbClr val="0C71C3"/>
                </a:solidFill>
                <a:latin typeface="Poppins"/>
                <a:ea typeface="Poppins"/>
                <a:cs typeface="Poppins"/>
                <a:sym typeface="Poppins"/>
              </a:rPr>
              <a:t>* </a:t>
            </a:r>
            <a:r>
              <a:rPr lang="en-IN" sz="1400" b="0" i="0" u="none" strike="noStrike" cap="none" dirty="0">
                <a:solidFill>
                  <a:srgbClr val="0C71C3"/>
                </a:solidFill>
                <a:latin typeface="Poppins"/>
                <a:ea typeface="Poppins"/>
                <a:cs typeface="Poppins"/>
                <a:sym typeface="Poppins"/>
              </a:rPr>
              <a:t>Find hope and creative solutions for our issues or our best friend’s issues. </a:t>
            </a:r>
            <a:br>
              <a:rPr lang="en-IN" sz="1400" b="0" i="0" u="none" strike="noStrike" cap="none" dirty="0">
                <a:solidFill>
                  <a:srgbClr val="0C71C3"/>
                </a:solidFill>
                <a:latin typeface="Poppins"/>
                <a:ea typeface="Poppins"/>
                <a:cs typeface="Poppins"/>
                <a:sym typeface="Poppins"/>
              </a:rPr>
            </a:br>
            <a:r>
              <a:rPr lang="en-IN" sz="1400" b="0" i="0" u="none" strike="noStrike" cap="none" dirty="0">
                <a:solidFill>
                  <a:srgbClr val="0C71C3"/>
                </a:solidFill>
                <a:latin typeface="Poppins"/>
                <a:ea typeface="Poppins"/>
                <a:cs typeface="Poppins"/>
                <a:sym typeface="Poppins"/>
              </a:rPr>
              <a:t>* Anonymously provide a solution to the issue our colleague or neighbour is facing through collaborative story telling and co-authoring these stories.</a:t>
            </a:r>
            <a:br>
              <a:rPr lang="en-IN" sz="1400" b="0" i="0" u="none" strike="noStrike" cap="none" dirty="0">
                <a:solidFill>
                  <a:srgbClr val="0C71C3"/>
                </a:solidFill>
                <a:latin typeface="Poppins"/>
                <a:ea typeface="Poppins"/>
                <a:cs typeface="Poppins"/>
                <a:sym typeface="Poppins"/>
              </a:rPr>
            </a:br>
            <a:r>
              <a:rPr lang="en-IN" sz="1400" b="0" i="0" u="none" strike="noStrike" cap="none" dirty="0">
                <a:solidFill>
                  <a:srgbClr val="0C71C3"/>
                </a:solidFill>
                <a:latin typeface="Poppins"/>
                <a:ea typeface="Poppins"/>
                <a:cs typeface="Poppins"/>
                <a:sym typeface="Poppins"/>
              </a:rPr>
              <a:t>* Find a helping hand to come out of our miseries.</a:t>
            </a:r>
            <a:br>
              <a:rPr lang="en-IN" sz="1400" b="0" i="0" u="none" strike="noStrike" cap="none" dirty="0">
                <a:solidFill>
                  <a:srgbClr val="0C71C3"/>
                </a:solidFill>
                <a:latin typeface="Poppins"/>
                <a:ea typeface="Poppins"/>
                <a:cs typeface="Poppins"/>
                <a:sym typeface="Poppins"/>
              </a:rPr>
            </a:br>
            <a:r>
              <a:rPr lang="en-IN" sz="1400" b="0" i="0" u="none" strike="noStrike" cap="none" dirty="0">
                <a:solidFill>
                  <a:srgbClr val="0C71C3"/>
                </a:solidFill>
                <a:latin typeface="Poppins"/>
                <a:ea typeface="Poppins"/>
                <a:cs typeface="Poppins"/>
                <a:sym typeface="Poppins"/>
              </a:rPr>
              <a:t>* Share our challenges with a celebrity writer such as JK Rowling, or Oprah Winfrey, or an ordinary person, who made it big in life.</a:t>
            </a: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C71C3"/>
                </a:solidFill>
                <a:latin typeface="Poppins"/>
                <a:ea typeface="Poppins"/>
                <a:cs typeface="Poppins"/>
                <a:sym typeface="Poppins"/>
              </a:rPr>
              <a:t> </a:t>
            </a:r>
          </a:p>
          <a:p>
            <a:pPr marL="0" marR="0" lvl="0" indent="0" algn="l" rtl="0">
              <a:lnSpc>
                <a:spcPct val="100000"/>
              </a:lnSpc>
              <a:spcBef>
                <a:spcPts val="0"/>
              </a:spcBef>
              <a:spcAft>
                <a:spcPts val="0"/>
              </a:spcAft>
              <a:buClr>
                <a:srgbClr val="000000"/>
              </a:buClr>
              <a:buSzPts val="1400"/>
              <a:buFont typeface="Arial"/>
              <a:buNone/>
            </a:pPr>
            <a:r>
              <a:rPr lang="en-IN" dirty="0">
                <a:solidFill>
                  <a:srgbClr val="0C71C3"/>
                </a:solidFill>
                <a:latin typeface="Poppins"/>
                <a:ea typeface="Poppins"/>
                <a:cs typeface="Poppins"/>
                <a:sym typeface="Poppins"/>
              </a:rPr>
              <a:t>All this is made possible by </a:t>
            </a:r>
            <a:r>
              <a:rPr lang="en-IN" b="1" i="1" dirty="0">
                <a:solidFill>
                  <a:srgbClr val="0C71C3"/>
                </a:solidFill>
                <a:latin typeface="Poppins"/>
                <a:ea typeface="Poppins"/>
                <a:cs typeface="Poppins"/>
                <a:sym typeface="Poppins"/>
              </a:rPr>
              <a:t>The BeehiveStory</a:t>
            </a:r>
            <a:r>
              <a:rPr lang="en-IN" dirty="0">
                <a:solidFill>
                  <a:srgbClr val="0C71C3"/>
                </a:solidFill>
                <a:latin typeface="Poppins"/>
                <a:ea typeface="Poppins"/>
                <a:cs typeface="Poppins"/>
                <a:sym typeface="Poppins"/>
              </a:rPr>
              <a:t> platform.</a:t>
            </a:r>
            <a:endParaRPr sz="1400" b="0" i="0" u="none" strike="noStrike" cap="none" dirty="0">
              <a:solidFill>
                <a:srgbClr val="0C71C3"/>
              </a:solidFill>
              <a:latin typeface="Poppins"/>
              <a:ea typeface="Poppins"/>
              <a:cs typeface="Poppins"/>
              <a:sym typeface="Poppins"/>
            </a:endParaRPr>
          </a:p>
        </p:txBody>
      </p:sp>
      <p:sp>
        <p:nvSpPr>
          <p:cNvPr id="74" name="Google Shape;74;g1646ad2f596_1_0"/>
          <p:cNvSpPr txBox="1"/>
          <p:nvPr/>
        </p:nvSpPr>
        <p:spPr>
          <a:xfrm>
            <a:off x="103650" y="1523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C71C3"/>
                </a:solidFill>
                <a:latin typeface="Poppins"/>
                <a:ea typeface="Poppins"/>
                <a:cs typeface="Poppins"/>
                <a:sym typeface="Poppins"/>
              </a:rPr>
              <a:t>Problem</a:t>
            </a:r>
            <a:endParaRPr sz="2000" b="1" i="0" u="none" strike="noStrike" cap="none" dirty="0">
              <a:solidFill>
                <a:srgbClr val="0C71C3"/>
              </a:solidFill>
              <a:latin typeface="Poppins"/>
              <a:ea typeface="Poppins"/>
              <a:cs typeface="Poppins"/>
              <a:sym typeface="Poppins"/>
            </a:endParaRPr>
          </a:p>
        </p:txBody>
      </p:sp>
      <p:sp>
        <p:nvSpPr>
          <p:cNvPr id="75" name="Google Shape;75;g1646ad2f596_1_0"/>
          <p:cNvSpPr/>
          <p:nvPr/>
        </p:nvSpPr>
        <p:spPr>
          <a:xfrm>
            <a:off x="215150" y="618575"/>
            <a:ext cx="1380600" cy="44700"/>
          </a:xfrm>
          <a:prstGeom prst="rect">
            <a:avLst/>
          </a:prstGeom>
          <a:solidFill>
            <a:srgbClr val="0C7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1646ad2f596_1_6"/>
          <p:cNvSpPr txBox="1"/>
          <p:nvPr/>
        </p:nvSpPr>
        <p:spPr>
          <a:xfrm>
            <a:off x="2200650" y="3041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C71C3"/>
              </a:solidFill>
              <a:latin typeface="Poppins"/>
              <a:ea typeface="Poppins"/>
              <a:cs typeface="Poppins"/>
              <a:sym typeface="Poppins"/>
            </a:endParaRPr>
          </a:p>
        </p:txBody>
      </p:sp>
      <p:sp>
        <p:nvSpPr>
          <p:cNvPr id="81" name="Google Shape;81;g1646ad2f596_1_6"/>
          <p:cNvSpPr txBox="1"/>
          <p:nvPr/>
        </p:nvSpPr>
        <p:spPr>
          <a:xfrm>
            <a:off x="843000" y="1190514"/>
            <a:ext cx="7458000" cy="320084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dirty="0">
                <a:solidFill>
                  <a:srgbClr val="0C71C3"/>
                </a:solidFill>
                <a:latin typeface="Poppins"/>
                <a:ea typeface="Poppins"/>
                <a:cs typeface="Poppins"/>
                <a:sym typeface="Poppins"/>
              </a:rPr>
              <a:t>Broke, lonely, and vulnerable people and children need a secure environment where they can fearlessly and comfortably share their stories anonymously and find an engaging, creative, inspiring, and practical solution in the form of a relevant personal story, advise, or training.</a:t>
            </a:r>
          </a:p>
          <a:p>
            <a:pPr marL="0" marR="0" lvl="0" indent="0" algn="l" rtl="0">
              <a:lnSpc>
                <a:spcPct val="100000"/>
              </a:lnSpc>
              <a:spcBef>
                <a:spcPts val="0"/>
              </a:spcBef>
              <a:spcAft>
                <a:spcPts val="0"/>
              </a:spcAft>
              <a:buClr>
                <a:srgbClr val="000000"/>
              </a:buClr>
              <a:buSzPts val="1400"/>
              <a:buFont typeface="Arial"/>
              <a:buNone/>
            </a:pPr>
            <a:endParaRPr lang="en-GB" dirty="0">
              <a:solidFill>
                <a:srgbClr val="0C71C3"/>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r>
              <a:rPr lang="en-GB" dirty="0">
                <a:solidFill>
                  <a:srgbClr val="0C71C3"/>
                </a:solidFill>
                <a:latin typeface="Poppins"/>
                <a:ea typeface="Poppins"/>
                <a:cs typeface="Poppins"/>
                <a:sym typeface="Poppins"/>
              </a:rPr>
              <a:t>They need:</a:t>
            </a:r>
            <a:br>
              <a:rPr lang="en-GB" dirty="0">
                <a:solidFill>
                  <a:srgbClr val="0C71C3"/>
                </a:solidFill>
                <a:latin typeface="Poppins"/>
                <a:ea typeface="Poppins"/>
                <a:cs typeface="Poppins"/>
                <a:sym typeface="Poppins"/>
              </a:rPr>
            </a:br>
            <a:endParaRPr lang="en-GB" dirty="0">
              <a:solidFill>
                <a:srgbClr val="0C71C3"/>
              </a:solidFill>
              <a:latin typeface="Poppins"/>
              <a:ea typeface="Poppins"/>
              <a:cs typeface="Poppins"/>
              <a:sym typeface="Poppins"/>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solidFill>
                  <a:srgbClr val="0C71C3"/>
                </a:solidFill>
                <a:latin typeface="Poppins"/>
                <a:ea typeface="Poppins"/>
                <a:cs typeface="Poppins"/>
                <a:sym typeface="Poppins"/>
              </a:rPr>
              <a:t>Hope, trust, and a helping hand.</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GB" dirty="0">
              <a:solidFill>
                <a:srgbClr val="0C71C3"/>
              </a:solidFill>
              <a:latin typeface="Poppins"/>
              <a:ea typeface="Poppins"/>
              <a:cs typeface="Poppins"/>
              <a:sym typeface="Poppins"/>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solidFill>
                  <a:srgbClr val="0C71C3"/>
                </a:solidFill>
                <a:latin typeface="Poppins"/>
                <a:ea typeface="Poppins"/>
                <a:cs typeface="Poppins"/>
                <a:sym typeface="Poppins"/>
              </a:rPr>
              <a:t>Forum to vent out safely and anonymously.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GB" dirty="0">
              <a:solidFill>
                <a:srgbClr val="0C71C3"/>
              </a:solidFill>
              <a:latin typeface="Poppins"/>
              <a:ea typeface="Poppins"/>
              <a:cs typeface="Poppins"/>
              <a:sym typeface="Poppins"/>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GB" dirty="0">
                <a:solidFill>
                  <a:srgbClr val="0C71C3"/>
                </a:solidFill>
                <a:latin typeface="Poppins"/>
                <a:ea typeface="Poppins"/>
                <a:cs typeface="Poppins"/>
                <a:sym typeface="Poppins"/>
              </a:rPr>
              <a:t>AI tools to co-author and search stories that have more relevance to their life challenges.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C71C3"/>
              </a:solidFill>
              <a:latin typeface="Poppins"/>
              <a:ea typeface="Poppins"/>
              <a:cs typeface="Poppins"/>
              <a:sym typeface="Poppins"/>
            </a:endParaRPr>
          </a:p>
        </p:txBody>
      </p:sp>
      <p:sp>
        <p:nvSpPr>
          <p:cNvPr id="82" name="Google Shape;82;g1646ad2f596_1_6"/>
          <p:cNvSpPr txBox="1"/>
          <p:nvPr/>
        </p:nvSpPr>
        <p:spPr>
          <a:xfrm>
            <a:off x="103650" y="122651"/>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C71C3"/>
                </a:solidFill>
                <a:latin typeface="Poppins"/>
                <a:ea typeface="Poppins"/>
                <a:cs typeface="Poppins"/>
                <a:sym typeface="Poppins"/>
              </a:rPr>
              <a:t>Requirements</a:t>
            </a:r>
            <a:endParaRPr sz="2000" b="1" i="0" u="none" strike="noStrike" cap="none" dirty="0">
              <a:solidFill>
                <a:srgbClr val="0C71C3"/>
              </a:solidFill>
              <a:latin typeface="Poppins"/>
              <a:ea typeface="Poppins"/>
              <a:cs typeface="Poppins"/>
              <a:sym typeface="Poppins"/>
            </a:endParaRPr>
          </a:p>
        </p:txBody>
      </p:sp>
      <p:sp>
        <p:nvSpPr>
          <p:cNvPr id="83" name="Google Shape;83;g1646ad2f596_1_6"/>
          <p:cNvSpPr/>
          <p:nvPr/>
        </p:nvSpPr>
        <p:spPr>
          <a:xfrm>
            <a:off x="215150" y="618575"/>
            <a:ext cx="1380600" cy="44700"/>
          </a:xfrm>
          <a:prstGeom prst="rect">
            <a:avLst/>
          </a:prstGeom>
          <a:solidFill>
            <a:srgbClr val="0C7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1646ad2f596_1_12"/>
          <p:cNvSpPr txBox="1"/>
          <p:nvPr/>
        </p:nvSpPr>
        <p:spPr>
          <a:xfrm>
            <a:off x="2200650" y="3041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C71C3"/>
              </a:solidFill>
              <a:latin typeface="Poppins"/>
              <a:ea typeface="Poppins"/>
              <a:cs typeface="Poppins"/>
              <a:sym typeface="Poppins"/>
            </a:endParaRPr>
          </a:p>
        </p:txBody>
      </p:sp>
      <p:sp>
        <p:nvSpPr>
          <p:cNvPr id="89" name="Google Shape;89;g1646ad2f596_1_12"/>
          <p:cNvSpPr txBox="1"/>
          <p:nvPr/>
        </p:nvSpPr>
        <p:spPr>
          <a:xfrm>
            <a:off x="768659" y="1056699"/>
            <a:ext cx="7458000"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dirty="0">
                <a:solidFill>
                  <a:srgbClr val="0C71C3"/>
                </a:solidFill>
                <a:latin typeface="Poppins"/>
                <a:ea typeface="Poppins"/>
                <a:cs typeface="Poppins"/>
                <a:sym typeface="Poppins"/>
              </a:rPr>
              <a:t>This solution proposes initially provides just a web app. Later, during the startup accelerator round, a mobile app and hybrid chatbot </a:t>
            </a:r>
            <a:r>
              <a:rPr lang="en-IN" dirty="0">
                <a:solidFill>
                  <a:srgbClr val="0C71C3"/>
                </a:solidFill>
                <a:latin typeface="Poppins"/>
                <a:ea typeface="Poppins"/>
                <a:cs typeface="Poppins"/>
                <a:sym typeface="Poppins"/>
              </a:rPr>
              <a:t>will be developed. In future releases, this AI solution will help the broke people make money by helping them to write and self publish their creations in the form of audiobooks, podcasts, PDFs, and printed books with the help of The BeehiveStory community. The BeehiveStory will help build an ecosystem of hope, healing, and prosperity.</a:t>
            </a:r>
            <a:endParaRPr lang="en-US" dirty="0">
              <a:solidFill>
                <a:srgbClr val="0C71C3"/>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0C71C3"/>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C71C3"/>
              </a:solidFill>
              <a:latin typeface="Poppins"/>
              <a:ea typeface="Poppins"/>
              <a:cs typeface="Poppins"/>
              <a:sym typeface="Poppins"/>
            </a:endParaRPr>
          </a:p>
        </p:txBody>
      </p:sp>
      <p:sp>
        <p:nvSpPr>
          <p:cNvPr id="90" name="Google Shape;90;g1646ad2f596_1_12"/>
          <p:cNvSpPr txBox="1"/>
          <p:nvPr/>
        </p:nvSpPr>
        <p:spPr>
          <a:xfrm>
            <a:off x="103650" y="1523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C71C3"/>
                </a:solidFill>
                <a:latin typeface="Poppins"/>
                <a:ea typeface="Poppins"/>
                <a:cs typeface="Poppins"/>
                <a:sym typeface="Poppins"/>
              </a:rPr>
              <a:t>Solution</a:t>
            </a:r>
            <a:endParaRPr sz="2000" b="1" i="0" u="none" strike="noStrike" cap="none" dirty="0">
              <a:solidFill>
                <a:srgbClr val="0C71C3"/>
              </a:solidFill>
              <a:latin typeface="Poppins"/>
              <a:ea typeface="Poppins"/>
              <a:cs typeface="Poppins"/>
              <a:sym typeface="Poppins"/>
            </a:endParaRPr>
          </a:p>
        </p:txBody>
      </p:sp>
      <p:sp>
        <p:nvSpPr>
          <p:cNvPr id="91" name="Google Shape;91;g1646ad2f596_1_12"/>
          <p:cNvSpPr/>
          <p:nvPr/>
        </p:nvSpPr>
        <p:spPr>
          <a:xfrm>
            <a:off x="215150" y="618575"/>
            <a:ext cx="1380600" cy="44700"/>
          </a:xfrm>
          <a:prstGeom prst="rect">
            <a:avLst/>
          </a:prstGeom>
          <a:solidFill>
            <a:srgbClr val="0C7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646ad2f596_1_30"/>
          <p:cNvSpPr txBox="1"/>
          <p:nvPr/>
        </p:nvSpPr>
        <p:spPr>
          <a:xfrm>
            <a:off x="2200650" y="3041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C71C3"/>
              </a:solidFill>
              <a:latin typeface="Poppins"/>
              <a:ea typeface="Poppins"/>
              <a:cs typeface="Poppins"/>
              <a:sym typeface="Poppins"/>
            </a:endParaRPr>
          </a:p>
        </p:txBody>
      </p:sp>
      <p:sp>
        <p:nvSpPr>
          <p:cNvPr id="113" name="Google Shape;113;g1646ad2f596_1_30"/>
          <p:cNvSpPr txBox="1"/>
          <p:nvPr/>
        </p:nvSpPr>
        <p:spPr>
          <a:xfrm>
            <a:off x="843000" y="1525050"/>
            <a:ext cx="74580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lang="en-US" dirty="0">
              <a:solidFill>
                <a:srgbClr val="0C71C3"/>
              </a:solidFill>
              <a:latin typeface="Poppins"/>
              <a:ea typeface="Poppins"/>
              <a:cs typeface="Poppins"/>
              <a:sym typeface="Poppins"/>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solidFill>
                  <a:srgbClr val="0C71C3"/>
                </a:solidFill>
                <a:latin typeface="Poppins"/>
                <a:ea typeface="Poppins"/>
                <a:cs typeface="Poppins"/>
                <a:sym typeface="Poppins"/>
              </a:rPr>
              <a:t>Create a web app first to quickly and easily present </a:t>
            </a:r>
            <a:r>
              <a:rPr lang="en-IN" dirty="0">
                <a:solidFill>
                  <a:srgbClr val="0C71C3"/>
                </a:solidFill>
                <a:latin typeface="Poppins"/>
                <a:ea typeface="Poppins"/>
                <a:cs typeface="Poppins"/>
                <a:sym typeface="Poppins"/>
              </a:rPr>
              <a:t>The BeehiveStory</a:t>
            </a:r>
            <a:r>
              <a:rPr lang="en-US" dirty="0">
                <a:solidFill>
                  <a:srgbClr val="0C71C3"/>
                </a:solidFill>
                <a:latin typeface="Poppins"/>
                <a:ea typeface="Poppins"/>
                <a:cs typeface="Poppins"/>
                <a:sym typeface="Poppins"/>
              </a:rPr>
              <a:t> solution to the Hackathon panelists.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sz="1400" b="0" i="0" u="none" strike="noStrike" cap="none" dirty="0">
              <a:solidFill>
                <a:srgbClr val="0C71C3"/>
              </a:solidFill>
              <a:latin typeface="Poppins"/>
              <a:ea typeface="Poppins"/>
              <a:cs typeface="Poppins"/>
              <a:sym typeface="Poppins"/>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dirty="0">
                <a:solidFill>
                  <a:srgbClr val="0C71C3"/>
                </a:solidFill>
                <a:latin typeface="Poppins"/>
                <a:ea typeface="Poppins"/>
                <a:cs typeface="Poppins"/>
                <a:sym typeface="Poppins"/>
              </a:rPr>
              <a:t>Create a minimum viable solution (MVP) using Google Cloud tools, WordCraft use case, and other AI tools.</a:t>
            </a:r>
            <a:endParaRPr lang="en-US" sz="1400" b="0" i="0" u="none" strike="noStrike" cap="none" dirty="0">
              <a:solidFill>
                <a:srgbClr val="0C71C3"/>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lang="en-US" dirty="0">
              <a:solidFill>
                <a:srgbClr val="0C71C3"/>
              </a:solidFill>
              <a:latin typeface="Poppins"/>
              <a:ea typeface="Poppins"/>
              <a:cs typeface="Poppins"/>
              <a:sym typeface="Poppins"/>
            </a:endParaRPr>
          </a:p>
        </p:txBody>
      </p:sp>
      <p:sp>
        <p:nvSpPr>
          <p:cNvPr id="114" name="Google Shape;114;g1646ad2f596_1_30"/>
          <p:cNvSpPr txBox="1"/>
          <p:nvPr/>
        </p:nvSpPr>
        <p:spPr>
          <a:xfrm>
            <a:off x="103650" y="152388"/>
            <a:ext cx="4742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C71C3"/>
                </a:solidFill>
                <a:latin typeface="Poppins"/>
                <a:ea typeface="Poppins"/>
                <a:cs typeface="Poppins"/>
                <a:sym typeface="Poppins"/>
              </a:rPr>
              <a:t>Implementation Plan</a:t>
            </a:r>
            <a:endParaRPr sz="2000" b="1" i="0" u="none" strike="noStrike" cap="none" dirty="0">
              <a:solidFill>
                <a:srgbClr val="0C71C3"/>
              </a:solidFill>
              <a:latin typeface="Poppins"/>
              <a:ea typeface="Poppins"/>
              <a:cs typeface="Poppins"/>
              <a:sym typeface="Poppins"/>
            </a:endParaRPr>
          </a:p>
        </p:txBody>
      </p:sp>
      <p:sp>
        <p:nvSpPr>
          <p:cNvPr id="116" name="Google Shape;116;g1646ad2f596_1_30"/>
          <p:cNvSpPr/>
          <p:nvPr/>
        </p:nvSpPr>
        <p:spPr>
          <a:xfrm>
            <a:off x="215150" y="618575"/>
            <a:ext cx="1380600" cy="44700"/>
          </a:xfrm>
          <a:prstGeom prst="rect">
            <a:avLst/>
          </a:prstGeom>
          <a:solidFill>
            <a:srgbClr val="0C7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578</Words>
  <Application>Microsoft Office PowerPoint</Application>
  <PresentationFormat>On-screen Show (16:9)</PresentationFormat>
  <Paragraphs>30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Vinay Bhagat</cp:lastModifiedBy>
  <cp:revision>189</cp:revision>
  <dcterms:modified xsi:type="dcterms:W3CDTF">2023-07-06T15:40:51Z</dcterms:modified>
</cp:coreProperties>
</file>