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6F1EE6-1CCE-4F65-8F92-06F7D3704C14}">
          <p14:sldIdLst>
            <p14:sldId id="256"/>
            <p14:sldId id="257"/>
          </p14:sldIdLst>
        </p14:section>
        <p14:section name="Untitled Section" id="{07CA273E-A263-4DE1-AC1B-A798CB7777EB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1445" y="216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8962-4936-1828-8182-693ED0A87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B75AC-86F2-6F84-A30D-072A16AC3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0C944-C015-21A1-FBCD-1D55C6A5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0C1EF-7C82-02B6-B6CE-A94F455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E0037-AF84-84AA-82A4-BEEE631E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8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45DB-2F21-4E7A-9A18-683C04F9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A3EEE-D0AA-A268-CE9B-F2AA8D699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4CE3A-81F2-1F00-D383-4909300F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873C-3BE4-ACF3-6CE0-A64A9976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D034-0E71-C6FF-B3DA-D82F211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EFC4-CD1E-D4F7-EADF-CF104FD8E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E8E9F-D84E-CBA1-B761-DB9290D6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480D-BCD2-A752-EF40-93386A69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19D4B-E8EE-17AB-0B91-7AE81017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3733-D0D1-0C54-571A-22B2CE9A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89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8D9A-6210-9D81-799E-E831FCFE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2215-C045-962E-24C9-B1AD8F62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376FF-B5F3-1A4B-62DA-6DB1C235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DF800-E319-9CA8-7600-F066817E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E48F7-E6DA-469D-7EF6-57167DE19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442B-E18A-F24A-1712-179F00D3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622A-04E2-AD27-D3DA-B1223F7A6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9674-F48B-C6C9-9D79-AC2B21DE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B11B-B2F7-EF8A-9097-5BDFAFEC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9921-0BE8-A4BA-20F2-46EFC142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6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5879-7A40-4F9F-27DE-CF6BB294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FACD-234E-2837-042C-3087E8FF5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9AD82-AC78-704D-0CEA-450B4EE7D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9C60-3526-60A9-61A3-5A37F5A5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7BDF8-9982-3AB9-2302-4FE501AB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E4B88-CF1A-1F89-CE61-FED3BA42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22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9491-4387-4A89-27D9-9F5453D8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83B7-F118-CFDE-F067-AA38D524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E4280-5F7B-CBEF-78E9-10ACCC6C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2DCD-60AB-3166-0572-FA56BFE0C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56921-398C-6AB0-4118-F7EC2994F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0D67B-BE6C-B9F3-C347-A2A48931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45F5F-C6EC-176A-F7F4-B6B882F1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4F7B4-6D8F-8EE1-0012-228BC3C4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EA9A-2703-48F4-4764-34A4B688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9EF45-669E-AE9F-36C3-84313B19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657B3-2A4F-33A1-14D4-EC5FF208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F53A-8568-5A91-B019-5FE6CE0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4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8D7A9-4C2E-8030-9080-37D9B361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158C2-3A95-6E4E-95EE-B2AAEE63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CD42-0278-BA3E-5530-16351A6C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5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F39E-2597-BE4F-956A-2A39BE44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1769A-C704-E53B-340E-07BB5AD3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220C-6C26-4F2D-91D1-CE6506A6B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8611B-642A-AC9D-3626-204BF63A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8F7F9-DB1C-70B1-3C7A-95A97F02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9CBF-8ED6-E30D-BFA7-2513174C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F85F-685C-48E0-8482-9B6D86F3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5E7AC-9542-6664-FF7A-8DD497A6A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444C3-3459-ECDA-570B-91CE7298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1CE1-ADA7-50A2-19FF-1998673A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9A5E0-B750-E2C8-25E6-41158B36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B5DEB-89A2-E89E-9809-685A99CF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77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6D4E2A-042C-726B-F1CF-295D25B9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0083-803B-851D-057A-6F65873D7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B74C-DEF2-B597-E20A-D953AA9E4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049E1-D3B5-4138-8211-78FEBFAE11C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8506-CCCA-693E-3E49-A945701B6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11F60-B940-EB9A-347B-87509CE8D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5FF1E-90CE-4E52-B9D8-DBFE5C61C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image-compression-dct-method-f2bb7941958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10FC03-868D-7496-7A6A-97AC878563A8}"/>
              </a:ext>
            </a:extLst>
          </p:cNvPr>
          <p:cNvSpPr txBox="1"/>
          <p:nvPr/>
        </p:nvSpPr>
        <p:spPr>
          <a:xfrm>
            <a:off x="762000" y="4429760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Behind the Pixels: How Image Lossy Compression Works?</a:t>
            </a:r>
            <a:endParaRPr lang="en-IN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A1EF7-5BBE-CE7D-3A5B-427937BDC1F4}"/>
              </a:ext>
            </a:extLst>
          </p:cNvPr>
          <p:cNvSpPr txBox="1"/>
          <p:nvPr/>
        </p:nvSpPr>
        <p:spPr>
          <a:xfrm>
            <a:off x="640080" y="802640"/>
            <a:ext cx="1078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                  </a:t>
            </a:r>
            <a:r>
              <a:rPr lang="en-US" sz="5400" dirty="0"/>
              <a:t>Compression</a:t>
            </a:r>
            <a:endParaRPr lang="en-IN" sz="5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F1274-2865-97E7-1CDA-861B8128B479}"/>
              </a:ext>
            </a:extLst>
          </p:cNvPr>
          <p:cNvSpPr txBox="1"/>
          <p:nvPr/>
        </p:nvSpPr>
        <p:spPr>
          <a:xfrm>
            <a:off x="762000" y="2540000"/>
            <a:ext cx="1066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 we really need to store all data in Compressed file?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467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A168-3DEF-CDC0-55BD-A2B71FF8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			Acknowledgments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AA71DD-2D36-F60F-8B03-3943198DE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720" y="1626568"/>
            <a:ext cx="10515600" cy="140140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b="1" dirty="0"/>
              <a:t>References</a:t>
            </a:r>
          </a:p>
          <a:p>
            <a:r>
              <a:rPr lang="en-US" altLang="en-US" sz="2000" dirty="0"/>
              <a:t>Sharma, Kajal, and </a:t>
            </a:r>
            <a:r>
              <a:rPr lang="en-US" altLang="en-US" sz="2000" dirty="0" err="1"/>
              <a:t>Nagresh</a:t>
            </a:r>
            <a:r>
              <a:rPr lang="en-US" altLang="en-US" sz="2000" dirty="0"/>
              <a:t> Kumar. "Spatial Domain Lossless Image Data Compression.“</a:t>
            </a:r>
          </a:p>
          <a:p>
            <a:pPr marL="0" lvl="0" indent="0">
              <a:buNone/>
            </a:pPr>
            <a:r>
              <a:rPr lang="en-US" altLang="en-US" sz="2000" dirty="0"/>
              <a:t>    IRE Journals, Volume 1, Issue 10, April 2018. ISSN: 2456-8880</a:t>
            </a:r>
            <a:r>
              <a:rPr lang="en-US" alt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B622D-E378-2E1F-4A70-A7E5600C089E}"/>
              </a:ext>
            </a:extLst>
          </p:cNvPr>
          <p:cNvSpPr txBox="1"/>
          <p:nvPr/>
        </p:nvSpPr>
        <p:spPr>
          <a:xfrm>
            <a:off x="553720" y="3089091"/>
            <a:ext cx="1080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“Image Compression: DCT Method,” </a:t>
            </a:r>
            <a:r>
              <a:rPr lang="en-US" i="1" dirty="0"/>
              <a:t>Towards Data Science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      </a:t>
            </a:r>
            <a:r>
              <a:rPr lang="en-US" dirty="0">
                <a:hlinkClick r:id="rId2"/>
              </a:rPr>
              <a:t>https://towardsdatascience.com/image-compression-dct-method-f2bb79419587/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08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63C-5B46-2E27-0333-31FB8282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08226" cy="828974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Data Compression methods are  mainly categorized into two types . Lossy and lossless Compression.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I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357E3-1A7F-AEB8-F0E2-32954F1ED90E}"/>
              </a:ext>
            </a:extLst>
          </p:cNvPr>
          <p:cNvSpPr txBox="1"/>
          <p:nvPr/>
        </p:nvSpPr>
        <p:spPr>
          <a:xfrm>
            <a:off x="925158" y="1194100"/>
            <a:ext cx="102177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/>
            </a:br>
            <a:r>
              <a:rPr lang="en-US" sz="3200" b="1" dirty="0"/>
              <a:t>Lossless Compression 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400" dirty="0"/>
              <a:t>Lossless compression preserves all original data, ensuring no information is lost during compression and decompression.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BA9EE-5DE9-26E6-ECBC-B92715C26901}"/>
              </a:ext>
            </a:extLst>
          </p:cNvPr>
          <p:cNvSpPr txBox="1"/>
          <p:nvPr/>
        </p:nvSpPr>
        <p:spPr>
          <a:xfrm>
            <a:off x="925159" y="3071537"/>
            <a:ext cx="10217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Lossy Compression :</a:t>
            </a:r>
            <a:endParaRPr lang="en-IN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31D72-69B6-12EC-518C-59B7E0A6EB22}"/>
              </a:ext>
            </a:extLst>
          </p:cNvPr>
          <p:cNvSpPr txBox="1"/>
          <p:nvPr/>
        </p:nvSpPr>
        <p:spPr>
          <a:xfrm>
            <a:off x="925158" y="3656312"/>
            <a:ext cx="10585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Lossy compression, on the other hand, reduces file size by discarding some data, which can lead to a slight decrease in quality but results in a larger compression ratio.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99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BE084-2C22-9DED-7786-F8C963D5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0306"/>
            <a:ext cx="10515600" cy="4132169"/>
          </a:xfrm>
        </p:spPr>
        <p:txBody>
          <a:bodyPr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Comparision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between the Compressions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B930BA-29AD-CB62-FA41-1B639E072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618494"/>
              </p:ext>
            </p:extLst>
          </p:nvPr>
        </p:nvGraphicFramePr>
        <p:xfrm>
          <a:off x="1032734" y="1204332"/>
          <a:ext cx="5189646" cy="47281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4823">
                  <a:extLst>
                    <a:ext uri="{9D8B030D-6E8A-4147-A177-3AD203B41FA5}">
                      <a16:colId xmlns:a16="http://schemas.microsoft.com/office/drawing/2014/main" val="577431587"/>
                    </a:ext>
                  </a:extLst>
                </a:gridCol>
                <a:gridCol w="2594823">
                  <a:extLst>
                    <a:ext uri="{9D8B030D-6E8A-4147-A177-3AD203B41FA5}">
                      <a16:colId xmlns:a16="http://schemas.microsoft.com/office/drawing/2014/main" val="1642417622"/>
                    </a:ext>
                  </a:extLst>
                </a:gridCol>
              </a:tblGrid>
              <a:tr h="47281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52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F0355F-32DA-B7B0-98B9-9E829E2C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89442"/>
              </p:ext>
            </p:extLst>
          </p:nvPr>
        </p:nvGraphicFramePr>
        <p:xfrm>
          <a:off x="450936" y="1302706"/>
          <a:ext cx="11436264" cy="49102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9343">
                  <a:extLst>
                    <a:ext uri="{9D8B030D-6E8A-4147-A177-3AD203B41FA5}">
                      <a16:colId xmlns:a16="http://schemas.microsoft.com/office/drawing/2014/main" val="577431587"/>
                    </a:ext>
                  </a:extLst>
                </a:gridCol>
                <a:gridCol w="5736921">
                  <a:extLst>
                    <a:ext uri="{9D8B030D-6E8A-4147-A177-3AD203B41FA5}">
                      <a16:colId xmlns:a16="http://schemas.microsoft.com/office/drawing/2014/main" val="1642417622"/>
                    </a:ext>
                  </a:extLst>
                </a:gridCol>
              </a:tblGrid>
              <a:tr h="4910203">
                <a:tc>
                  <a:txBody>
                    <a:bodyPr/>
                    <a:lstStyle/>
                    <a:p>
                      <a:r>
                        <a:rPr lang="en-US" sz="2800" dirty="0"/>
                        <a:t>Lossy</a:t>
                      </a:r>
                      <a:r>
                        <a:rPr lang="en-US" sz="2800" baseline="0" dirty="0"/>
                        <a:t> Compression   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Lossy compression reduces the size of </a:t>
                      </a:r>
                    </a:p>
                    <a:p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Lossy compression, Data's quality is compromised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400" baseline="0" dirty="0"/>
                        <a:t>  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Lossy compression is used in Images, audio, video.</a:t>
                      </a:r>
                      <a:r>
                        <a:rPr lang="en-US" sz="2400" baseline="0" dirty="0"/>
                        <a:t>  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/>
                        <a:t>Compression methods like JPEG etc..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baseline="0" dirty="0"/>
                        <a:t>                          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Lossless</a:t>
                      </a:r>
                      <a:r>
                        <a:rPr lang="en-US" sz="2800" baseline="0" dirty="0"/>
                        <a:t> Compression</a:t>
                      </a:r>
                    </a:p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Lossless Compression does not reduce the size of data.</a:t>
                      </a:r>
                      <a:endParaRPr lang="en-IN" sz="2400" baseline="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 Lossless Compression does not compromise the data's quality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Lossless Compression is used in Text, images, sound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Compression methods like Huffman encoding for texts and for some image formats like GIF and PNG etc..</a:t>
                      </a:r>
                      <a:endParaRPr lang="en-US" sz="24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81956A1-FEC7-70E6-1A1D-27AE8E2D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00" y="323387"/>
            <a:ext cx="10486550" cy="1119334"/>
          </a:xfrm>
        </p:spPr>
        <p:txBody>
          <a:bodyPr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Illustration of image lossy Compression :</a:t>
            </a:r>
            <a:endParaRPr lang="en-IN" sz="3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4493B3-25BC-28C5-D563-EDF93F072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900" y="3021496"/>
            <a:ext cx="10486550" cy="30681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The diagram above illustrates the </a:t>
            </a:r>
            <a:r>
              <a:rPr lang="en-US" sz="1800" b="1" dirty="0"/>
              <a:t>steps involved in JPEG lossy image compression</a:t>
            </a:r>
            <a:r>
              <a:rPr lang="en-US" sz="1800" dirty="0"/>
              <a:t>. The process begins with </a:t>
            </a:r>
            <a:r>
              <a:rPr lang="en-US" sz="1800" b="1" dirty="0"/>
              <a:t>RGB Image Data</a:t>
            </a:r>
            <a:r>
              <a:rPr lang="en-US" sz="1800" dirty="0"/>
              <a:t>, which contains three color channels (Red, Green, and Blue). To exploit human visual sensitivity, this data is first </a:t>
            </a:r>
            <a:r>
              <a:rPr lang="en-US" sz="1800" b="1" dirty="0"/>
              <a:t>converted to </a:t>
            </a:r>
            <a:r>
              <a:rPr lang="en-US" sz="1800" b="1" dirty="0" err="1"/>
              <a:t>YCbCr</a:t>
            </a:r>
            <a:r>
              <a:rPr lang="en-US" sz="1800" b="1" dirty="0"/>
              <a:t> color space</a:t>
            </a:r>
            <a:r>
              <a:rPr lang="en-US" sz="1800" dirty="0"/>
              <a:t>, separating luminance (Y) from chrominance (</a:t>
            </a:r>
            <a:r>
              <a:rPr lang="en-US" sz="1800" dirty="0" err="1"/>
              <a:t>Cb</a:t>
            </a:r>
            <a:r>
              <a:rPr lang="en-US" sz="1800" dirty="0"/>
              <a:t> and Cr).</a:t>
            </a:r>
          </a:p>
          <a:p>
            <a:r>
              <a:rPr lang="en-US" sz="1800" dirty="0"/>
              <a:t>Next, the image is divided into </a:t>
            </a:r>
            <a:r>
              <a:rPr lang="en-US" sz="1800" b="1" dirty="0"/>
              <a:t>8×8 blocks</a:t>
            </a:r>
            <a:r>
              <a:rPr lang="en-US" sz="1800" dirty="0"/>
              <a:t>, and each block undergoes a </a:t>
            </a:r>
            <a:r>
              <a:rPr lang="en-US" sz="1800" b="1" dirty="0"/>
              <a:t>Discrete Cosine Transform (DCT)</a:t>
            </a:r>
            <a:r>
              <a:rPr lang="en-US" sz="1800" dirty="0"/>
              <a:t>, converting spatial domain data into frequency domain coefficients. The resulting frequency values are then </a:t>
            </a:r>
            <a:r>
              <a:rPr lang="en-US" sz="1800" b="1" dirty="0"/>
              <a:t>quantized using a standard JPEG quantization matrix</a:t>
            </a:r>
            <a:r>
              <a:rPr lang="en-US" sz="1800" dirty="0"/>
              <a:t>, which reduces precision (and file size) by discarding less perceptually important information. Finally, the quantized values are encoded (typically using entropy coding methods) to produce the </a:t>
            </a:r>
            <a:r>
              <a:rPr lang="en-US" sz="1800" b="1" dirty="0"/>
              <a:t>Compressed Image Data</a:t>
            </a:r>
            <a:r>
              <a:rPr lang="en-US" sz="1800" dirty="0"/>
              <a:t>.</a:t>
            </a:r>
          </a:p>
          <a:p>
            <a:r>
              <a:rPr lang="en-IN" sz="1800" dirty="0"/>
              <a:t>Quantization is the state where we  loss redundant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B9FCF-0E94-C41F-91C4-3CEABC3A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60" y="768349"/>
            <a:ext cx="8615680" cy="225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5986-D7F3-07C1-D037-9DAADE5E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4000"/>
            <a:ext cx="10515600" cy="5750560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Algorithm that can  Compresses  Image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D736C-A4A3-B9C5-E73D-6493D0926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2" y="853440"/>
            <a:ext cx="4483015" cy="5862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BB0085-54D8-AE4F-D54B-2C0043BD6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234" y="853440"/>
            <a:ext cx="4639322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8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94C3-D0BE-D642-2A6A-FEB734608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68961"/>
            <a:ext cx="10515600" cy="1666240"/>
          </a:xfrm>
        </p:spPr>
        <p:txBody>
          <a:bodyPr anchor="t">
            <a:normAutofit fontScale="9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700" dirty="0"/>
              <a:t>Usually each pixel in image have three Channels </a:t>
            </a:r>
            <a:r>
              <a:rPr lang="en-US" sz="2700" dirty="0" err="1"/>
              <a:t>Red,blue,Green</a:t>
            </a:r>
            <a:r>
              <a:rPr lang="en-US" sz="2700" dirty="0"/>
              <a:t> . After separating these three Channels the algorithm compresses each of these channels separately and store these in Compressed file .  Then dividing the channel into non overlapping blocks of size 8 x 8 pixels . </a:t>
            </a:r>
            <a:br>
              <a:rPr lang="en-US" sz="2400" dirty="0"/>
            </a:b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5CB53-3303-E817-C84D-D1B80E77C359}"/>
              </a:ext>
            </a:extLst>
          </p:cNvPr>
          <p:cNvSpPr txBox="1"/>
          <p:nvPr/>
        </p:nvSpPr>
        <p:spPr>
          <a:xfrm>
            <a:off x="831850" y="234696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converting each block into  bit stream by encoding values of  difference between values of pixels and the minimum value of pixel in block and </a:t>
            </a:r>
            <a:r>
              <a:rPr lang="en-US" sz="2400" dirty="0" err="1"/>
              <a:t>no:of</a:t>
            </a:r>
            <a:r>
              <a:rPr lang="en-US" sz="2400" dirty="0"/>
              <a:t> bits required to represent the difference values for each pixel and the differenced values  of each pixel in the block.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065B-E7B5-EF18-D2BF-0269D140E074}"/>
              </a:ext>
            </a:extLst>
          </p:cNvPr>
          <p:cNvSpPr txBox="1"/>
          <p:nvPr/>
        </p:nvSpPr>
        <p:spPr>
          <a:xfrm>
            <a:off x="831850" y="425189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Decompression is a bit easier than Compression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170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9E31-B891-82E6-F4AA-9C8D8B1C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A1452-1B6F-48A0-AE7A-970B75F58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9" y="853440"/>
            <a:ext cx="5527881" cy="5874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16954A-E56C-8DA8-9FEF-7665C8EA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403" y="853440"/>
            <a:ext cx="5765044" cy="468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   Acknowledgments</vt:lpstr>
      <vt:lpstr>Data Compression methods are  mainly categorized into two types . Lossy and lossless Compression.    </vt:lpstr>
      <vt:lpstr>Comparision between the Compressions</vt:lpstr>
      <vt:lpstr>Illustration of image lossy Compression :</vt:lpstr>
      <vt:lpstr>Algorithm that can  Compresses  Image </vt:lpstr>
      <vt:lpstr>Usually each pixel in image have three Channels Red,blue,Green . After separating these three Channels the algorithm compresses each of these channels separately and store these in Compressed file .  Then dividing the channel into non overlapping blocks of size 8 x 8 pixels 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tallapanenisubhashram2006@outlook.com</dc:creator>
  <cp:lastModifiedBy>tallapanenisubhashram2006@outlook.com</cp:lastModifiedBy>
  <cp:revision>2</cp:revision>
  <dcterms:created xsi:type="dcterms:W3CDTF">2025-05-20T09:55:33Z</dcterms:created>
  <dcterms:modified xsi:type="dcterms:W3CDTF">2025-05-20T11:45:24Z</dcterms:modified>
</cp:coreProperties>
</file>