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67" r:id="rId13"/>
    <p:sldId id="266"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77F5AEB-A704-4B44-A992-1179A40EAB48}">
          <p14:sldIdLst>
            <p14:sldId id="256"/>
            <p14:sldId id="257"/>
            <p14:sldId id="258"/>
            <p14:sldId id="259"/>
            <p14:sldId id="260"/>
            <p14:sldId id="261"/>
            <p14:sldId id="262"/>
            <p14:sldId id="263"/>
            <p14:sldId id="264"/>
            <p14:sldId id="265"/>
            <p14:sldId id="271"/>
            <p14:sldId id="267"/>
            <p14:sldId id="266"/>
            <p14:sldId id="269"/>
          </p14:sldIdLst>
        </p14:section>
        <p14:section name="Untitled Section" id="{B8DB77AA-3576-401B-AF31-9C7B17C9A02D}">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2" d="100"/>
          <a:sy n="122" d="100"/>
        </p:scale>
        <p:origin x="-123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64668F9-A2B3-4450-B435-EBFAF330DB8F}" type="datetimeFigureOut">
              <a:rPr lang="en-IN" smtClean="0"/>
              <a:pPr/>
              <a:t>18-01-2021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5A0EA-5F7B-4A53-9496-F56F6D01A269}" type="slidenum">
              <a:rPr lang="en-IN" smtClean="0"/>
              <a:pPr/>
              <a:t>‹#›</a:t>
            </a:fld>
            <a:endParaRPr lang="en-IN"/>
          </a:p>
        </p:txBody>
      </p:sp>
    </p:spTree>
    <p:extLst>
      <p:ext uri="{BB962C8B-B14F-4D97-AF65-F5344CB8AC3E}">
        <p14:creationId xmlns:p14="http://schemas.microsoft.com/office/powerpoint/2010/main" val="3006693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4668F9-A2B3-4450-B435-EBFAF330DB8F}" type="datetimeFigureOut">
              <a:rPr lang="en-IN" smtClean="0"/>
              <a:pPr/>
              <a:t>18-01-2021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5A0EA-5F7B-4A53-9496-F56F6D01A269}" type="slidenum">
              <a:rPr lang="en-IN" smtClean="0"/>
              <a:pPr/>
              <a:t>‹#›</a:t>
            </a:fld>
            <a:endParaRPr lang="en-IN"/>
          </a:p>
        </p:txBody>
      </p:sp>
    </p:spTree>
    <p:extLst>
      <p:ext uri="{BB962C8B-B14F-4D97-AF65-F5344CB8AC3E}">
        <p14:creationId xmlns:p14="http://schemas.microsoft.com/office/powerpoint/2010/main" val="2186315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4668F9-A2B3-4450-B435-EBFAF330DB8F}" type="datetimeFigureOut">
              <a:rPr lang="en-IN" smtClean="0"/>
              <a:pPr/>
              <a:t>18-01-2021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5A0EA-5F7B-4A53-9496-F56F6D01A269}" type="slidenum">
              <a:rPr lang="en-IN" smtClean="0"/>
              <a:pPr/>
              <a:t>‹#›</a:t>
            </a:fld>
            <a:endParaRPr lang="en-IN"/>
          </a:p>
        </p:txBody>
      </p:sp>
    </p:spTree>
    <p:extLst>
      <p:ext uri="{BB962C8B-B14F-4D97-AF65-F5344CB8AC3E}">
        <p14:creationId xmlns:p14="http://schemas.microsoft.com/office/powerpoint/2010/main" val="1029067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4668F9-A2B3-4450-B435-EBFAF330DB8F}" type="datetimeFigureOut">
              <a:rPr lang="en-IN" smtClean="0"/>
              <a:pPr/>
              <a:t>18-01-2021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5A0EA-5F7B-4A53-9496-F56F6D01A269}" type="slidenum">
              <a:rPr lang="en-IN" smtClean="0"/>
              <a:pPr/>
              <a:t>‹#›</a:t>
            </a:fld>
            <a:endParaRPr lang="en-IN"/>
          </a:p>
        </p:txBody>
      </p:sp>
    </p:spTree>
    <p:extLst>
      <p:ext uri="{BB962C8B-B14F-4D97-AF65-F5344CB8AC3E}">
        <p14:creationId xmlns:p14="http://schemas.microsoft.com/office/powerpoint/2010/main" val="708242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4668F9-A2B3-4450-B435-EBFAF330DB8F}" type="datetimeFigureOut">
              <a:rPr lang="en-IN" smtClean="0"/>
              <a:pPr/>
              <a:t>18-01-2021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5A0EA-5F7B-4A53-9496-F56F6D01A269}" type="slidenum">
              <a:rPr lang="en-IN" smtClean="0"/>
              <a:pPr/>
              <a:t>‹#›</a:t>
            </a:fld>
            <a:endParaRPr lang="en-IN"/>
          </a:p>
        </p:txBody>
      </p:sp>
    </p:spTree>
    <p:extLst>
      <p:ext uri="{BB962C8B-B14F-4D97-AF65-F5344CB8AC3E}">
        <p14:creationId xmlns:p14="http://schemas.microsoft.com/office/powerpoint/2010/main" val="1997294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64668F9-A2B3-4450-B435-EBFAF330DB8F}" type="datetimeFigureOut">
              <a:rPr lang="en-IN" smtClean="0"/>
              <a:pPr/>
              <a:t>18-01-2021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E5A0EA-5F7B-4A53-9496-F56F6D01A269}" type="slidenum">
              <a:rPr lang="en-IN" smtClean="0"/>
              <a:pPr/>
              <a:t>‹#›</a:t>
            </a:fld>
            <a:endParaRPr lang="en-IN"/>
          </a:p>
        </p:txBody>
      </p:sp>
    </p:spTree>
    <p:extLst>
      <p:ext uri="{BB962C8B-B14F-4D97-AF65-F5344CB8AC3E}">
        <p14:creationId xmlns:p14="http://schemas.microsoft.com/office/powerpoint/2010/main" val="719341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64668F9-A2B3-4450-B435-EBFAF330DB8F}" type="datetimeFigureOut">
              <a:rPr lang="en-IN" smtClean="0"/>
              <a:pPr/>
              <a:t>18-01-2021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E5A0EA-5F7B-4A53-9496-F56F6D01A269}" type="slidenum">
              <a:rPr lang="en-IN" smtClean="0"/>
              <a:pPr/>
              <a:t>‹#›</a:t>
            </a:fld>
            <a:endParaRPr lang="en-IN"/>
          </a:p>
        </p:txBody>
      </p:sp>
    </p:spTree>
    <p:extLst>
      <p:ext uri="{BB962C8B-B14F-4D97-AF65-F5344CB8AC3E}">
        <p14:creationId xmlns:p14="http://schemas.microsoft.com/office/powerpoint/2010/main" val="4032244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64668F9-A2B3-4450-B435-EBFAF330DB8F}" type="datetimeFigureOut">
              <a:rPr lang="en-IN" smtClean="0"/>
              <a:pPr/>
              <a:t>18-01-2021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E5A0EA-5F7B-4A53-9496-F56F6D01A269}" type="slidenum">
              <a:rPr lang="en-IN" smtClean="0"/>
              <a:pPr/>
              <a:t>‹#›</a:t>
            </a:fld>
            <a:endParaRPr lang="en-IN"/>
          </a:p>
        </p:txBody>
      </p:sp>
    </p:spTree>
    <p:extLst>
      <p:ext uri="{BB962C8B-B14F-4D97-AF65-F5344CB8AC3E}">
        <p14:creationId xmlns:p14="http://schemas.microsoft.com/office/powerpoint/2010/main" val="3637708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4668F9-A2B3-4450-B435-EBFAF330DB8F}" type="datetimeFigureOut">
              <a:rPr lang="en-IN" smtClean="0"/>
              <a:pPr/>
              <a:t>18-01-2021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E5A0EA-5F7B-4A53-9496-F56F6D01A269}" type="slidenum">
              <a:rPr lang="en-IN" smtClean="0"/>
              <a:pPr/>
              <a:t>‹#›</a:t>
            </a:fld>
            <a:endParaRPr lang="en-IN"/>
          </a:p>
        </p:txBody>
      </p:sp>
    </p:spTree>
    <p:extLst>
      <p:ext uri="{BB962C8B-B14F-4D97-AF65-F5344CB8AC3E}">
        <p14:creationId xmlns:p14="http://schemas.microsoft.com/office/powerpoint/2010/main" val="46954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4668F9-A2B3-4450-B435-EBFAF330DB8F}" type="datetimeFigureOut">
              <a:rPr lang="en-IN" smtClean="0"/>
              <a:pPr/>
              <a:t>18-01-2021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E5A0EA-5F7B-4A53-9496-F56F6D01A269}" type="slidenum">
              <a:rPr lang="en-IN" smtClean="0"/>
              <a:pPr/>
              <a:t>‹#›</a:t>
            </a:fld>
            <a:endParaRPr lang="en-IN"/>
          </a:p>
        </p:txBody>
      </p:sp>
    </p:spTree>
    <p:extLst>
      <p:ext uri="{BB962C8B-B14F-4D97-AF65-F5344CB8AC3E}">
        <p14:creationId xmlns:p14="http://schemas.microsoft.com/office/powerpoint/2010/main" val="1681744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4668F9-A2B3-4450-B435-EBFAF330DB8F}" type="datetimeFigureOut">
              <a:rPr lang="en-IN" smtClean="0"/>
              <a:pPr/>
              <a:t>18-01-2021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E5A0EA-5F7B-4A53-9496-F56F6D01A269}" type="slidenum">
              <a:rPr lang="en-IN" smtClean="0"/>
              <a:pPr/>
              <a:t>‹#›</a:t>
            </a:fld>
            <a:endParaRPr lang="en-IN"/>
          </a:p>
        </p:txBody>
      </p:sp>
    </p:spTree>
    <p:extLst>
      <p:ext uri="{BB962C8B-B14F-4D97-AF65-F5344CB8AC3E}">
        <p14:creationId xmlns:p14="http://schemas.microsoft.com/office/powerpoint/2010/main" val="3820191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4668F9-A2B3-4450-B435-EBFAF330DB8F}" type="datetimeFigureOut">
              <a:rPr lang="en-IN" smtClean="0"/>
              <a:pPr/>
              <a:t>18-01-2021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E5A0EA-5F7B-4A53-9496-F56F6D01A269}" type="slidenum">
              <a:rPr lang="en-IN" smtClean="0"/>
              <a:pPr/>
              <a:t>‹#›</a:t>
            </a:fld>
            <a:endParaRPr lang="en-IN"/>
          </a:p>
        </p:txBody>
      </p:sp>
    </p:spTree>
    <p:extLst>
      <p:ext uri="{BB962C8B-B14F-4D97-AF65-F5344CB8AC3E}">
        <p14:creationId xmlns:p14="http://schemas.microsoft.com/office/powerpoint/2010/main" val="724177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beginnersbook.com/2017/08/cpp-data-type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beginnersbook.com/2017/08/cpp-pointer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395536" y="260648"/>
            <a:ext cx="8424936" cy="6336704"/>
          </a:xfrm>
        </p:spPr>
        <p:style>
          <a:lnRef idx="1">
            <a:schemeClr val="accent1"/>
          </a:lnRef>
          <a:fillRef idx="2">
            <a:schemeClr val="accent1"/>
          </a:fillRef>
          <a:effectRef idx="1">
            <a:schemeClr val="accent1"/>
          </a:effectRef>
          <a:fontRef idx="minor">
            <a:schemeClr val="dk1"/>
          </a:fontRef>
        </p:style>
        <p:txBody>
          <a:bodyPr>
            <a:normAutofit/>
          </a:bodyPr>
          <a:lstStyle/>
          <a:p>
            <a:pPr marL="0" indent="0" algn="ctr">
              <a:lnSpc>
                <a:spcPct val="110000"/>
              </a:lnSpc>
              <a:buNone/>
            </a:pPr>
            <a:endParaRPr lang="en-IN" sz="1800" b="1" dirty="0" smtClean="0"/>
          </a:p>
          <a:p>
            <a:pPr marL="0" indent="0" algn="ctr">
              <a:lnSpc>
                <a:spcPct val="110000"/>
              </a:lnSpc>
              <a:buNone/>
            </a:pPr>
            <a:endParaRPr lang="en-IN" sz="1800" b="1" dirty="0"/>
          </a:p>
          <a:p>
            <a:pPr marL="0" indent="0" algn="ctr">
              <a:lnSpc>
                <a:spcPct val="110000"/>
              </a:lnSpc>
              <a:buNone/>
            </a:pPr>
            <a:r>
              <a:rPr lang="en-IN" sz="1800" b="1" dirty="0"/>
              <a:t>UNIT IV</a:t>
            </a:r>
          </a:p>
          <a:p>
            <a:pPr marL="0" indent="0" algn="ctr">
              <a:lnSpc>
                <a:spcPct val="110000"/>
              </a:lnSpc>
              <a:buNone/>
            </a:pPr>
            <a:endParaRPr lang="en-US" sz="1800" dirty="0"/>
          </a:p>
          <a:p>
            <a:pPr marL="742950" lvl="1" indent="-285750" algn="l">
              <a:lnSpc>
                <a:spcPct val="110000"/>
              </a:lnSpc>
              <a:buFont typeface="Arial" pitchFamily="34" charset="0"/>
              <a:buChar char="•"/>
            </a:pPr>
            <a:r>
              <a:rPr lang="en-US" sz="1400" dirty="0" smtClean="0"/>
              <a:t> pointer variables</a:t>
            </a:r>
          </a:p>
          <a:p>
            <a:pPr marL="742950" lvl="1" indent="-285750" algn="l">
              <a:lnSpc>
                <a:spcPct val="110000"/>
              </a:lnSpc>
              <a:buFont typeface="Arial" pitchFamily="34" charset="0"/>
              <a:buChar char="•"/>
            </a:pPr>
            <a:r>
              <a:rPr lang="en-US" sz="1400" dirty="0" smtClean="0"/>
              <a:t> </a:t>
            </a:r>
            <a:r>
              <a:rPr lang="en-US" sz="1400" dirty="0"/>
              <a:t>accessing </a:t>
            </a:r>
            <a:r>
              <a:rPr lang="en-US" sz="1400" dirty="0" smtClean="0"/>
              <a:t>pointer variables</a:t>
            </a:r>
          </a:p>
          <a:p>
            <a:pPr marL="742950" lvl="1" indent="-285750" algn="l">
              <a:lnSpc>
                <a:spcPct val="110000"/>
              </a:lnSpc>
              <a:buFont typeface="Arial" pitchFamily="34" charset="0"/>
              <a:buChar char="•"/>
            </a:pPr>
            <a:r>
              <a:rPr lang="en-US" sz="1400" dirty="0" smtClean="0"/>
              <a:t> </a:t>
            </a:r>
            <a:r>
              <a:rPr lang="en-US" sz="1400" dirty="0"/>
              <a:t>Pointers and </a:t>
            </a:r>
            <a:r>
              <a:rPr lang="en-US" sz="1400" dirty="0" smtClean="0"/>
              <a:t>arrays</a:t>
            </a:r>
          </a:p>
          <a:p>
            <a:pPr marL="742950" lvl="1" indent="-285750" algn="l">
              <a:lnSpc>
                <a:spcPct val="110000"/>
              </a:lnSpc>
              <a:buFont typeface="Arial" pitchFamily="34" charset="0"/>
              <a:buChar char="•"/>
            </a:pPr>
            <a:r>
              <a:rPr lang="en-US" sz="1400" dirty="0" smtClean="0"/>
              <a:t> </a:t>
            </a:r>
            <a:r>
              <a:rPr lang="en-US" sz="1400" dirty="0"/>
              <a:t>Pointers and </a:t>
            </a:r>
            <a:r>
              <a:rPr lang="en-US" sz="1400" dirty="0" smtClean="0"/>
              <a:t>functions</a:t>
            </a:r>
          </a:p>
          <a:p>
            <a:pPr lvl="1">
              <a:lnSpc>
                <a:spcPct val="110000"/>
              </a:lnSpc>
              <a:buFont typeface="Arial" pitchFamily="34" charset="0"/>
              <a:buChar char="•"/>
            </a:pPr>
            <a:r>
              <a:rPr lang="en-US" sz="1400" dirty="0" smtClean="0"/>
              <a:t> this pointer </a:t>
            </a:r>
          </a:p>
          <a:p>
            <a:pPr lvl="1">
              <a:lnSpc>
                <a:spcPct val="110000"/>
              </a:lnSpc>
              <a:buFont typeface="Arial" pitchFamily="34" charset="0"/>
              <a:buChar char="•"/>
            </a:pPr>
            <a:r>
              <a:rPr lang="en-US" sz="1400" dirty="0" smtClean="0"/>
              <a:t>pointers </a:t>
            </a:r>
            <a:r>
              <a:rPr lang="en-US" sz="1400" dirty="0"/>
              <a:t>to </a:t>
            </a:r>
            <a:r>
              <a:rPr lang="en-US" sz="1400" dirty="0" smtClean="0"/>
              <a:t>object/Functions </a:t>
            </a:r>
            <a:r>
              <a:rPr lang="en-US" sz="1400" dirty="0"/>
              <a:t>accessed with </a:t>
            </a:r>
            <a:r>
              <a:rPr lang="en-US" sz="1400" dirty="0" smtClean="0"/>
              <a:t>pointers</a:t>
            </a:r>
          </a:p>
          <a:p>
            <a:pPr marL="742950" lvl="1" indent="-285750" algn="l">
              <a:buFont typeface="Arial" pitchFamily="34" charset="0"/>
              <a:buChar char="•"/>
            </a:pPr>
            <a:r>
              <a:rPr lang="en-US" sz="1400" dirty="0" smtClean="0"/>
              <a:t>virtual </a:t>
            </a:r>
            <a:r>
              <a:rPr lang="en-US" sz="1400" dirty="0"/>
              <a:t>member functions accessing with </a:t>
            </a:r>
            <a:r>
              <a:rPr lang="en-US" sz="1400" dirty="0" smtClean="0"/>
              <a:t>pointers/late binding</a:t>
            </a:r>
          </a:p>
          <a:p>
            <a:pPr marL="742950" lvl="1" indent="-285750" algn="l">
              <a:buFont typeface="Arial" pitchFamily="34" charset="0"/>
              <a:buChar char="•"/>
            </a:pPr>
            <a:r>
              <a:rPr lang="en-US" sz="1400" dirty="0" smtClean="0"/>
              <a:t>pure </a:t>
            </a:r>
            <a:r>
              <a:rPr lang="en-US" sz="1400" dirty="0"/>
              <a:t>virtual </a:t>
            </a:r>
            <a:r>
              <a:rPr lang="en-US" sz="1400" dirty="0" smtClean="0"/>
              <a:t>functions</a:t>
            </a:r>
          </a:p>
          <a:p>
            <a:pPr marL="742950" lvl="1" indent="-285750" algn="l">
              <a:buFont typeface="Arial" pitchFamily="34" charset="0"/>
              <a:buChar char="•"/>
            </a:pPr>
            <a:r>
              <a:rPr lang="en-US" sz="1400" dirty="0" smtClean="0"/>
              <a:t>abstract classes</a:t>
            </a:r>
          </a:p>
          <a:p>
            <a:pPr marL="742950" lvl="1" indent="-285750" algn="l">
              <a:buFont typeface="Arial" pitchFamily="34" charset="0"/>
              <a:buChar char="•"/>
            </a:pPr>
            <a:r>
              <a:rPr lang="en-US" sz="1400" dirty="0" smtClean="0"/>
              <a:t>Run Time Polymorphism</a:t>
            </a:r>
            <a:endParaRPr lang="en-US" sz="1400" dirty="0" smtClean="0"/>
          </a:p>
          <a:p>
            <a:pPr marL="742950" lvl="1" indent="-285750" algn="l">
              <a:buFont typeface="Arial" pitchFamily="34" charset="0"/>
              <a:buChar char="•"/>
            </a:pPr>
            <a:r>
              <a:rPr lang="en-US" sz="1400" dirty="0" smtClean="0"/>
              <a:t>virtual </a:t>
            </a:r>
            <a:r>
              <a:rPr lang="en-US" sz="1400" dirty="0"/>
              <a:t>base </a:t>
            </a:r>
            <a:r>
              <a:rPr lang="en-US" sz="1400" dirty="0" smtClean="0"/>
              <a:t>classes</a:t>
            </a:r>
          </a:p>
          <a:p>
            <a:pPr algn="l"/>
            <a:endParaRPr lang="en-IN" dirty="0"/>
          </a:p>
          <a:p>
            <a:endParaRPr lang="en-IN" dirty="0"/>
          </a:p>
        </p:txBody>
      </p:sp>
    </p:spTree>
    <p:extLst>
      <p:ext uri="{BB962C8B-B14F-4D97-AF65-F5344CB8AC3E}">
        <p14:creationId xmlns:p14="http://schemas.microsoft.com/office/powerpoint/2010/main" val="593074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down)">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wipe(down)">
                                      <p:cBhvr>
                                        <p:cTn id="12" dur="500"/>
                                        <p:tgtEl>
                                          <p:spTgt spid="3">
                                            <p:txEl>
                                              <p:pRg st="5" end="5"/>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wipe(down)">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wipe(down)">
                                      <p:cBhvr>
                                        <p:cTn id="20" dur="500"/>
                                        <p:tgtEl>
                                          <p:spTgt spid="3">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wipe(down)">
                                      <p:cBhvr>
                                        <p:cTn id="25" dur="500"/>
                                        <p:tgtEl>
                                          <p:spTgt spid="3">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wipe(down)">
                                      <p:cBhvr>
                                        <p:cTn id="30" dur="500"/>
                                        <p:tgtEl>
                                          <p:spTgt spid="3">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wipe(down)">
                                      <p:cBhvr>
                                        <p:cTn id="35" dur="500"/>
                                        <p:tgtEl>
                                          <p:spTgt spid="3">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wipe(down)">
                                      <p:cBhvr>
                                        <p:cTn id="40" dur="500"/>
                                        <p:tgtEl>
                                          <p:spTgt spid="3">
                                            <p:txEl>
                                              <p:pRg st="11" end="1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wipe(down)">
                                      <p:cBhvr>
                                        <p:cTn id="45" dur="500"/>
                                        <p:tgtEl>
                                          <p:spTgt spid="3">
                                            <p:txEl>
                                              <p:pRg st="12" end="1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wipe(down)">
                                      <p:cBhvr>
                                        <p:cTn id="50" dur="500"/>
                                        <p:tgtEl>
                                          <p:spTgt spid="3">
                                            <p:txEl>
                                              <p:pRg st="13" end="1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Effect transition="in" filter="wipe(down)">
                                      <p:cBhvr>
                                        <p:cTn id="55"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51520" y="260648"/>
            <a:ext cx="8784976" cy="6480720"/>
          </a:xfrm>
        </p:spPr>
        <p:style>
          <a:lnRef idx="1">
            <a:schemeClr val="accent1"/>
          </a:lnRef>
          <a:fillRef idx="2">
            <a:schemeClr val="accent1"/>
          </a:fillRef>
          <a:effectRef idx="1">
            <a:schemeClr val="accent1"/>
          </a:effectRef>
          <a:fontRef idx="minor">
            <a:schemeClr val="dk1"/>
          </a:fontRef>
        </p:style>
        <p:txBody>
          <a:bodyPr>
            <a:normAutofit/>
          </a:bodyPr>
          <a:lstStyle/>
          <a:p>
            <a:pPr algn="ctr">
              <a:buNone/>
            </a:pPr>
            <a:r>
              <a:rPr lang="en-IN" sz="2000" b="1" dirty="0" smtClean="0"/>
              <a:t>Virtual </a:t>
            </a:r>
            <a:r>
              <a:rPr lang="en-IN" sz="2000" b="1" dirty="0" smtClean="0"/>
              <a:t>functions</a:t>
            </a:r>
          </a:p>
          <a:p>
            <a:pPr algn="ctr">
              <a:buNone/>
            </a:pPr>
            <a:endParaRPr lang="en-IN" sz="2000" dirty="0" smtClean="0"/>
          </a:p>
          <a:p>
            <a:r>
              <a:rPr lang="en-IN" sz="1600" dirty="0" smtClean="0"/>
              <a:t>Giving new implementation of base class method into </a:t>
            </a:r>
            <a:r>
              <a:rPr lang="en-IN" sz="1600" dirty="0" smtClean="0"/>
              <a:t>derived class </a:t>
            </a:r>
            <a:r>
              <a:rPr lang="en-IN" sz="1600" dirty="0" smtClean="0"/>
              <a:t>and the calling of this new implemented function with derived class's object is called function overriding</a:t>
            </a:r>
            <a:r>
              <a:rPr lang="en-IN" sz="1600" dirty="0" smtClean="0"/>
              <a:t>.</a:t>
            </a:r>
          </a:p>
          <a:p>
            <a:endParaRPr lang="en-IN" sz="1600" dirty="0" smtClean="0"/>
          </a:p>
          <a:p>
            <a:r>
              <a:rPr lang="en-IN" sz="1600" dirty="0" smtClean="0"/>
              <a:t>Giving new implementation of derived class method into base class and the calling of this new implemented function with base class's object is done by making base class function as virtual function</a:t>
            </a:r>
            <a:r>
              <a:rPr lang="en-IN" sz="1600" dirty="0" smtClean="0"/>
              <a:t>.</a:t>
            </a:r>
          </a:p>
          <a:p>
            <a:endParaRPr lang="en-IN" sz="1600" dirty="0" smtClean="0"/>
          </a:p>
          <a:p>
            <a:r>
              <a:rPr lang="en-IN" sz="1600" dirty="0" smtClean="0"/>
              <a:t>Virtual function is used in situation, when we need to invoke derived class function using base class pointer. We must declare base class function as virtual using </a:t>
            </a:r>
            <a:r>
              <a:rPr lang="en-IN" sz="1600" b="1" dirty="0" smtClean="0"/>
              <a:t>virtual</a:t>
            </a:r>
            <a:r>
              <a:rPr lang="en-IN" sz="1600" dirty="0" smtClean="0"/>
              <a:t> keyword preceding its normal declaration. The base class object must be of pointer type so that we can dynamically replace the address of base class function with derived class function. This is how we can achieve "Runtime Polymorphism</a:t>
            </a:r>
            <a:r>
              <a:rPr lang="en-IN" sz="1600" dirty="0" smtClean="0"/>
              <a:t>".</a:t>
            </a:r>
          </a:p>
          <a:p>
            <a:pPr marL="0" indent="0">
              <a:buNone/>
            </a:pPr>
            <a:endParaRPr lang="en-IN" sz="1600" dirty="0" smtClean="0"/>
          </a:p>
          <a:p>
            <a:r>
              <a:rPr lang="en-IN" sz="1600" dirty="0" smtClean="0"/>
              <a:t>If we doesn't use virtual keyword in base class, base class pointer will always execute function defined in base class.</a:t>
            </a:r>
          </a:p>
          <a:p>
            <a:pPr>
              <a:buNone/>
            </a:pPr>
            <a:r>
              <a:rPr lang="en-IN" b="1" dirty="0" smtClean="0"/>
              <a:t> </a:t>
            </a:r>
            <a:endParaRPr lang="en-IN" dirty="0" smtClean="0"/>
          </a:p>
        </p:txBody>
      </p:sp>
    </p:spTree>
    <p:extLst>
      <p:ext uri="{BB962C8B-B14F-4D97-AF65-F5344CB8AC3E}">
        <p14:creationId xmlns:p14="http://schemas.microsoft.com/office/powerpoint/2010/main" val="30357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down)">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wipe(down)">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wipe(down)">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51520" y="44624"/>
            <a:ext cx="8640960" cy="6624736"/>
          </a:xfrm>
        </p:spPr>
        <p:style>
          <a:lnRef idx="1">
            <a:schemeClr val="accent1"/>
          </a:lnRef>
          <a:fillRef idx="2">
            <a:schemeClr val="accent1"/>
          </a:fillRef>
          <a:effectRef idx="1">
            <a:schemeClr val="accent1"/>
          </a:effectRef>
          <a:fontRef idx="minor">
            <a:schemeClr val="dk1"/>
          </a:fontRef>
        </p:style>
        <p:txBody>
          <a:bodyPr>
            <a:normAutofit/>
          </a:bodyPr>
          <a:lstStyle/>
          <a:p>
            <a:pPr>
              <a:buNone/>
            </a:pPr>
            <a:r>
              <a:rPr lang="en-IN" sz="1100" dirty="0">
                <a:latin typeface="Courier New" pitchFamily="49" charset="0"/>
                <a:cs typeface="Courier New" pitchFamily="49" charset="0"/>
              </a:rPr>
              <a:t>class base</a:t>
            </a:r>
          </a:p>
          <a:p>
            <a:pPr>
              <a:buNone/>
            </a:pPr>
            <a:r>
              <a:rPr lang="en-IN" sz="1100" dirty="0">
                <a:latin typeface="Courier New" pitchFamily="49" charset="0"/>
                <a:cs typeface="Courier New" pitchFamily="49" charset="0"/>
              </a:rPr>
              <a:t>{</a:t>
            </a:r>
          </a:p>
          <a:p>
            <a:pPr>
              <a:buNone/>
            </a:pPr>
            <a:r>
              <a:rPr lang="en-IN" sz="1100" dirty="0">
                <a:latin typeface="Courier New" pitchFamily="49" charset="0"/>
                <a:cs typeface="Courier New" pitchFamily="49" charset="0"/>
              </a:rPr>
              <a:t>      public:</a:t>
            </a:r>
          </a:p>
          <a:p>
            <a:pPr>
              <a:buNone/>
            </a:pPr>
            <a:r>
              <a:rPr lang="en-IN" sz="1100" dirty="0">
                <a:latin typeface="Courier New" pitchFamily="49" charset="0"/>
                <a:cs typeface="Courier New" pitchFamily="49" charset="0"/>
              </a:rPr>
              <a:t>             void display(){</a:t>
            </a:r>
            <a:r>
              <a:rPr lang="en-IN" sz="1100" dirty="0" err="1">
                <a:latin typeface="Courier New" pitchFamily="49" charset="0"/>
                <a:cs typeface="Courier New" pitchFamily="49" charset="0"/>
              </a:rPr>
              <a:t>cout</a:t>
            </a:r>
            <a:r>
              <a:rPr lang="en-IN" sz="1100" dirty="0">
                <a:latin typeface="Courier New" pitchFamily="49" charset="0"/>
                <a:cs typeface="Courier New" pitchFamily="49" charset="0"/>
              </a:rPr>
              <a:t>&lt;&lt;"\</a:t>
            </a:r>
            <a:r>
              <a:rPr lang="en-IN" sz="1100" dirty="0" err="1">
                <a:latin typeface="Courier New" pitchFamily="49" charset="0"/>
                <a:cs typeface="Courier New" pitchFamily="49" charset="0"/>
              </a:rPr>
              <a:t>nDisplay</a:t>
            </a:r>
            <a:r>
              <a:rPr lang="en-IN" sz="1100" dirty="0">
                <a:latin typeface="Courier New" pitchFamily="49" charset="0"/>
                <a:cs typeface="Courier New" pitchFamily="49" charset="0"/>
              </a:rPr>
              <a:t> base";}</a:t>
            </a:r>
          </a:p>
          <a:p>
            <a:pPr>
              <a:buNone/>
            </a:pPr>
            <a:r>
              <a:rPr lang="en-IN" sz="1100" dirty="0">
                <a:latin typeface="Courier New" pitchFamily="49" charset="0"/>
                <a:cs typeface="Courier New" pitchFamily="49" charset="0"/>
              </a:rPr>
              <a:t>             virtual void show(){</a:t>
            </a:r>
            <a:r>
              <a:rPr lang="en-IN" sz="1100" dirty="0" err="1">
                <a:latin typeface="Courier New" pitchFamily="49" charset="0"/>
                <a:cs typeface="Courier New" pitchFamily="49" charset="0"/>
              </a:rPr>
              <a:t>cout</a:t>
            </a:r>
            <a:r>
              <a:rPr lang="en-IN" sz="1100" dirty="0">
                <a:latin typeface="Courier New" pitchFamily="49" charset="0"/>
                <a:cs typeface="Courier New" pitchFamily="49" charset="0"/>
              </a:rPr>
              <a:t>&lt;&lt;"\</a:t>
            </a:r>
            <a:r>
              <a:rPr lang="en-IN" sz="1100" dirty="0" err="1">
                <a:latin typeface="Courier New" pitchFamily="49" charset="0"/>
                <a:cs typeface="Courier New" pitchFamily="49" charset="0"/>
              </a:rPr>
              <a:t>nShow</a:t>
            </a:r>
            <a:r>
              <a:rPr lang="en-IN" sz="1100" dirty="0">
                <a:latin typeface="Courier New" pitchFamily="49" charset="0"/>
                <a:cs typeface="Courier New" pitchFamily="49" charset="0"/>
              </a:rPr>
              <a:t> base";}</a:t>
            </a:r>
          </a:p>
          <a:p>
            <a:pPr>
              <a:buNone/>
            </a:pPr>
            <a:r>
              <a:rPr lang="en-IN" sz="1100" dirty="0">
                <a:latin typeface="Courier New" pitchFamily="49" charset="0"/>
                <a:cs typeface="Courier New" pitchFamily="49" charset="0"/>
              </a:rPr>
              <a:t>};</a:t>
            </a:r>
          </a:p>
          <a:p>
            <a:pPr>
              <a:buNone/>
            </a:pPr>
            <a:r>
              <a:rPr lang="en-IN" sz="1100" dirty="0">
                <a:latin typeface="Courier New" pitchFamily="49" charset="0"/>
                <a:cs typeface="Courier New" pitchFamily="49" charset="0"/>
              </a:rPr>
              <a:t>class </a:t>
            </a:r>
            <a:r>
              <a:rPr lang="en-IN" sz="1100" dirty="0" err="1">
                <a:latin typeface="Courier New" pitchFamily="49" charset="0"/>
                <a:cs typeface="Courier New" pitchFamily="49" charset="0"/>
              </a:rPr>
              <a:t>derived:public</a:t>
            </a:r>
            <a:r>
              <a:rPr lang="en-IN" sz="1100" dirty="0">
                <a:latin typeface="Courier New" pitchFamily="49" charset="0"/>
                <a:cs typeface="Courier New" pitchFamily="49" charset="0"/>
              </a:rPr>
              <a:t> base</a:t>
            </a:r>
          </a:p>
          <a:p>
            <a:pPr>
              <a:buNone/>
            </a:pPr>
            <a:r>
              <a:rPr lang="en-IN" sz="1100" dirty="0">
                <a:latin typeface="Courier New" pitchFamily="49" charset="0"/>
                <a:cs typeface="Courier New" pitchFamily="49" charset="0"/>
              </a:rPr>
              <a:t>{</a:t>
            </a:r>
          </a:p>
          <a:p>
            <a:pPr>
              <a:buNone/>
            </a:pPr>
            <a:r>
              <a:rPr lang="en-IN" sz="1100" dirty="0">
                <a:latin typeface="Courier New" pitchFamily="49" charset="0"/>
                <a:cs typeface="Courier New" pitchFamily="49" charset="0"/>
              </a:rPr>
              <a:t>      public:</a:t>
            </a:r>
          </a:p>
          <a:p>
            <a:pPr>
              <a:buNone/>
            </a:pPr>
            <a:r>
              <a:rPr lang="en-IN" sz="1100" dirty="0">
                <a:latin typeface="Courier New" pitchFamily="49" charset="0"/>
                <a:cs typeface="Courier New" pitchFamily="49" charset="0"/>
              </a:rPr>
              <a:t>             void display(){</a:t>
            </a:r>
            <a:r>
              <a:rPr lang="en-IN" sz="1100" dirty="0" err="1">
                <a:latin typeface="Courier New" pitchFamily="49" charset="0"/>
                <a:cs typeface="Courier New" pitchFamily="49" charset="0"/>
              </a:rPr>
              <a:t>cout</a:t>
            </a:r>
            <a:r>
              <a:rPr lang="en-IN" sz="1100" dirty="0">
                <a:latin typeface="Courier New" pitchFamily="49" charset="0"/>
                <a:cs typeface="Courier New" pitchFamily="49" charset="0"/>
              </a:rPr>
              <a:t>&lt;&lt;"\</a:t>
            </a:r>
            <a:r>
              <a:rPr lang="en-IN" sz="1100" dirty="0" err="1">
                <a:latin typeface="Courier New" pitchFamily="49" charset="0"/>
                <a:cs typeface="Courier New" pitchFamily="49" charset="0"/>
              </a:rPr>
              <a:t>nDisplay</a:t>
            </a:r>
            <a:r>
              <a:rPr lang="en-IN" sz="1100" dirty="0">
                <a:latin typeface="Courier New" pitchFamily="49" charset="0"/>
                <a:cs typeface="Courier New" pitchFamily="49" charset="0"/>
              </a:rPr>
              <a:t> derived";}</a:t>
            </a:r>
          </a:p>
          <a:p>
            <a:pPr>
              <a:buNone/>
            </a:pPr>
            <a:r>
              <a:rPr lang="en-IN" sz="1100" dirty="0">
                <a:latin typeface="Courier New" pitchFamily="49" charset="0"/>
                <a:cs typeface="Courier New" pitchFamily="49" charset="0"/>
              </a:rPr>
              <a:t>             void show(){</a:t>
            </a:r>
            <a:r>
              <a:rPr lang="en-IN" sz="1100" dirty="0" err="1">
                <a:latin typeface="Courier New" pitchFamily="49" charset="0"/>
                <a:cs typeface="Courier New" pitchFamily="49" charset="0"/>
              </a:rPr>
              <a:t>cout</a:t>
            </a:r>
            <a:r>
              <a:rPr lang="en-IN" sz="1100" dirty="0">
                <a:latin typeface="Courier New" pitchFamily="49" charset="0"/>
                <a:cs typeface="Courier New" pitchFamily="49" charset="0"/>
              </a:rPr>
              <a:t>&lt;&lt;"\</a:t>
            </a:r>
            <a:r>
              <a:rPr lang="en-IN" sz="1100" dirty="0" err="1">
                <a:latin typeface="Courier New" pitchFamily="49" charset="0"/>
                <a:cs typeface="Courier New" pitchFamily="49" charset="0"/>
              </a:rPr>
              <a:t>nShow</a:t>
            </a:r>
            <a:r>
              <a:rPr lang="en-IN" sz="1100" dirty="0">
                <a:latin typeface="Courier New" pitchFamily="49" charset="0"/>
                <a:cs typeface="Courier New" pitchFamily="49" charset="0"/>
              </a:rPr>
              <a:t> derived";}</a:t>
            </a:r>
          </a:p>
          <a:p>
            <a:pPr>
              <a:buNone/>
            </a:pPr>
            <a:r>
              <a:rPr lang="en-IN" sz="1100" dirty="0">
                <a:latin typeface="Courier New" pitchFamily="49" charset="0"/>
                <a:cs typeface="Courier New" pitchFamily="49" charset="0"/>
              </a:rPr>
              <a:t>};</a:t>
            </a:r>
          </a:p>
          <a:p>
            <a:pPr>
              <a:buNone/>
            </a:pPr>
            <a:r>
              <a:rPr lang="en-IN" sz="1100" dirty="0">
                <a:latin typeface="Courier New" pitchFamily="49" charset="0"/>
                <a:cs typeface="Courier New" pitchFamily="49" charset="0"/>
              </a:rPr>
              <a:t>main()</a:t>
            </a:r>
          </a:p>
          <a:p>
            <a:pPr>
              <a:buNone/>
            </a:pPr>
            <a:r>
              <a:rPr lang="en-IN" sz="1100" dirty="0">
                <a:latin typeface="Courier New" pitchFamily="49" charset="0"/>
                <a:cs typeface="Courier New" pitchFamily="49" charset="0"/>
              </a:rPr>
              <a:t>{</a:t>
            </a:r>
          </a:p>
          <a:p>
            <a:pPr>
              <a:buNone/>
            </a:pPr>
            <a:r>
              <a:rPr lang="en-IN" sz="1100" dirty="0">
                <a:latin typeface="Courier New" pitchFamily="49" charset="0"/>
                <a:cs typeface="Courier New" pitchFamily="49" charset="0"/>
              </a:rPr>
              <a:t>      base b;</a:t>
            </a:r>
          </a:p>
          <a:p>
            <a:pPr>
              <a:buNone/>
            </a:pPr>
            <a:r>
              <a:rPr lang="en-IN" sz="1100" dirty="0">
                <a:latin typeface="Courier New" pitchFamily="49" charset="0"/>
                <a:cs typeface="Courier New" pitchFamily="49" charset="0"/>
              </a:rPr>
              <a:t>      derived d;</a:t>
            </a:r>
          </a:p>
          <a:p>
            <a:pPr>
              <a:buNone/>
            </a:pPr>
            <a:r>
              <a:rPr lang="en-IN" sz="1100" dirty="0">
                <a:latin typeface="Courier New" pitchFamily="49" charset="0"/>
                <a:cs typeface="Courier New" pitchFamily="49" charset="0"/>
              </a:rPr>
              <a:t>      base *</a:t>
            </a:r>
            <a:r>
              <a:rPr lang="en-IN" sz="1100" dirty="0" err="1">
                <a:latin typeface="Courier New" pitchFamily="49" charset="0"/>
                <a:cs typeface="Courier New" pitchFamily="49" charset="0"/>
              </a:rPr>
              <a:t>bptr</a:t>
            </a:r>
            <a:r>
              <a:rPr lang="en-IN" sz="1100" dirty="0">
                <a:latin typeface="Courier New" pitchFamily="49" charset="0"/>
                <a:cs typeface="Courier New" pitchFamily="49" charset="0"/>
              </a:rPr>
              <a:t>;</a:t>
            </a:r>
          </a:p>
          <a:p>
            <a:pPr>
              <a:buNone/>
            </a:pPr>
            <a:r>
              <a:rPr lang="en-IN" sz="1100" dirty="0">
                <a:latin typeface="Courier New" pitchFamily="49" charset="0"/>
                <a:cs typeface="Courier New" pitchFamily="49" charset="0"/>
              </a:rPr>
              <a:t>      </a:t>
            </a:r>
            <a:r>
              <a:rPr lang="en-IN" sz="1100" dirty="0" err="1">
                <a:latin typeface="Courier New" pitchFamily="49" charset="0"/>
                <a:cs typeface="Courier New" pitchFamily="49" charset="0"/>
              </a:rPr>
              <a:t>cout</a:t>
            </a:r>
            <a:r>
              <a:rPr lang="en-IN" sz="1100" dirty="0">
                <a:latin typeface="Courier New" pitchFamily="49" charset="0"/>
                <a:cs typeface="Courier New" pitchFamily="49" charset="0"/>
              </a:rPr>
              <a:t>&lt;&lt;"\</a:t>
            </a:r>
            <a:r>
              <a:rPr lang="en-IN" sz="1100" dirty="0" err="1">
                <a:latin typeface="Courier New" pitchFamily="49" charset="0"/>
                <a:cs typeface="Courier New" pitchFamily="49" charset="0"/>
              </a:rPr>
              <a:t>nbptr</a:t>
            </a:r>
            <a:r>
              <a:rPr lang="en-IN" sz="1100" dirty="0">
                <a:latin typeface="Courier New" pitchFamily="49" charset="0"/>
                <a:cs typeface="Courier New" pitchFamily="49" charset="0"/>
              </a:rPr>
              <a:t> points to base \n";</a:t>
            </a:r>
          </a:p>
          <a:p>
            <a:pPr>
              <a:buNone/>
            </a:pPr>
            <a:r>
              <a:rPr lang="en-IN" sz="1100" dirty="0">
                <a:latin typeface="Courier New" pitchFamily="49" charset="0"/>
                <a:cs typeface="Courier New" pitchFamily="49" charset="0"/>
              </a:rPr>
              <a:t>      </a:t>
            </a:r>
            <a:r>
              <a:rPr lang="en-IN" sz="1100" dirty="0" err="1">
                <a:latin typeface="Courier New" pitchFamily="49" charset="0"/>
                <a:cs typeface="Courier New" pitchFamily="49" charset="0"/>
              </a:rPr>
              <a:t>bptr</a:t>
            </a:r>
            <a:r>
              <a:rPr lang="en-IN" sz="1100" dirty="0">
                <a:latin typeface="Courier New" pitchFamily="49" charset="0"/>
                <a:cs typeface="Courier New" pitchFamily="49" charset="0"/>
              </a:rPr>
              <a:t>=&amp;b;</a:t>
            </a:r>
          </a:p>
          <a:p>
            <a:pPr>
              <a:buNone/>
            </a:pPr>
            <a:r>
              <a:rPr lang="en-IN" sz="1100" dirty="0">
                <a:latin typeface="Courier New" pitchFamily="49" charset="0"/>
                <a:cs typeface="Courier New" pitchFamily="49" charset="0"/>
              </a:rPr>
              <a:t>      </a:t>
            </a:r>
            <a:r>
              <a:rPr lang="en-IN" sz="1100" dirty="0" err="1">
                <a:latin typeface="Courier New" pitchFamily="49" charset="0"/>
                <a:cs typeface="Courier New" pitchFamily="49" charset="0"/>
              </a:rPr>
              <a:t>bptr</a:t>
            </a:r>
            <a:r>
              <a:rPr lang="en-IN" sz="1100" dirty="0">
                <a:latin typeface="Courier New" pitchFamily="49" charset="0"/>
                <a:cs typeface="Courier New" pitchFamily="49" charset="0"/>
              </a:rPr>
              <a:t>-&gt;display();</a:t>
            </a:r>
          </a:p>
          <a:p>
            <a:pPr>
              <a:buNone/>
            </a:pPr>
            <a:r>
              <a:rPr lang="en-IN" sz="1100" dirty="0">
                <a:latin typeface="Courier New" pitchFamily="49" charset="0"/>
                <a:cs typeface="Courier New" pitchFamily="49" charset="0"/>
              </a:rPr>
              <a:t>      </a:t>
            </a:r>
            <a:r>
              <a:rPr lang="en-IN" sz="1100" dirty="0" err="1">
                <a:latin typeface="Courier New" pitchFamily="49" charset="0"/>
                <a:cs typeface="Courier New" pitchFamily="49" charset="0"/>
              </a:rPr>
              <a:t>bptr</a:t>
            </a:r>
            <a:r>
              <a:rPr lang="en-IN" sz="1100" dirty="0">
                <a:latin typeface="Courier New" pitchFamily="49" charset="0"/>
                <a:cs typeface="Courier New" pitchFamily="49" charset="0"/>
              </a:rPr>
              <a:t>-&gt;show();</a:t>
            </a:r>
          </a:p>
          <a:p>
            <a:pPr>
              <a:buNone/>
            </a:pPr>
            <a:r>
              <a:rPr lang="en-IN" sz="1100" dirty="0">
                <a:latin typeface="Courier New" pitchFamily="49" charset="0"/>
                <a:cs typeface="Courier New" pitchFamily="49" charset="0"/>
              </a:rPr>
              <a:t>      </a:t>
            </a:r>
            <a:r>
              <a:rPr lang="en-IN" sz="1100" dirty="0" err="1">
                <a:latin typeface="Courier New" pitchFamily="49" charset="0"/>
                <a:cs typeface="Courier New" pitchFamily="49" charset="0"/>
              </a:rPr>
              <a:t>cout</a:t>
            </a:r>
            <a:r>
              <a:rPr lang="en-IN" sz="1100" dirty="0">
                <a:latin typeface="Courier New" pitchFamily="49" charset="0"/>
                <a:cs typeface="Courier New" pitchFamily="49" charset="0"/>
              </a:rPr>
              <a:t>&lt;&lt;"\n\</a:t>
            </a:r>
            <a:r>
              <a:rPr lang="en-IN" sz="1100" dirty="0" err="1">
                <a:latin typeface="Courier New" pitchFamily="49" charset="0"/>
                <a:cs typeface="Courier New" pitchFamily="49" charset="0"/>
              </a:rPr>
              <a:t>nbptr</a:t>
            </a:r>
            <a:r>
              <a:rPr lang="en-IN" sz="1100" dirty="0">
                <a:latin typeface="Courier New" pitchFamily="49" charset="0"/>
                <a:cs typeface="Courier New" pitchFamily="49" charset="0"/>
              </a:rPr>
              <a:t> points to Derived \n";</a:t>
            </a:r>
          </a:p>
          <a:p>
            <a:pPr>
              <a:buNone/>
            </a:pPr>
            <a:r>
              <a:rPr lang="en-IN" sz="1100" dirty="0">
                <a:latin typeface="Courier New" pitchFamily="49" charset="0"/>
                <a:cs typeface="Courier New" pitchFamily="49" charset="0"/>
              </a:rPr>
              <a:t>      </a:t>
            </a:r>
            <a:r>
              <a:rPr lang="en-IN" sz="1100" dirty="0" err="1">
                <a:latin typeface="Courier New" pitchFamily="49" charset="0"/>
                <a:cs typeface="Courier New" pitchFamily="49" charset="0"/>
              </a:rPr>
              <a:t>bptr</a:t>
            </a:r>
            <a:r>
              <a:rPr lang="en-IN" sz="1100" dirty="0">
                <a:latin typeface="Courier New" pitchFamily="49" charset="0"/>
                <a:cs typeface="Courier New" pitchFamily="49" charset="0"/>
              </a:rPr>
              <a:t>=&amp;d;</a:t>
            </a:r>
          </a:p>
          <a:p>
            <a:pPr>
              <a:buNone/>
            </a:pPr>
            <a:r>
              <a:rPr lang="en-IN" sz="1100" dirty="0">
                <a:latin typeface="Courier New" pitchFamily="49" charset="0"/>
                <a:cs typeface="Courier New" pitchFamily="49" charset="0"/>
              </a:rPr>
              <a:t>      </a:t>
            </a:r>
            <a:r>
              <a:rPr lang="en-IN" sz="1100" dirty="0" err="1">
                <a:latin typeface="Courier New" pitchFamily="49" charset="0"/>
                <a:cs typeface="Courier New" pitchFamily="49" charset="0"/>
              </a:rPr>
              <a:t>bptr</a:t>
            </a:r>
            <a:r>
              <a:rPr lang="en-IN" sz="1100" dirty="0">
                <a:latin typeface="Courier New" pitchFamily="49" charset="0"/>
                <a:cs typeface="Courier New" pitchFamily="49" charset="0"/>
              </a:rPr>
              <a:t>-&gt;display();</a:t>
            </a:r>
          </a:p>
          <a:p>
            <a:pPr>
              <a:buNone/>
            </a:pPr>
            <a:r>
              <a:rPr lang="en-IN" sz="1100" dirty="0">
                <a:latin typeface="Courier New" pitchFamily="49" charset="0"/>
                <a:cs typeface="Courier New" pitchFamily="49" charset="0"/>
              </a:rPr>
              <a:t>      </a:t>
            </a:r>
            <a:r>
              <a:rPr lang="en-IN" sz="1100" dirty="0" err="1">
                <a:latin typeface="Courier New" pitchFamily="49" charset="0"/>
                <a:cs typeface="Courier New" pitchFamily="49" charset="0"/>
              </a:rPr>
              <a:t>bptr</a:t>
            </a:r>
            <a:r>
              <a:rPr lang="en-IN" sz="1100" dirty="0">
                <a:latin typeface="Courier New" pitchFamily="49" charset="0"/>
                <a:cs typeface="Courier New" pitchFamily="49" charset="0"/>
              </a:rPr>
              <a:t>-&gt;show();</a:t>
            </a:r>
          </a:p>
          <a:p>
            <a:pPr>
              <a:buNone/>
            </a:pPr>
            <a:r>
              <a:rPr lang="en-IN" sz="1100" dirty="0">
                <a:latin typeface="Courier New" pitchFamily="49" charset="0"/>
                <a:cs typeface="Courier New" pitchFamily="49" charset="0"/>
              </a:rPr>
              <a:t>      </a:t>
            </a:r>
            <a:r>
              <a:rPr lang="en-IN" sz="1100" dirty="0" err="1">
                <a:latin typeface="Courier New" pitchFamily="49" charset="0"/>
                <a:cs typeface="Courier New" pitchFamily="49" charset="0"/>
              </a:rPr>
              <a:t>getch</a:t>
            </a:r>
            <a:r>
              <a:rPr lang="en-IN" sz="1100" dirty="0">
                <a:latin typeface="Courier New" pitchFamily="49" charset="0"/>
                <a:cs typeface="Courier New" pitchFamily="49" charset="0"/>
              </a:rPr>
              <a:t>();</a:t>
            </a:r>
          </a:p>
          <a:p>
            <a:pPr>
              <a:buNone/>
            </a:pPr>
            <a:r>
              <a:rPr lang="en-IN" sz="1100" dirty="0">
                <a:latin typeface="Courier New" pitchFamily="49" charset="0"/>
                <a:cs typeface="Courier New" pitchFamily="49" charset="0"/>
              </a:rPr>
              <a:t>}</a:t>
            </a:r>
            <a:endParaRPr lang="en-IN" sz="1100" dirty="0">
              <a:latin typeface="Courier New" pitchFamily="49" charset="0"/>
              <a:cs typeface="Courier New" pitchFamily="49" charset="0"/>
            </a:endParaRPr>
          </a:p>
        </p:txBody>
      </p:sp>
      <p:pic>
        <p:nvPicPr>
          <p:cNvPr id="4" name="Picture 3"/>
          <p:cNvPicPr/>
          <p:nvPr/>
        </p:nvPicPr>
        <p:blipFill>
          <a:blip r:embed="rId2" cstate="print"/>
          <a:srcRect/>
          <a:stretch>
            <a:fillRect/>
          </a:stretch>
        </p:blipFill>
        <p:spPr bwMode="auto">
          <a:xfrm>
            <a:off x="1187624" y="5373216"/>
            <a:ext cx="6099175" cy="1242060"/>
          </a:xfrm>
          <a:prstGeom prst="rect">
            <a:avLst/>
          </a:prstGeom>
          <a:noFill/>
          <a:ln w="9525">
            <a:noFill/>
            <a:miter lim="800000"/>
            <a:headEnd/>
            <a:tailEnd/>
          </a:ln>
        </p:spPr>
      </p:pic>
    </p:spTree>
    <p:extLst>
      <p:ext uri="{BB962C8B-B14F-4D97-AF65-F5344CB8AC3E}">
        <p14:creationId xmlns:p14="http://schemas.microsoft.com/office/powerpoint/2010/main" val="328634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down)">
                                      <p:cBhvr>
                                        <p:cTn id="33" dur="500"/>
                                        <p:tgtEl>
                                          <p:spTgt spid="3">
                                            <p:txEl>
                                              <p:pRg st="8" end="8"/>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wipe(down)">
                                      <p:cBhvr>
                                        <p:cTn id="36" dur="500"/>
                                        <p:tgtEl>
                                          <p:spTgt spid="3">
                                            <p:txEl>
                                              <p:pRg st="9" end="9"/>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wipe(down)">
                                      <p:cBhvr>
                                        <p:cTn id="39" dur="500"/>
                                        <p:tgtEl>
                                          <p:spTgt spid="3">
                                            <p:txEl>
                                              <p:pRg st="10" end="10"/>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wipe(down)">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wipe(down)">
                                      <p:cBhvr>
                                        <p:cTn id="47" dur="500"/>
                                        <p:tgtEl>
                                          <p:spTgt spid="3">
                                            <p:txEl>
                                              <p:pRg st="12" end="12"/>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wipe(down)">
                                      <p:cBhvr>
                                        <p:cTn id="50" dur="500"/>
                                        <p:tgtEl>
                                          <p:spTgt spid="3">
                                            <p:txEl>
                                              <p:pRg st="13" end="13"/>
                                            </p:txEl>
                                          </p:spTgt>
                                        </p:tgtEl>
                                      </p:cBhvr>
                                    </p:animEffect>
                                  </p:childTnLst>
                                </p:cTn>
                              </p:par>
                              <p:par>
                                <p:cTn id="51" presetID="22" presetClass="entr" presetSubtype="4" fill="hold"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wipe(down)">
                                      <p:cBhvr>
                                        <p:cTn id="53" dur="500"/>
                                        <p:tgtEl>
                                          <p:spTgt spid="3">
                                            <p:txEl>
                                              <p:pRg st="14" end="14"/>
                                            </p:txEl>
                                          </p:spTgt>
                                        </p:tgtEl>
                                      </p:cBhvr>
                                    </p:animEffect>
                                  </p:childTnLst>
                                </p:cTn>
                              </p:par>
                              <p:par>
                                <p:cTn id="54" presetID="22" presetClass="entr" presetSubtype="4" fill="hold" nodeType="withEffect">
                                  <p:stCondLst>
                                    <p:cond delay="0"/>
                                  </p:stCondLst>
                                  <p:childTnLst>
                                    <p:set>
                                      <p:cBhvr>
                                        <p:cTn id="55" dur="1" fill="hold">
                                          <p:stCondLst>
                                            <p:cond delay="0"/>
                                          </p:stCondLst>
                                        </p:cTn>
                                        <p:tgtEl>
                                          <p:spTgt spid="3">
                                            <p:txEl>
                                              <p:pRg st="15" end="15"/>
                                            </p:txEl>
                                          </p:spTgt>
                                        </p:tgtEl>
                                        <p:attrNameLst>
                                          <p:attrName>style.visibility</p:attrName>
                                        </p:attrNameLst>
                                      </p:cBhvr>
                                      <p:to>
                                        <p:strVal val="visible"/>
                                      </p:to>
                                    </p:set>
                                    <p:animEffect transition="in" filter="wipe(down)">
                                      <p:cBhvr>
                                        <p:cTn id="56" dur="500"/>
                                        <p:tgtEl>
                                          <p:spTgt spid="3">
                                            <p:txEl>
                                              <p:pRg st="15" end="15"/>
                                            </p:txEl>
                                          </p:spTgt>
                                        </p:tgtEl>
                                      </p:cBhvr>
                                    </p:animEffect>
                                  </p:childTnLst>
                                </p:cTn>
                              </p:par>
                              <p:par>
                                <p:cTn id="57" presetID="22" presetClass="entr" presetSubtype="4" fill="hold" nodeType="withEffect">
                                  <p:stCondLst>
                                    <p:cond delay="0"/>
                                  </p:stCondLst>
                                  <p:childTnLst>
                                    <p:set>
                                      <p:cBhvr>
                                        <p:cTn id="58" dur="1" fill="hold">
                                          <p:stCondLst>
                                            <p:cond delay="0"/>
                                          </p:stCondLst>
                                        </p:cTn>
                                        <p:tgtEl>
                                          <p:spTgt spid="3">
                                            <p:txEl>
                                              <p:pRg st="16" end="16"/>
                                            </p:txEl>
                                          </p:spTgt>
                                        </p:tgtEl>
                                        <p:attrNameLst>
                                          <p:attrName>style.visibility</p:attrName>
                                        </p:attrNameLst>
                                      </p:cBhvr>
                                      <p:to>
                                        <p:strVal val="visible"/>
                                      </p:to>
                                    </p:set>
                                    <p:animEffect transition="in" filter="wipe(down)">
                                      <p:cBhvr>
                                        <p:cTn id="59" dur="500"/>
                                        <p:tgtEl>
                                          <p:spTgt spid="3">
                                            <p:txEl>
                                              <p:pRg st="16" end="16"/>
                                            </p:txEl>
                                          </p:spTgt>
                                        </p:tgtEl>
                                      </p:cBhvr>
                                    </p:animEffect>
                                  </p:childTnLst>
                                </p:cTn>
                              </p:par>
                              <p:par>
                                <p:cTn id="60" presetID="22" presetClass="entr" presetSubtype="4" fill="hold" nodeType="withEffect">
                                  <p:stCondLst>
                                    <p:cond delay="0"/>
                                  </p:stCondLst>
                                  <p:childTnLst>
                                    <p:set>
                                      <p:cBhvr>
                                        <p:cTn id="61" dur="1" fill="hold">
                                          <p:stCondLst>
                                            <p:cond delay="0"/>
                                          </p:stCondLst>
                                        </p:cTn>
                                        <p:tgtEl>
                                          <p:spTgt spid="3">
                                            <p:txEl>
                                              <p:pRg st="17" end="17"/>
                                            </p:txEl>
                                          </p:spTgt>
                                        </p:tgtEl>
                                        <p:attrNameLst>
                                          <p:attrName>style.visibility</p:attrName>
                                        </p:attrNameLst>
                                      </p:cBhvr>
                                      <p:to>
                                        <p:strVal val="visible"/>
                                      </p:to>
                                    </p:set>
                                    <p:animEffect transition="in" filter="wipe(down)">
                                      <p:cBhvr>
                                        <p:cTn id="62" dur="500"/>
                                        <p:tgtEl>
                                          <p:spTgt spid="3">
                                            <p:txEl>
                                              <p:pRg st="17" end="17"/>
                                            </p:txEl>
                                          </p:spTgt>
                                        </p:tgtEl>
                                      </p:cBhvr>
                                    </p:animEffect>
                                  </p:childTnLst>
                                </p:cTn>
                              </p:par>
                              <p:par>
                                <p:cTn id="63" presetID="22" presetClass="entr" presetSubtype="4" fill="hold" nodeType="withEffect">
                                  <p:stCondLst>
                                    <p:cond delay="0"/>
                                  </p:stCondLst>
                                  <p:childTnLst>
                                    <p:set>
                                      <p:cBhvr>
                                        <p:cTn id="64" dur="1" fill="hold">
                                          <p:stCondLst>
                                            <p:cond delay="0"/>
                                          </p:stCondLst>
                                        </p:cTn>
                                        <p:tgtEl>
                                          <p:spTgt spid="3">
                                            <p:txEl>
                                              <p:pRg st="18" end="18"/>
                                            </p:txEl>
                                          </p:spTgt>
                                        </p:tgtEl>
                                        <p:attrNameLst>
                                          <p:attrName>style.visibility</p:attrName>
                                        </p:attrNameLst>
                                      </p:cBhvr>
                                      <p:to>
                                        <p:strVal val="visible"/>
                                      </p:to>
                                    </p:set>
                                    <p:animEffect transition="in" filter="wipe(down)">
                                      <p:cBhvr>
                                        <p:cTn id="65" dur="500"/>
                                        <p:tgtEl>
                                          <p:spTgt spid="3">
                                            <p:txEl>
                                              <p:pRg st="18" end="18"/>
                                            </p:txEl>
                                          </p:spTgt>
                                        </p:tgtEl>
                                      </p:cBhvr>
                                    </p:animEffect>
                                  </p:childTnLst>
                                </p:cTn>
                              </p:par>
                              <p:par>
                                <p:cTn id="66" presetID="22" presetClass="entr" presetSubtype="4" fill="hold" nodeType="withEffect">
                                  <p:stCondLst>
                                    <p:cond delay="0"/>
                                  </p:stCondLst>
                                  <p:childTnLst>
                                    <p:set>
                                      <p:cBhvr>
                                        <p:cTn id="67" dur="1" fill="hold">
                                          <p:stCondLst>
                                            <p:cond delay="0"/>
                                          </p:stCondLst>
                                        </p:cTn>
                                        <p:tgtEl>
                                          <p:spTgt spid="3">
                                            <p:txEl>
                                              <p:pRg st="19" end="19"/>
                                            </p:txEl>
                                          </p:spTgt>
                                        </p:tgtEl>
                                        <p:attrNameLst>
                                          <p:attrName>style.visibility</p:attrName>
                                        </p:attrNameLst>
                                      </p:cBhvr>
                                      <p:to>
                                        <p:strVal val="visible"/>
                                      </p:to>
                                    </p:set>
                                    <p:animEffect transition="in" filter="wipe(down)">
                                      <p:cBhvr>
                                        <p:cTn id="68" dur="500"/>
                                        <p:tgtEl>
                                          <p:spTgt spid="3">
                                            <p:txEl>
                                              <p:pRg st="19" end="19"/>
                                            </p:txEl>
                                          </p:spTgt>
                                        </p:tgtEl>
                                      </p:cBhvr>
                                    </p:animEffect>
                                  </p:childTnLst>
                                </p:cTn>
                              </p:par>
                              <p:par>
                                <p:cTn id="69" presetID="22" presetClass="entr" presetSubtype="4" fill="hold" nodeType="withEffect">
                                  <p:stCondLst>
                                    <p:cond delay="0"/>
                                  </p:stCondLst>
                                  <p:childTnLst>
                                    <p:set>
                                      <p:cBhvr>
                                        <p:cTn id="70" dur="1" fill="hold">
                                          <p:stCondLst>
                                            <p:cond delay="0"/>
                                          </p:stCondLst>
                                        </p:cTn>
                                        <p:tgtEl>
                                          <p:spTgt spid="3">
                                            <p:txEl>
                                              <p:pRg st="20" end="20"/>
                                            </p:txEl>
                                          </p:spTgt>
                                        </p:tgtEl>
                                        <p:attrNameLst>
                                          <p:attrName>style.visibility</p:attrName>
                                        </p:attrNameLst>
                                      </p:cBhvr>
                                      <p:to>
                                        <p:strVal val="visible"/>
                                      </p:to>
                                    </p:set>
                                    <p:animEffect transition="in" filter="wipe(down)">
                                      <p:cBhvr>
                                        <p:cTn id="71" dur="500"/>
                                        <p:tgtEl>
                                          <p:spTgt spid="3">
                                            <p:txEl>
                                              <p:pRg st="20" end="20"/>
                                            </p:txEl>
                                          </p:spTgt>
                                        </p:tgtEl>
                                      </p:cBhvr>
                                    </p:animEffect>
                                  </p:childTnLst>
                                </p:cTn>
                              </p:par>
                              <p:par>
                                <p:cTn id="72" presetID="22" presetClass="entr" presetSubtype="4" fill="hold" nodeType="withEffect">
                                  <p:stCondLst>
                                    <p:cond delay="0"/>
                                  </p:stCondLst>
                                  <p:childTnLst>
                                    <p:set>
                                      <p:cBhvr>
                                        <p:cTn id="73" dur="1" fill="hold">
                                          <p:stCondLst>
                                            <p:cond delay="0"/>
                                          </p:stCondLst>
                                        </p:cTn>
                                        <p:tgtEl>
                                          <p:spTgt spid="3">
                                            <p:txEl>
                                              <p:pRg st="21" end="21"/>
                                            </p:txEl>
                                          </p:spTgt>
                                        </p:tgtEl>
                                        <p:attrNameLst>
                                          <p:attrName>style.visibility</p:attrName>
                                        </p:attrNameLst>
                                      </p:cBhvr>
                                      <p:to>
                                        <p:strVal val="visible"/>
                                      </p:to>
                                    </p:set>
                                    <p:animEffect transition="in" filter="wipe(down)">
                                      <p:cBhvr>
                                        <p:cTn id="74" dur="500"/>
                                        <p:tgtEl>
                                          <p:spTgt spid="3">
                                            <p:txEl>
                                              <p:pRg st="21" end="21"/>
                                            </p:txEl>
                                          </p:spTgt>
                                        </p:tgtEl>
                                      </p:cBhvr>
                                    </p:animEffect>
                                  </p:childTnLst>
                                </p:cTn>
                              </p:par>
                              <p:par>
                                <p:cTn id="75" presetID="22" presetClass="entr" presetSubtype="4" fill="hold" nodeType="withEffect">
                                  <p:stCondLst>
                                    <p:cond delay="0"/>
                                  </p:stCondLst>
                                  <p:childTnLst>
                                    <p:set>
                                      <p:cBhvr>
                                        <p:cTn id="76" dur="1" fill="hold">
                                          <p:stCondLst>
                                            <p:cond delay="0"/>
                                          </p:stCondLst>
                                        </p:cTn>
                                        <p:tgtEl>
                                          <p:spTgt spid="3">
                                            <p:txEl>
                                              <p:pRg st="22" end="22"/>
                                            </p:txEl>
                                          </p:spTgt>
                                        </p:tgtEl>
                                        <p:attrNameLst>
                                          <p:attrName>style.visibility</p:attrName>
                                        </p:attrNameLst>
                                      </p:cBhvr>
                                      <p:to>
                                        <p:strVal val="visible"/>
                                      </p:to>
                                    </p:set>
                                    <p:animEffect transition="in" filter="wipe(down)">
                                      <p:cBhvr>
                                        <p:cTn id="77" dur="500"/>
                                        <p:tgtEl>
                                          <p:spTgt spid="3">
                                            <p:txEl>
                                              <p:pRg st="22" end="22"/>
                                            </p:txEl>
                                          </p:spTgt>
                                        </p:tgtEl>
                                      </p:cBhvr>
                                    </p:animEffect>
                                  </p:childTnLst>
                                </p:cTn>
                              </p:par>
                              <p:par>
                                <p:cTn id="78" presetID="22" presetClass="entr" presetSubtype="4" fill="hold" nodeType="withEffect">
                                  <p:stCondLst>
                                    <p:cond delay="0"/>
                                  </p:stCondLst>
                                  <p:childTnLst>
                                    <p:set>
                                      <p:cBhvr>
                                        <p:cTn id="79" dur="1" fill="hold">
                                          <p:stCondLst>
                                            <p:cond delay="0"/>
                                          </p:stCondLst>
                                        </p:cTn>
                                        <p:tgtEl>
                                          <p:spTgt spid="3">
                                            <p:txEl>
                                              <p:pRg st="23" end="23"/>
                                            </p:txEl>
                                          </p:spTgt>
                                        </p:tgtEl>
                                        <p:attrNameLst>
                                          <p:attrName>style.visibility</p:attrName>
                                        </p:attrNameLst>
                                      </p:cBhvr>
                                      <p:to>
                                        <p:strVal val="visible"/>
                                      </p:to>
                                    </p:set>
                                    <p:animEffect transition="in" filter="wipe(down)">
                                      <p:cBhvr>
                                        <p:cTn id="80" dur="500"/>
                                        <p:tgtEl>
                                          <p:spTgt spid="3">
                                            <p:txEl>
                                              <p:pRg st="23" end="23"/>
                                            </p:txEl>
                                          </p:spTgt>
                                        </p:tgtEl>
                                      </p:cBhvr>
                                    </p:animEffect>
                                  </p:childTnLst>
                                </p:cTn>
                              </p:par>
                              <p:par>
                                <p:cTn id="81" presetID="22" presetClass="entr" presetSubtype="4" fill="hold" nodeType="withEffect">
                                  <p:stCondLst>
                                    <p:cond delay="0"/>
                                  </p:stCondLst>
                                  <p:childTnLst>
                                    <p:set>
                                      <p:cBhvr>
                                        <p:cTn id="82" dur="1" fill="hold">
                                          <p:stCondLst>
                                            <p:cond delay="0"/>
                                          </p:stCondLst>
                                        </p:cTn>
                                        <p:tgtEl>
                                          <p:spTgt spid="3">
                                            <p:txEl>
                                              <p:pRg st="24" end="24"/>
                                            </p:txEl>
                                          </p:spTgt>
                                        </p:tgtEl>
                                        <p:attrNameLst>
                                          <p:attrName>style.visibility</p:attrName>
                                        </p:attrNameLst>
                                      </p:cBhvr>
                                      <p:to>
                                        <p:strVal val="visible"/>
                                      </p:to>
                                    </p:set>
                                    <p:animEffect transition="in" filter="wipe(down)">
                                      <p:cBhvr>
                                        <p:cTn id="83" dur="500"/>
                                        <p:tgtEl>
                                          <p:spTgt spid="3">
                                            <p:txEl>
                                              <p:pRg st="24" end="24"/>
                                            </p:txEl>
                                          </p:spTgt>
                                        </p:tgtEl>
                                      </p:cBhvr>
                                    </p:animEffect>
                                  </p:childTnLst>
                                </p:cTn>
                              </p:par>
                              <p:par>
                                <p:cTn id="84" presetID="22" presetClass="entr" presetSubtype="4" fill="hold" nodeType="withEffect">
                                  <p:stCondLst>
                                    <p:cond delay="0"/>
                                  </p:stCondLst>
                                  <p:childTnLst>
                                    <p:set>
                                      <p:cBhvr>
                                        <p:cTn id="85" dur="1" fill="hold">
                                          <p:stCondLst>
                                            <p:cond delay="0"/>
                                          </p:stCondLst>
                                        </p:cTn>
                                        <p:tgtEl>
                                          <p:spTgt spid="3">
                                            <p:txEl>
                                              <p:pRg st="25" end="25"/>
                                            </p:txEl>
                                          </p:spTgt>
                                        </p:tgtEl>
                                        <p:attrNameLst>
                                          <p:attrName>style.visibility</p:attrName>
                                        </p:attrNameLst>
                                      </p:cBhvr>
                                      <p:to>
                                        <p:strVal val="visible"/>
                                      </p:to>
                                    </p:set>
                                    <p:animEffect transition="in" filter="wipe(down)">
                                      <p:cBhvr>
                                        <p:cTn id="86" dur="500"/>
                                        <p:tgtEl>
                                          <p:spTgt spid="3">
                                            <p:txEl>
                                              <p:pRg st="25" end="25"/>
                                            </p:txEl>
                                          </p:spTgt>
                                        </p:tgtEl>
                                      </p:cBhvr>
                                    </p:animEffect>
                                  </p:childTnLst>
                                </p:cTn>
                              </p:par>
                              <p:par>
                                <p:cTn id="87" presetID="22" presetClass="entr" presetSubtype="4" fill="hold" nodeType="withEffect">
                                  <p:stCondLst>
                                    <p:cond delay="0"/>
                                  </p:stCondLst>
                                  <p:childTnLst>
                                    <p:set>
                                      <p:cBhvr>
                                        <p:cTn id="88" dur="1" fill="hold">
                                          <p:stCondLst>
                                            <p:cond delay="0"/>
                                          </p:stCondLst>
                                        </p:cTn>
                                        <p:tgtEl>
                                          <p:spTgt spid="3">
                                            <p:txEl>
                                              <p:pRg st="26" end="26"/>
                                            </p:txEl>
                                          </p:spTgt>
                                        </p:tgtEl>
                                        <p:attrNameLst>
                                          <p:attrName>style.visibility</p:attrName>
                                        </p:attrNameLst>
                                      </p:cBhvr>
                                      <p:to>
                                        <p:strVal val="visible"/>
                                      </p:to>
                                    </p:set>
                                    <p:animEffect transition="in" filter="wipe(down)">
                                      <p:cBhvr>
                                        <p:cTn id="89" dur="500"/>
                                        <p:tgtEl>
                                          <p:spTgt spid="3">
                                            <p:txEl>
                                              <p:pRg st="26" end="26"/>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nodeType="clickEffect">
                                  <p:stCondLst>
                                    <p:cond delay="0"/>
                                  </p:stCondLst>
                                  <p:childTnLst>
                                    <p:set>
                                      <p:cBhvr>
                                        <p:cTn id="93" dur="1" fill="hold">
                                          <p:stCondLst>
                                            <p:cond delay="0"/>
                                          </p:stCondLst>
                                        </p:cTn>
                                        <p:tgtEl>
                                          <p:spTgt spid="4"/>
                                        </p:tgtEl>
                                        <p:attrNameLst>
                                          <p:attrName>style.visibility</p:attrName>
                                        </p:attrNameLst>
                                      </p:cBhvr>
                                      <p:to>
                                        <p:strVal val="visible"/>
                                      </p:to>
                                    </p:set>
                                    <p:animEffect transition="in" filter="wipe(down)">
                                      <p:cBhvr>
                                        <p:cTn id="9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79512" y="188640"/>
            <a:ext cx="8784976" cy="6408712"/>
          </a:xfrm>
        </p:spPr>
        <p:style>
          <a:lnRef idx="1">
            <a:schemeClr val="accent1"/>
          </a:lnRef>
          <a:fillRef idx="2">
            <a:schemeClr val="accent1"/>
          </a:fillRef>
          <a:effectRef idx="1">
            <a:schemeClr val="accent1"/>
          </a:effectRef>
          <a:fontRef idx="minor">
            <a:schemeClr val="dk1"/>
          </a:fontRef>
        </p:style>
        <p:txBody>
          <a:bodyPr>
            <a:normAutofit fontScale="40000" lnSpcReduction="20000"/>
          </a:bodyPr>
          <a:lstStyle/>
          <a:p>
            <a:pPr algn="ctr">
              <a:buNone/>
            </a:pPr>
            <a:r>
              <a:rPr lang="en-IN" sz="5000" b="1" dirty="0" smtClean="0"/>
              <a:t>Abstract classes</a:t>
            </a:r>
            <a:endParaRPr lang="en-IN" sz="5000" dirty="0" smtClean="0"/>
          </a:p>
          <a:p>
            <a:pPr>
              <a:buNone/>
            </a:pPr>
            <a:r>
              <a:rPr lang="en-IN" sz="3500" dirty="0" smtClean="0"/>
              <a:t>One pure virtual function in a class</a:t>
            </a:r>
            <a:r>
              <a:rPr lang="en-IN" dirty="0" smtClean="0"/>
              <a:t>.</a:t>
            </a:r>
          </a:p>
          <a:p>
            <a:pPr>
              <a:buNone/>
            </a:pPr>
            <a:r>
              <a:rPr lang="en-IN" dirty="0" smtClean="0"/>
              <a:t> </a:t>
            </a:r>
          </a:p>
          <a:p>
            <a:pPr>
              <a:buNone/>
            </a:pPr>
            <a:r>
              <a:rPr lang="en-IN" dirty="0" smtClean="0">
                <a:latin typeface="Courier New" pitchFamily="49" charset="0"/>
                <a:cs typeface="Courier New" pitchFamily="49" charset="0"/>
              </a:rPr>
              <a:t>class animal    </a:t>
            </a:r>
            <a:r>
              <a:rPr lang="en-IN" b="1" dirty="0" smtClean="0">
                <a:latin typeface="Courier New" pitchFamily="49" charset="0"/>
                <a:cs typeface="Courier New" pitchFamily="49" charset="0"/>
              </a:rPr>
              <a:t>// ABSTRACT CLASS</a:t>
            </a:r>
            <a:endParaRPr lang="en-IN" dirty="0" smtClean="0">
              <a:latin typeface="Courier New" pitchFamily="49" charset="0"/>
              <a:cs typeface="Courier New" pitchFamily="49" charset="0"/>
            </a:endParaRPr>
          </a:p>
          <a:p>
            <a:pPr>
              <a:buNone/>
            </a:pPr>
            <a:r>
              <a:rPr lang="en-IN" dirty="0" smtClean="0">
                <a:latin typeface="Courier New" pitchFamily="49" charset="0"/>
                <a:cs typeface="Courier New" pitchFamily="49" charset="0"/>
              </a:rPr>
              <a:t>{</a:t>
            </a:r>
          </a:p>
          <a:p>
            <a:pPr>
              <a:buNone/>
            </a:pPr>
            <a:r>
              <a:rPr lang="en-IN" dirty="0" smtClean="0">
                <a:latin typeface="Courier New" pitchFamily="49" charset="0"/>
                <a:cs typeface="Courier New" pitchFamily="49" charset="0"/>
              </a:rPr>
              <a:t>      public:</a:t>
            </a:r>
          </a:p>
          <a:p>
            <a:pPr>
              <a:buNone/>
            </a:pPr>
            <a:r>
              <a:rPr lang="en-IN" dirty="0" smtClean="0">
                <a:latin typeface="Courier New" pitchFamily="49" charset="0"/>
                <a:cs typeface="Courier New" pitchFamily="49" charset="0"/>
              </a:rPr>
              <a:t>             virtual void eat()=0;  </a:t>
            </a:r>
            <a:r>
              <a:rPr lang="en-IN" b="1" dirty="0" smtClean="0">
                <a:latin typeface="Courier New" pitchFamily="49" charset="0"/>
                <a:cs typeface="Courier New" pitchFamily="49" charset="0"/>
              </a:rPr>
              <a:t>//DENOTES PURE VIRTUAL FUNCTION</a:t>
            </a:r>
            <a:endParaRPr lang="en-IN" dirty="0" smtClean="0">
              <a:latin typeface="Courier New" pitchFamily="49" charset="0"/>
              <a:cs typeface="Courier New" pitchFamily="49" charset="0"/>
            </a:endParaRPr>
          </a:p>
          <a:p>
            <a:pPr>
              <a:buNone/>
            </a:pPr>
            <a:r>
              <a:rPr lang="en-IN" dirty="0" smtClean="0">
                <a:latin typeface="Courier New" pitchFamily="49" charset="0"/>
                <a:cs typeface="Courier New" pitchFamily="49" charset="0"/>
              </a:rPr>
              <a:t>};</a:t>
            </a:r>
          </a:p>
          <a:p>
            <a:pPr>
              <a:buNone/>
            </a:pPr>
            <a:r>
              <a:rPr lang="en-IN" dirty="0" smtClean="0">
                <a:latin typeface="Courier New" pitchFamily="49" charset="0"/>
                <a:cs typeface="Courier New" pitchFamily="49" charset="0"/>
              </a:rPr>
              <a:t>class </a:t>
            </a:r>
            <a:r>
              <a:rPr lang="en-IN" dirty="0" err="1" smtClean="0">
                <a:latin typeface="Courier New" pitchFamily="49" charset="0"/>
                <a:cs typeface="Courier New" pitchFamily="49" charset="0"/>
              </a:rPr>
              <a:t>dog:public</a:t>
            </a:r>
            <a:r>
              <a:rPr lang="en-IN" dirty="0" smtClean="0">
                <a:latin typeface="Courier New" pitchFamily="49" charset="0"/>
                <a:cs typeface="Courier New" pitchFamily="49" charset="0"/>
              </a:rPr>
              <a:t> animal</a:t>
            </a:r>
          </a:p>
          <a:p>
            <a:pPr>
              <a:buNone/>
            </a:pPr>
            <a:r>
              <a:rPr lang="en-IN" dirty="0" smtClean="0">
                <a:latin typeface="Courier New" pitchFamily="49" charset="0"/>
                <a:cs typeface="Courier New" pitchFamily="49" charset="0"/>
              </a:rPr>
              <a:t>{</a:t>
            </a:r>
          </a:p>
          <a:p>
            <a:pPr>
              <a:buNone/>
            </a:pPr>
            <a:r>
              <a:rPr lang="en-IN" dirty="0" smtClean="0">
                <a:latin typeface="Courier New" pitchFamily="49" charset="0"/>
                <a:cs typeface="Courier New" pitchFamily="49" charset="0"/>
              </a:rPr>
              <a:t>      public:</a:t>
            </a:r>
          </a:p>
          <a:p>
            <a:pPr>
              <a:buNone/>
            </a:pPr>
            <a:r>
              <a:rPr lang="en-IN" dirty="0" smtClean="0">
                <a:latin typeface="Courier New" pitchFamily="49" charset="0"/>
                <a:cs typeface="Courier New" pitchFamily="49" charset="0"/>
              </a:rPr>
              <a:t>             void eat()</a:t>
            </a:r>
          </a:p>
          <a:p>
            <a:pPr>
              <a:buNone/>
            </a:pPr>
            <a:r>
              <a:rPr lang="en-IN" dirty="0" smtClean="0">
                <a:latin typeface="Courier New" pitchFamily="49" charset="0"/>
                <a:cs typeface="Courier New" pitchFamily="49" charset="0"/>
              </a:rPr>
              <a:t>             { </a:t>
            </a:r>
            <a:r>
              <a:rPr lang="en-IN" dirty="0" err="1" smtClean="0">
                <a:latin typeface="Courier New" pitchFamily="49" charset="0"/>
                <a:cs typeface="Courier New" pitchFamily="49" charset="0"/>
              </a:rPr>
              <a:t>cout</a:t>
            </a:r>
            <a:r>
              <a:rPr lang="en-IN" dirty="0" smtClean="0">
                <a:latin typeface="Courier New" pitchFamily="49" charset="0"/>
                <a:cs typeface="Courier New" pitchFamily="49" charset="0"/>
              </a:rPr>
              <a:t>&lt;&lt;"Dog eat </a:t>
            </a:r>
            <a:r>
              <a:rPr lang="en-IN" dirty="0" err="1" smtClean="0">
                <a:latin typeface="Courier New" pitchFamily="49" charset="0"/>
                <a:cs typeface="Courier New" pitchFamily="49" charset="0"/>
              </a:rPr>
              <a:t>veg</a:t>
            </a:r>
            <a:r>
              <a:rPr lang="en-IN" dirty="0" smtClean="0">
                <a:latin typeface="Courier New" pitchFamily="49" charset="0"/>
                <a:cs typeface="Courier New" pitchFamily="49" charset="0"/>
              </a:rPr>
              <a:t> and non </a:t>
            </a:r>
            <a:r>
              <a:rPr lang="en-IN" dirty="0" err="1" smtClean="0">
                <a:latin typeface="Courier New" pitchFamily="49" charset="0"/>
                <a:cs typeface="Courier New" pitchFamily="49" charset="0"/>
              </a:rPr>
              <a:t>veg</a:t>
            </a:r>
            <a:r>
              <a:rPr lang="en-IN" dirty="0" smtClean="0">
                <a:latin typeface="Courier New" pitchFamily="49" charset="0"/>
                <a:cs typeface="Courier New" pitchFamily="49" charset="0"/>
              </a:rPr>
              <a:t>\n";}</a:t>
            </a:r>
          </a:p>
          <a:p>
            <a:pPr>
              <a:buNone/>
            </a:pPr>
            <a:r>
              <a:rPr lang="en-IN" dirty="0" smtClean="0">
                <a:latin typeface="Courier New" pitchFamily="49" charset="0"/>
                <a:cs typeface="Courier New" pitchFamily="49" charset="0"/>
              </a:rPr>
              <a:t>};</a:t>
            </a:r>
          </a:p>
          <a:p>
            <a:pPr>
              <a:buNone/>
            </a:pPr>
            <a:r>
              <a:rPr lang="en-IN" dirty="0" smtClean="0">
                <a:latin typeface="Courier New" pitchFamily="49" charset="0"/>
                <a:cs typeface="Courier New" pitchFamily="49" charset="0"/>
              </a:rPr>
              <a:t>class </a:t>
            </a:r>
            <a:r>
              <a:rPr lang="en-IN" dirty="0" err="1" smtClean="0">
                <a:latin typeface="Courier New" pitchFamily="49" charset="0"/>
                <a:cs typeface="Courier New" pitchFamily="49" charset="0"/>
              </a:rPr>
              <a:t>cow:public</a:t>
            </a:r>
            <a:r>
              <a:rPr lang="en-IN" dirty="0" smtClean="0">
                <a:latin typeface="Courier New" pitchFamily="49" charset="0"/>
                <a:cs typeface="Courier New" pitchFamily="49" charset="0"/>
              </a:rPr>
              <a:t> animal</a:t>
            </a:r>
          </a:p>
          <a:p>
            <a:pPr>
              <a:buNone/>
            </a:pPr>
            <a:r>
              <a:rPr lang="en-IN" dirty="0" smtClean="0">
                <a:latin typeface="Courier New" pitchFamily="49" charset="0"/>
                <a:cs typeface="Courier New" pitchFamily="49" charset="0"/>
              </a:rPr>
              <a:t>{</a:t>
            </a:r>
          </a:p>
          <a:p>
            <a:pPr>
              <a:buNone/>
            </a:pPr>
            <a:r>
              <a:rPr lang="en-IN" dirty="0" smtClean="0">
                <a:latin typeface="Courier New" pitchFamily="49" charset="0"/>
                <a:cs typeface="Courier New" pitchFamily="49" charset="0"/>
              </a:rPr>
              <a:t>      public:</a:t>
            </a:r>
          </a:p>
          <a:p>
            <a:pPr>
              <a:buNone/>
            </a:pPr>
            <a:r>
              <a:rPr lang="en-IN" dirty="0" smtClean="0">
                <a:latin typeface="Courier New" pitchFamily="49" charset="0"/>
                <a:cs typeface="Courier New" pitchFamily="49" charset="0"/>
              </a:rPr>
              <a:t>             void eat()</a:t>
            </a:r>
          </a:p>
          <a:p>
            <a:pPr>
              <a:buNone/>
            </a:pPr>
            <a:r>
              <a:rPr lang="en-IN" dirty="0" smtClean="0">
                <a:latin typeface="Courier New" pitchFamily="49" charset="0"/>
                <a:cs typeface="Courier New" pitchFamily="49" charset="0"/>
              </a:rPr>
              <a:t>             { </a:t>
            </a:r>
            <a:r>
              <a:rPr lang="en-IN" dirty="0" err="1" smtClean="0">
                <a:latin typeface="Courier New" pitchFamily="49" charset="0"/>
                <a:cs typeface="Courier New" pitchFamily="49" charset="0"/>
              </a:rPr>
              <a:t>cout</a:t>
            </a:r>
            <a:r>
              <a:rPr lang="en-IN" dirty="0" smtClean="0">
                <a:latin typeface="Courier New" pitchFamily="49" charset="0"/>
                <a:cs typeface="Courier New" pitchFamily="49" charset="0"/>
              </a:rPr>
              <a:t>&lt;&lt;"Cow eat grass and grains";}</a:t>
            </a:r>
          </a:p>
          <a:p>
            <a:pPr>
              <a:buNone/>
            </a:pPr>
            <a:r>
              <a:rPr lang="en-IN" dirty="0" smtClean="0">
                <a:latin typeface="Courier New" pitchFamily="49" charset="0"/>
                <a:cs typeface="Courier New" pitchFamily="49" charset="0"/>
              </a:rPr>
              <a:t>};  </a:t>
            </a:r>
          </a:p>
          <a:p>
            <a:pPr>
              <a:buNone/>
            </a:pPr>
            <a:r>
              <a:rPr lang="en-IN" dirty="0" smtClean="0">
                <a:latin typeface="Courier New" pitchFamily="49" charset="0"/>
                <a:cs typeface="Courier New" pitchFamily="49" charset="0"/>
              </a:rPr>
              <a:t>main</a:t>
            </a:r>
            <a:r>
              <a:rPr lang="en-IN" dirty="0" smtClean="0">
                <a:latin typeface="Courier New" pitchFamily="49" charset="0"/>
                <a:cs typeface="Courier New" pitchFamily="49" charset="0"/>
              </a:rPr>
              <a:t>()</a:t>
            </a:r>
          </a:p>
          <a:p>
            <a:pPr>
              <a:buNone/>
            </a:pPr>
            <a:r>
              <a:rPr lang="en-IN" dirty="0" smtClean="0">
                <a:latin typeface="Courier New" pitchFamily="49" charset="0"/>
                <a:cs typeface="Courier New" pitchFamily="49" charset="0"/>
              </a:rPr>
              <a:t>{</a:t>
            </a:r>
          </a:p>
          <a:p>
            <a:pPr>
              <a:buNone/>
            </a:pPr>
            <a:r>
              <a:rPr lang="en-IN" dirty="0" smtClean="0">
                <a:latin typeface="Courier New" pitchFamily="49" charset="0"/>
                <a:cs typeface="Courier New" pitchFamily="49" charset="0"/>
              </a:rPr>
              <a:t>     animal *</a:t>
            </a:r>
            <a:r>
              <a:rPr lang="en-IN" dirty="0" err="1" smtClean="0">
                <a:latin typeface="Courier New" pitchFamily="49" charset="0"/>
                <a:cs typeface="Courier New" pitchFamily="49" charset="0"/>
              </a:rPr>
              <a:t>arr</a:t>
            </a:r>
            <a:r>
              <a:rPr lang="en-IN" dirty="0" smtClean="0">
                <a:latin typeface="Courier New" pitchFamily="49" charset="0"/>
                <a:cs typeface="Courier New" pitchFamily="49" charset="0"/>
              </a:rPr>
              <a:t>[2];</a:t>
            </a:r>
          </a:p>
          <a:p>
            <a:pPr>
              <a:buNone/>
            </a:pPr>
            <a:r>
              <a:rPr lang="en-IN" dirty="0" smtClean="0">
                <a:latin typeface="Courier New" pitchFamily="49" charset="0"/>
                <a:cs typeface="Courier New" pitchFamily="49" charset="0"/>
              </a:rPr>
              <a:t>     dog d;</a:t>
            </a:r>
          </a:p>
          <a:p>
            <a:pPr>
              <a:buNone/>
            </a:pPr>
            <a:r>
              <a:rPr lang="en-IN" dirty="0" smtClean="0">
                <a:latin typeface="Courier New" pitchFamily="49" charset="0"/>
                <a:cs typeface="Courier New" pitchFamily="49" charset="0"/>
              </a:rPr>
              <a:t>     cow c;</a:t>
            </a:r>
          </a:p>
          <a:p>
            <a:pPr>
              <a:buNone/>
            </a:pPr>
            <a:r>
              <a:rPr lang="en-IN" dirty="0" smtClean="0">
                <a:latin typeface="Courier New" pitchFamily="49" charset="0"/>
                <a:cs typeface="Courier New" pitchFamily="49" charset="0"/>
              </a:rPr>
              <a:t>     </a:t>
            </a:r>
            <a:r>
              <a:rPr lang="en-IN" dirty="0" err="1" smtClean="0">
                <a:latin typeface="Courier New" pitchFamily="49" charset="0"/>
                <a:cs typeface="Courier New" pitchFamily="49" charset="0"/>
              </a:rPr>
              <a:t>arr</a:t>
            </a:r>
            <a:r>
              <a:rPr lang="en-IN" dirty="0" smtClean="0">
                <a:latin typeface="Courier New" pitchFamily="49" charset="0"/>
                <a:cs typeface="Courier New" pitchFamily="49" charset="0"/>
              </a:rPr>
              <a:t>[0]=&amp;d;</a:t>
            </a:r>
          </a:p>
          <a:p>
            <a:pPr>
              <a:buNone/>
            </a:pPr>
            <a:r>
              <a:rPr lang="en-IN" dirty="0" smtClean="0">
                <a:latin typeface="Courier New" pitchFamily="49" charset="0"/>
                <a:cs typeface="Courier New" pitchFamily="49" charset="0"/>
              </a:rPr>
              <a:t>     </a:t>
            </a:r>
            <a:r>
              <a:rPr lang="en-IN" dirty="0" err="1" smtClean="0">
                <a:latin typeface="Courier New" pitchFamily="49" charset="0"/>
                <a:cs typeface="Courier New" pitchFamily="49" charset="0"/>
              </a:rPr>
              <a:t>arr</a:t>
            </a:r>
            <a:r>
              <a:rPr lang="en-IN" dirty="0" smtClean="0">
                <a:latin typeface="Courier New" pitchFamily="49" charset="0"/>
                <a:cs typeface="Courier New" pitchFamily="49" charset="0"/>
              </a:rPr>
              <a:t>[1]=&amp;c;</a:t>
            </a:r>
          </a:p>
          <a:p>
            <a:pPr>
              <a:buNone/>
            </a:pPr>
            <a:r>
              <a:rPr lang="en-IN" dirty="0" smtClean="0">
                <a:latin typeface="Courier New" pitchFamily="49" charset="0"/>
                <a:cs typeface="Courier New" pitchFamily="49" charset="0"/>
              </a:rPr>
              <a:t>     </a:t>
            </a:r>
            <a:r>
              <a:rPr lang="en-IN" dirty="0" err="1" smtClean="0">
                <a:latin typeface="Courier New" pitchFamily="49" charset="0"/>
                <a:cs typeface="Courier New" pitchFamily="49" charset="0"/>
              </a:rPr>
              <a:t>arr</a:t>
            </a:r>
            <a:r>
              <a:rPr lang="en-IN" dirty="0" smtClean="0">
                <a:latin typeface="Courier New" pitchFamily="49" charset="0"/>
                <a:cs typeface="Courier New" pitchFamily="49" charset="0"/>
              </a:rPr>
              <a:t>[0]-&gt;eat();</a:t>
            </a:r>
          </a:p>
          <a:p>
            <a:pPr>
              <a:buNone/>
            </a:pPr>
            <a:r>
              <a:rPr lang="en-IN" dirty="0" smtClean="0">
                <a:latin typeface="Courier New" pitchFamily="49" charset="0"/>
                <a:cs typeface="Courier New" pitchFamily="49" charset="0"/>
              </a:rPr>
              <a:t>     </a:t>
            </a:r>
            <a:r>
              <a:rPr lang="en-IN" dirty="0" err="1" smtClean="0">
                <a:latin typeface="Courier New" pitchFamily="49" charset="0"/>
                <a:cs typeface="Courier New" pitchFamily="49" charset="0"/>
              </a:rPr>
              <a:t>arr</a:t>
            </a:r>
            <a:r>
              <a:rPr lang="en-IN" dirty="0" smtClean="0">
                <a:latin typeface="Courier New" pitchFamily="49" charset="0"/>
                <a:cs typeface="Courier New" pitchFamily="49" charset="0"/>
              </a:rPr>
              <a:t>[1]-&gt;eat();</a:t>
            </a:r>
          </a:p>
          <a:p>
            <a:pPr>
              <a:buNone/>
            </a:pPr>
            <a:r>
              <a:rPr lang="en-IN" dirty="0" smtClean="0">
                <a:latin typeface="Courier New" pitchFamily="49" charset="0"/>
                <a:cs typeface="Courier New" pitchFamily="49" charset="0"/>
              </a:rPr>
              <a:t>     </a:t>
            </a:r>
            <a:r>
              <a:rPr lang="en-IN" dirty="0" err="1" smtClean="0">
                <a:latin typeface="Courier New" pitchFamily="49" charset="0"/>
                <a:cs typeface="Courier New" pitchFamily="49" charset="0"/>
              </a:rPr>
              <a:t>getch</a:t>
            </a:r>
            <a:r>
              <a:rPr lang="en-IN" dirty="0" smtClean="0">
                <a:latin typeface="Courier New" pitchFamily="49" charset="0"/>
                <a:cs typeface="Courier New" pitchFamily="49" charset="0"/>
              </a:rPr>
              <a:t>();</a:t>
            </a:r>
          </a:p>
          <a:p>
            <a:pPr>
              <a:buNone/>
            </a:pPr>
            <a:r>
              <a:rPr lang="en-IN" dirty="0" smtClean="0"/>
              <a:t>}</a:t>
            </a:r>
            <a:endParaRPr lang="en-IN" dirty="0"/>
          </a:p>
        </p:txBody>
      </p:sp>
    </p:spTree>
    <p:extLst>
      <p:ext uri="{BB962C8B-B14F-4D97-AF65-F5344CB8AC3E}">
        <p14:creationId xmlns:p14="http://schemas.microsoft.com/office/powerpoint/2010/main" val="30357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down)">
                                      <p:cBhvr>
                                        <p:cTn id="15" dur="500"/>
                                        <p:tgtEl>
                                          <p:spTgt spid="3">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down)">
                                      <p:cBhvr>
                                        <p:cTn id="18" dur="500"/>
                                        <p:tgtEl>
                                          <p:spTgt spid="3">
                                            <p:txEl>
                                              <p:pRg st="5" end="5"/>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wipe(down)">
                                      <p:cBhvr>
                                        <p:cTn id="21" dur="500"/>
                                        <p:tgtEl>
                                          <p:spTgt spid="3">
                                            <p:txEl>
                                              <p:pRg st="6" end="6"/>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wipe(down)">
                                      <p:cBhvr>
                                        <p:cTn id="24" dur="500"/>
                                        <p:tgtEl>
                                          <p:spTgt spid="3">
                                            <p:txEl>
                                              <p:pRg st="7" end="7"/>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down)">
                                      <p:cBhvr>
                                        <p:cTn id="27" dur="500"/>
                                        <p:tgtEl>
                                          <p:spTgt spid="3">
                                            <p:txEl>
                                              <p:pRg st="8" end="8"/>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wipe(down)">
                                      <p:cBhvr>
                                        <p:cTn id="30" dur="500"/>
                                        <p:tgtEl>
                                          <p:spTgt spid="3">
                                            <p:txEl>
                                              <p:pRg st="9" end="9"/>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wipe(down)">
                                      <p:cBhvr>
                                        <p:cTn id="33" dur="500"/>
                                        <p:tgtEl>
                                          <p:spTgt spid="3">
                                            <p:txEl>
                                              <p:pRg st="10" end="10"/>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wipe(down)">
                                      <p:cBhvr>
                                        <p:cTn id="36" dur="500"/>
                                        <p:tgtEl>
                                          <p:spTgt spid="3">
                                            <p:txEl>
                                              <p:pRg st="11" end="11"/>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wipe(down)">
                                      <p:cBhvr>
                                        <p:cTn id="39" dur="500"/>
                                        <p:tgtEl>
                                          <p:spTgt spid="3">
                                            <p:txEl>
                                              <p:pRg st="12" end="12"/>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wipe(down)">
                                      <p:cBhvr>
                                        <p:cTn id="42" dur="500"/>
                                        <p:tgtEl>
                                          <p:spTgt spid="3">
                                            <p:txEl>
                                              <p:pRg st="13" end="1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wipe(down)">
                                      <p:cBhvr>
                                        <p:cTn id="47" dur="500"/>
                                        <p:tgtEl>
                                          <p:spTgt spid="3">
                                            <p:txEl>
                                              <p:pRg st="14" end="14"/>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3">
                                            <p:txEl>
                                              <p:pRg st="15" end="15"/>
                                            </p:txEl>
                                          </p:spTgt>
                                        </p:tgtEl>
                                        <p:attrNameLst>
                                          <p:attrName>style.visibility</p:attrName>
                                        </p:attrNameLst>
                                      </p:cBhvr>
                                      <p:to>
                                        <p:strVal val="visible"/>
                                      </p:to>
                                    </p:set>
                                    <p:animEffect transition="in" filter="wipe(down)">
                                      <p:cBhvr>
                                        <p:cTn id="50" dur="500"/>
                                        <p:tgtEl>
                                          <p:spTgt spid="3">
                                            <p:txEl>
                                              <p:pRg st="15" end="15"/>
                                            </p:txEl>
                                          </p:spTgt>
                                        </p:tgtEl>
                                      </p:cBhvr>
                                    </p:animEffect>
                                  </p:childTnLst>
                                </p:cTn>
                              </p:par>
                              <p:par>
                                <p:cTn id="51" presetID="22" presetClass="entr" presetSubtype="4" fill="hold" nodeType="withEffect">
                                  <p:stCondLst>
                                    <p:cond delay="0"/>
                                  </p:stCondLst>
                                  <p:childTnLst>
                                    <p:set>
                                      <p:cBhvr>
                                        <p:cTn id="52" dur="1" fill="hold">
                                          <p:stCondLst>
                                            <p:cond delay="0"/>
                                          </p:stCondLst>
                                        </p:cTn>
                                        <p:tgtEl>
                                          <p:spTgt spid="3">
                                            <p:txEl>
                                              <p:pRg st="16" end="16"/>
                                            </p:txEl>
                                          </p:spTgt>
                                        </p:tgtEl>
                                        <p:attrNameLst>
                                          <p:attrName>style.visibility</p:attrName>
                                        </p:attrNameLst>
                                      </p:cBhvr>
                                      <p:to>
                                        <p:strVal val="visible"/>
                                      </p:to>
                                    </p:set>
                                    <p:animEffect transition="in" filter="wipe(down)">
                                      <p:cBhvr>
                                        <p:cTn id="53" dur="500"/>
                                        <p:tgtEl>
                                          <p:spTgt spid="3">
                                            <p:txEl>
                                              <p:pRg st="16" end="16"/>
                                            </p:txEl>
                                          </p:spTgt>
                                        </p:tgtEl>
                                      </p:cBhvr>
                                    </p:animEffect>
                                  </p:childTnLst>
                                </p:cTn>
                              </p:par>
                              <p:par>
                                <p:cTn id="54" presetID="22" presetClass="entr" presetSubtype="4" fill="hold" nodeType="withEffect">
                                  <p:stCondLst>
                                    <p:cond delay="0"/>
                                  </p:stCondLst>
                                  <p:childTnLst>
                                    <p:set>
                                      <p:cBhvr>
                                        <p:cTn id="55" dur="1" fill="hold">
                                          <p:stCondLst>
                                            <p:cond delay="0"/>
                                          </p:stCondLst>
                                        </p:cTn>
                                        <p:tgtEl>
                                          <p:spTgt spid="3">
                                            <p:txEl>
                                              <p:pRg st="17" end="17"/>
                                            </p:txEl>
                                          </p:spTgt>
                                        </p:tgtEl>
                                        <p:attrNameLst>
                                          <p:attrName>style.visibility</p:attrName>
                                        </p:attrNameLst>
                                      </p:cBhvr>
                                      <p:to>
                                        <p:strVal val="visible"/>
                                      </p:to>
                                    </p:set>
                                    <p:animEffect transition="in" filter="wipe(down)">
                                      <p:cBhvr>
                                        <p:cTn id="56" dur="500"/>
                                        <p:tgtEl>
                                          <p:spTgt spid="3">
                                            <p:txEl>
                                              <p:pRg st="17" end="17"/>
                                            </p:txEl>
                                          </p:spTgt>
                                        </p:tgtEl>
                                      </p:cBhvr>
                                    </p:animEffect>
                                  </p:childTnLst>
                                </p:cTn>
                              </p:par>
                              <p:par>
                                <p:cTn id="57" presetID="22" presetClass="entr" presetSubtype="4" fill="hold" nodeType="with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animEffect transition="in" filter="wipe(down)">
                                      <p:cBhvr>
                                        <p:cTn id="59" dur="500"/>
                                        <p:tgtEl>
                                          <p:spTgt spid="3">
                                            <p:txEl>
                                              <p:pRg st="18" end="18"/>
                                            </p:txEl>
                                          </p:spTgt>
                                        </p:tgtEl>
                                      </p:cBhvr>
                                    </p:animEffect>
                                  </p:childTnLst>
                                </p:cTn>
                              </p:par>
                              <p:par>
                                <p:cTn id="60" presetID="22" presetClass="entr" presetSubtype="4" fill="hold" nodeType="withEffect">
                                  <p:stCondLst>
                                    <p:cond delay="0"/>
                                  </p:stCondLst>
                                  <p:childTnLst>
                                    <p:set>
                                      <p:cBhvr>
                                        <p:cTn id="61" dur="1" fill="hold">
                                          <p:stCondLst>
                                            <p:cond delay="0"/>
                                          </p:stCondLst>
                                        </p:cTn>
                                        <p:tgtEl>
                                          <p:spTgt spid="3">
                                            <p:txEl>
                                              <p:pRg st="19" end="19"/>
                                            </p:txEl>
                                          </p:spTgt>
                                        </p:tgtEl>
                                        <p:attrNameLst>
                                          <p:attrName>style.visibility</p:attrName>
                                        </p:attrNameLst>
                                      </p:cBhvr>
                                      <p:to>
                                        <p:strVal val="visible"/>
                                      </p:to>
                                    </p:set>
                                    <p:animEffect transition="in" filter="wipe(down)">
                                      <p:cBhvr>
                                        <p:cTn id="62" dur="500"/>
                                        <p:tgtEl>
                                          <p:spTgt spid="3">
                                            <p:txEl>
                                              <p:pRg st="19" end="19"/>
                                            </p:txEl>
                                          </p:spTgt>
                                        </p:tgtEl>
                                      </p:cBhvr>
                                    </p:animEffect>
                                  </p:childTnLst>
                                </p:cTn>
                              </p:par>
                              <p:par>
                                <p:cTn id="63" presetID="22" presetClass="entr" presetSubtype="4" fill="hold" nodeType="withEffect">
                                  <p:stCondLst>
                                    <p:cond delay="0"/>
                                  </p:stCondLst>
                                  <p:childTnLst>
                                    <p:set>
                                      <p:cBhvr>
                                        <p:cTn id="64" dur="1" fill="hold">
                                          <p:stCondLst>
                                            <p:cond delay="0"/>
                                          </p:stCondLst>
                                        </p:cTn>
                                        <p:tgtEl>
                                          <p:spTgt spid="3">
                                            <p:txEl>
                                              <p:pRg st="21" end="21"/>
                                            </p:txEl>
                                          </p:spTgt>
                                        </p:tgtEl>
                                        <p:attrNameLst>
                                          <p:attrName>style.visibility</p:attrName>
                                        </p:attrNameLst>
                                      </p:cBhvr>
                                      <p:to>
                                        <p:strVal val="visible"/>
                                      </p:to>
                                    </p:set>
                                    <p:animEffect transition="in" filter="wipe(down)">
                                      <p:cBhvr>
                                        <p:cTn id="65" dur="500"/>
                                        <p:tgtEl>
                                          <p:spTgt spid="3">
                                            <p:txEl>
                                              <p:pRg st="21" end="21"/>
                                            </p:txEl>
                                          </p:spTgt>
                                        </p:tgtEl>
                                      </p:cBhvr>
                                    </p:animEffect>
                                  </p:childTnLst>
                                </p:cTn>
                              </p:par>
                              <p:par>
                                <p:cTn id="66" presetID="22" presetClass="entr" presetSubtype="4" fill="hold" nodeType="withEffect">
                                  <p:stCondLst>
                                    <p:cond delay="0"/>
                                  </p:stCondLst>
                                  <p:childTnLst>
                                    <p:set>
                                      <p:cBhvr>
                                        <p:cTn id="67" dur="1" fill="hold">
                                          <p:stCondLst>
                                            <p:cond delay="0"/>
                                          </p:stCondLst>
                                        </p:cTn>
                                        <p:tgtEl>
                                          <p:spTgt spid="3">
                                            <p:txEl>
                                              <p:pRg st="22" end="22"/>
                                            </p:txEl>
                                          </p:spTgt>
                                        </p:tgtEl>
                                        <p:attrNameLst>
                                          <p:attrName>style.visibility</p:attrName>
                                        </p:attrNameLst>
                                      </p:cBhvr>
                                      <p:to>
                                        <p:strVal val="visible"/>
                                      </p:to>
                                    </p:set>
                                    <p:animEffect transition="in" filter="wipe(down)">
                                      <p:cBhvr>
                                        <p:cTn id="68" dur="500"/>
                                        <p:tgtEl>
                                          <p:spTgt spid="3">
                                            <p:txEl>
                                              <p:pRg st="22" end="22"/>
                                            </p:txEl>
                                          </p:spTgt>
                                        </p:tgtEl>
                                      </p:cBhvr>
                                    </p:animEffect>
                                  </p:childTnLst>
                                </p:cTn>
                              </p:par>
                              <p:par>
                                <p:cTn id="69" presetID="22" presetClass="entr" presetSubtype="4" fill="hold" nodeType="withEffect">
                                  <p:stCondLst>
                                    <p:cond delay="0"/>
                                  </p:stCondLst>
                                  <p:childTnLst>
                                    <p:set>
                                      <p:cBhvr>
                                        <p:cTn id="70" dur="1" fill="hold">
                                          <p:stCondLst>
                                            <p:cond delay="0"/>
                                          </p:stCondLst>
                                        </p:cTn>
                                        <p:tgtEl>
                                          <p:spTgt spid="3">
                                            <p:txEl>
                                              <p:pRg st="23" end="23"/>
                                            </p:txEl>
                                          </p:spTgt>
                                        </p:tgtEl>
                                        <p:attrNameLst>
                                          <p:attrName>style.visibility</p:attrName>
                                        </p:attrNameLst>
                                      </p:cBhvr>
                                      <p:to>
                                        <p:strVal val="visible"/>
                                      </p:to>
                                    </p:set>
                                    <p:animEffect transition="in" filter="wipe(down)">
                                      <p:cBhvr>
                                        <p:cTn id="71" dur="500"/>
                                        <p:tgtEl>
                                          <p:spTgt spid="3">
                                            <p:txEl>
                                              <p:pRg st="23" end="23"/>
                                            </p:txEl>
                                          </p:spTgt>
                                        </p:tgtEl>
                                      </p:cBhvr>
                                    </p:animEffect>
                                  </p:childTnLst>
                                </p:cTn>
                              </p:par>
                              <p:par>
                                <p:cTn id="72" presetID="22" presetClass="entr" presetSubtype="4" fill="hold" nodeType="withEffect">
                                  <p:stCondLst>
                                    <p:cond delay="0"/>
                                  </p:stCondLst>
                                  <p:childTnLst>
                                    <p:set>
                                      <p:cBhvr>
                                        <p:cTn id="73" dur="1" fill="hold">
                                          <p:stCondLst>
                                            <p:cond delay="0"/>
                                          </p:stCondLst>
                                        </p:cTn>
                                        <p:tgtEl>
                                          <p:spTgt spid="3">
                                            <p:txEl>
                                              <p:pRg st="24" end="24"/>
                                            </p:txEl>
                                          </p:spTgt>
                                        </p:tgtEl>
                                        <p:attrNameLst>
                                          <p:attrName>style.visibility</p:attrName>
                                        </p:attrNameLst>
                                      </p:cBhvr>
                                      <p:to>
                                        <p:strVal val="visible"/>
                                      </p:to>
                                    </p:set>
                                    <p:animEffect transition="in" filter="wipe(down)">
                                      <p:cBhvr>
                                        <p:cTn id="74" dur="500"/>
                                        <p:tgtEl>
                                          <p:spTgt spid="3">
                                            <p:txEl>
                                              <p:pRg st="24" end="24"/>
                                            </p:txEl>
                                          </p:spTgt>
                                        </p:tgtEl>
                                      </p:cBhvr>
                                    </p:animEffect>
                                  </p:childTnLst>
                                </p:cTn>
                              </p:par>
                              <p:par>
                                <p:cTn id="75" presetID="22" presetClass="entr" presetSubtype="4" fill="hold" nodeType="withEffect">
                                  <p:stCondLst>
                                    <p:cond delay="0"/>
                                  </p:stCondLst>
                                  <p:childTnLst>
                                    <p:set>
                                      <p:cBhvr>
                                        <p:cTn id="76" dur="1" fill="hold">
                                          <p:stCondLst>
                                            <p:cond delay="0"/>
                                          </p:stCondLst>
                                        </p:cTn>
                                        <p:tgtEl>
                                          <p:spTgt spid="3">
                                            <p:txEl>
                                              <p:pRg st="25" end="25"/>
                                            </p:txEl>
                                          </p:spTgt>
                                        </p:tgtEl>
                                        <p:attrNameLst>
                                          <p:attrName>style.visibility</p:attrName>
                                        </p:attrNameLst>
                                      </p:cBhvr>
                                      <p:to>
                                        <p:strVal val="visible"/>
                                      </p:to>
                                    </p:set>
                                    <p:animEffect transition="in" filter="wipe(down)">
                                      <p:cBhvr>
                                        <p:cTn id="77" dur="500"/>
                                        <p:tgtEl>
                                          <p:spTgt spid="3">
                                            <p:txEl>
                                              <p:pRg st="25" end="25"/>
                                            </p:txEl>
                                          </p:spTgt>
                                        </p:tgtEl>
                                      </p:cBhvr>
                                    </p:animEffect>
                                  </p:childTnLst>
                                </p:cTn>
                              </p:par>
                              <p:par>
                                <p:cTn id="78" presetID="22" presetClass="entr" presetSubtype="4" fill="hold" nodeType="withEffect">
                                  <p:stCondLst>
                                    <p:cond delay="0"/>
                                  </p:stCondLst>
                                  <p:childTnLst>
                                    <p:set>
                                      <p:cBhvr>
                                        <p:cTn id="79" dur="1" fill="hold">
                                          <p:stCondLst>
                                            <p:cond delay="0"/>
                                          </p:stCondLst>
                                        </p:cTn>
                                        <p:tgtEl>
                                          <p:spTgt spid="3">
                                            <p:txEl>
                                              <p:pRg st="26" end="26"/>
                                            </p:txEl>
                                          </p:spTgt>
                                        </p:tgtEl>
                                        <p:attrNameLst>
                                          <p:attrName>style.visibility</p:attrName>
                                        </p:attrNameLst>
                                      </p:cBhvr>
                                      <p:to>
                                        <p:strVal val="visible"/>
                                      </p:to>
                                    </p:set>
                                    <p:animEffect transition="in" filter="wipe(down)">
                                      <p:cBhvr>
                                        <p:cTn id="80" dur="500"/>
                                        <p:tgtEl>
                                          <p:spTgt spid="3">
                                            <p:txEl>
                                              <p:pRg st="26" end="26"/>
                                            </p:txEl>
                                          </p:spTgt>
                                        </p:tgtEl>
                                      </p:cBhvr>
                                    </p:animEffect>
                                  </p:childTnLst>
                                </p:cTn>
                              </p:par>
                              <p:par>
                                <p:cTn id="81" presetID="22" presetClass="entr" presetSubtype="4" fill="hold" nodeType="withEffect">
                                  <p:stCondLst>
                                    <p:cond delay="0"/>
                                  </p:stCondLst>
                                  <p:childTnLst>
                                    <p:set>
                                      <p:cBhvr>
                                        <p:cTn id="82" dur="1" fill="hold">
                                          <p:stCondLst>
                                            <p:cond delay="0"/>
                                          </p:stCondLst>
                                        </p:cTn>
                                        <p:tgtEl>
                                          <p:spTgt spid="3">
                                            <p:txEl>
                                              <p:pRg st="27" end="27"/>
                                            </p:txEl>
                                          </p:spTgt>
                                        </p:tgtEl>
                                        <p:attrNameLst>
                                          <p:attrName>style.visibility</p:attrName>
                                        </p:attrNameLst>
                                      </p:cBhvr>
                                      <p:to>
                                        <p:strVal val="visible"/>
                                      </p:to>
                                    </p:set>
                                    <p:animEffect transition="in" filter="wipe(down)">
                                      <p:cBhvr>
                                        <p:cTn id="83" dur="500"/>
                                        <p:tgtEl>
                                          <p:spTgt spid="3">
                                            <p:txEl>
                                              <p:pRg st="27" end="27"/>
                                            </p:txEl>
                                          </p:spTgt>
                                        </p:tgtEl>
                                      </p:cBhvr>
                                    </p:animEffect>
                                  </p:childTnLst>
                                </p:cTn>
                              </p:par>
                              <p:par>
                                <p:cTn id="84" presetID="22" presetClass="entr" presetSubtype="4" fill="hold" nodeType="withEffect">
                                  <p:stCondLst>
                                    <p:cond delay="0"/>
                                  </p:stCondLst>
                                  <p:childTnLst>
                                    <p:set>
                                      <p:cBhvr>
                                        <p:cTn id="85" dur="1" fill="hold">
                                          <p:stCondLst>
                                            <p:cond delay="0"/>
                                          </p:stCondLst>
                                        </p:cTn>
                                        <p:tgtEl>
                                          <p:spTgt spid="3">
                                            <p:txEl>
                                              <p:pRg st="28" end="28"/>
                                            </p:txEl>
                                          </p:spTgt>
                                        </p:tgtEl>
                                        <p:attrNameLst>
                                          <p:attrName>style.visibility</p:attrName>
                                        </p:attrNameLst>
                                      </p:cBhvr>
                                      <p:to>
                                        <p:strVal val="visible"/>
                                      </p:to>
                                    </p:set>
                                    <p:animEffect transition="in" filter="wipe(down)">
                                      <p:cBhvr>
                                        <p:cTn id="86" dur="500"/>
                                        <p:tgtEl>
                                          <p:spTgt spid="3">
                                            <p:txEl>
                                              <p:pRg st="28" end="28"/>
                                            </p:txEl>
                                          </p:spTgt>
                                        </p:tgtEl>
                                      </p:cBhvr>
                                    </p:animEffect>
                                  </p:childTnLst>
                                </p:cTn>
                              </p:par>
                              <p:par>
                                <p:cTn id="87" presetID="22" presetClass="entr" presetSubtype="4" fill="hold" nodeType="withEffect">
                                  <p:stCondLst>
                                    <p:cond delay="0"/>
                                  </p:stCondLst>
                                  <p:childTnLst>
                                    <p:set>
                                      <p:cBhvr>
                                        <p:cTn id="88" dur="1" fill="hold">
                                          <p:stCondLst>
                                            <p:cond delay="0"/>
                                          </p:stCondLst>
                                        </p:cTn>
                                        <p:tgtEl>
                                          <p:spTgt spid="3">
                                            <p:txEl>
                                              <p:pRg st="29" end="29"/>
                                            </p:txEl>
                                          </p:spTgt>
                                        </p:tgtEl>
                                        <p:attrNameLst>
                                          <p:attrName>style.visibility</p:attrName>
                                        </p:attrNameLst>
                                      </p:cBhvr>
                                      <p:to>
                                        <p:strVal val="visible"/>
                                      </p:to>
                                    </p:set>
                                    <p:animEffect transition="in" filter="wipe(down)">
                                      <p:cBhvr>
                                        <p:cTn id="89" dur="500"/>
                                        <p:tgtEl>
                                          <p:spTgt spid="3">
                                            <p:txEl>
                                              <p:pRg st="29" end="29"/>
                                            </p:txEl>
                                          </p:spTgt>
                                        </p:tgtEl>
                                      </p:cBhvr>
                                    </p:animEffect>
                                  </p:childTnLst>
                                </p:cTn>
                              </p:par>
                              <p:par>
                                <p:cTn id="90" presetID="22" presetClass="entr" presetSubtype="4" fill="hold" nodeType="withEffect">
                                  <p:stCondLst>
                                    <p:cond delay="0"/>
                                  </p:stCondLst>
                                  <p:childTnLst>
                                    <p:set>
                                      <p:cBhvr>
                                        <p:cTn id="91" dur="1" fill="hold">
                                          <p:stCondLst>
                                            <p:cond delay="0"/>
                                          </p:stCondLst>
                                        </p:cTn>
                                        <p:tgtEl>
                                          <p:spTgt spid="3">
                                            <p:txEl>
                                              <p:pRg st="30" end="30"/>
                                            </p:txEl>
                                          </p:spTgt>
                                        </p:tgtEl>
                                        <p:attrNameLst>
                                          <p:attrName>style.visibility</p:attrName>
                                        </p:attrNameLst>
                                      </p:cBhvr>
                                      <p:to>
                                        <p:strVal val="visible"/>
                                      </p:to>
                                    </p:set>
                                    <p:animEffect transition="in" filter="wipe(down)">
                                      <p:cBhvr>
                                        <p:cTn id="92" dur="500"/>
                                        <p:tgtEl>
                                          <p:spTgt spid="3">
                                            <p:txEl>
                                              <p:pRg st="30" end="3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nodeType="clickEffect">
                                  <p:stCondLst>
                                    <p:cond delay="0"/>
                                  </p:stCondLst>
                                  <p:childTnLst>
                                    <p:set>
                                      <p:cBhvr>
                                        <p:cTn id="96" dur="1" fill="hold">
                                          <p:stCondLst>
                                            <p:cond delay="0"/>
                                          </p:stCondLst>
                                        </p:cTn>
                                        <p:tgtEl>
                                          <p:spTgt spid="3">
                                            <p:txEl>
                                              <p:pRg st="20" end="20"/>
                                            </p:txEl>
                                          </p:spTgt>
                                        </p:tgtEl>
                                        <p:attrNameLst>
                                          <p:attrName>style.visibility</p:attrName>
                                        </p:attrNameLst>
                                      </p:cBhvr>
                                      <p:to>
                                        <p:strVal val="visible"/>
                                      </p:to>
                                    </p:set>
                                    <p:animEffect transition="in" filter="wipe(down)">
                                      <p:cBhvr>
                                        <p:cTn id="97" dur="500"/>
                                        <p:tgtEl>
                                          <p:spTgt spid="3">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51520" y="260648"/>
            <a:ext cx="8640960" cy="6336704"/>
          </a:xfrm>
        </p:spPr>
        <p:style>
          <a:lnRef idx="1">
            <a:schemeClr val="accent1"/>
          </a:lnRef>
          <a:fillRef idx="2">
            <a:schemeClr val="accent1"/>
          </a:fillRef>
          <a:effectRef idx="1">
            <a:schemeClr val="accent1"/>
          </a:effectRef>
          <a:fontRef idx="minor">
            <a:schemeClr val="dk1"/>
          </a:fontRef>
        </p:style>
        <p:txBody>
          <a:bodyPr>
            <a:normAutofit/>
          </a:bodyPr>
          <a:lstStyle/>
          <a:p>
            <a:pPr algn="ctr">
              <a:buNone/>
            </a:pPr>
            <a:r>
              <a:rPr lang="en-IN" sz="2600" b="1" dirty="0" smtClean="0"/>
              <a:t>Pure virtual </a:t>
            </a:r>
            <a:r>
              <a:rPr lang="en-IN" sz="2600" b="1" dirty="0" smtClean="0"/>
              <a:t>functions</a:t>
            </a:r>
          </a:p>
          <a:p>
            <a:pPr>
              <a:buNone/>
            </a:pPr>
            <a:endParaRPr lang="en-IN" sz="2600" dirty="0" smtClean="0"/>
          </a:p>
          <a:p>
            <a:r>
              <a:rPr lang="en-IN" sz="1600" dirty="0" smtClean="0"/>
              <a:t>A virtual function will become pure virtual function when you append "=0" at the end of declaration of virtual function. Pure virtual function doesn't have body or implementation. We must implement all pure virtual functions in derived class</a:t>
            </a:r>
            <a:r>
              <a:rPr lang="en-IN" sz="1600" dirty="0" smtClean="0"/>
              <a:t>.</a:t>
            </a:r>
          </a:p>
          <a:p>
            <a:endParaRPr lang="en-IN" sz="1600" dirty="0" smtClean="0"/>
          </a:p>
          <a:p>
            <a:r>
              <a:rPr lang="en-IN" sz="1600" dirty="0" smtClean="0"/>
              <a:t>Pure virtual function is also known as abstract function</a:t>
            </a:r>
            <a:r>
              <a:rPr lang="en-IN" sz="1600" dirty="0" smtClean="0"/>
              <a:t>.</a:t>
            </a:r>
          </a:p>
          <a:p>
            <a:endParaRPr lang="en-IN" sz="1600" dirty="0" smtClean="0"/>
          </a:p>
          <a:p>
            <a:r>
              <a:rPr lang="en-IN" sz="1600" dirty="0" smtClean="0"/>
              <a:t>A class with at least one pure virtual function or abstract function is called abstract class. We can't create an object of abstract class. Member functions of abstract class will be invoked by derived class object.</a:t>
            </a:r>
          </a:p>
          <a:p>
            <a:pPr>
              <a:buNone/>
            </a:pPr>
            <a:r>
              <a:rPr lang="en-IN" b="1" dirty="0" smtClean="0"/>
              <a:t> </a:t>
            </a:r>
            <a:endParaRPr lang="en-IN" dirty="0" smtClean="0"/>
          </a:p>
          <a:p>
            <a:pPr>
              <a:buNone/>
            </a:pPr>
            <a:r>
              <a:rPr lang="en-IN" sz="1400" dirty="0" smtClean="0">
                <a:latin typeface="Courier New" pitchFamily="49" charset="0"/>
                <a:cs typeface="Courier New" pitchFamily="49" charset="0"/>
              </a:rPr>
              <a:t>Virtual void display()=0;</a:t>
            </a:r>
            <a:endParaRPr lang="en-IN" sz="1400" dirty="0">
              <a:latin typeface="Courier New" pitchFamily="49" charset="0"/>
              <a:cs typeface="Courier New" pitchFamily="49" charset="0"/>
            </a:endParaRPr>
          </a:p>
        </p:txBody>
      </p:sp>
    </p:spTree>
    <p:extLst>
      <p:ext uri="{BB962C8B-B14F-4D97-AF65-F5344CB8AC3E}">
        <p14:creationId xmlns:p14="http://schemas.microsoft.com/office/powerpoint/2010/main" val="30357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down)">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wipe(down)">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down)">
                                      <p:cBhvr>
                                        <p:cTn id="22" dur="500"/>
                                        <p:tgtEl>
                                          <p:spTgt spid="3">
                                            <p:txEl>
                                              <p:pRg st="7" end="7"/>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wipe(down)">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432048"/>
          </a:xfrm>
        </p:spPr>
        <p:style>
          <a:lnRef idx="1">
            <a:schemeClr val="dk1"/>
          </a:lnRef>
          <a:fillRef idx="2">
            <a:schemeClr val="dk1"/>
          </a:fillRef>
          <a:effectRef idx="1">
            <a:schemeClr val="dk1"/>
          </a:effectRef>
          <a:fontRef idx="minor">
            <a:schemeClr val="dk1"/>
          </a:fontRef>
        </p:style>
        <p:txBody>
          <a:bodyPr anchor="t">
            <a:normAutofit fontScale="90000"/>
          </a:bodyPr>
          <a:lstStyle/>
          <a:p>
            <a:r>
              <a:rPr lang="en-IN" sz="2200" b="1" dirty="0"/>
              <a:t>RUN TIME POLYMORPHISM</a:t>
            </a:r>
            <a:r>
              <a:rPr lang="en-IN" b="1" dirty="0"/>
              <a:t/>
            </a:r>
            <a:br>
              <a:rPr lang="en-IN" b="1" dirty="0"/>
            </a:br>
            <a:endParaRPr lang="en-IN" dirty="0"/>
          </a:p>
        </p:txBody>
      </p:sp>
      <p:sp>
        <p:nvSpPr>
          <p:cNvPr id="3" name="Content Placeholder 2"/>
          <p:cNvSpPr>
            <a:spLocks noGrp="1"/>
          </p:cNvSpPr>
          <p:nvPr>
            <p:ph sz="half" idx="1"/>
          </p:nvPr>
        </p:nvSpPr>
        <p:spPr>
          <a:xfrm>
            <a:off x="457200" y="908720"/>
            <a:ext cx="4186808" cy="5217443"/>
          </a:xfrm>
        </p:spPr>
        <p:style>
          <a:lnRef idx="1">
            <a:schemeClr val="accent1"/>
          </a:lnRef>
          <a:fillRef idx="2">
            <a:schemeClr val="accent1"/>
          </a:fillRef>
          <a:effectRef idx="1">
            <a:schemeClr val="accent1"/>
          </a:effectRef>
          <a:fontRef idx="minor">
            <a:schemeClr val="dk1"/>
          </a:fontRef>
        </p:style>
        <p:txBody>
          <a:bodyPr>
            <a:normAutofit fontScale="25000" lnSpcReduction="20000"/>
          </a:bodyPr>
          <a:lstStyle/>
          <a:p>
            <a:pPr>
              <a:buNone/>
            </a:pPr>
            <a:r>
              <a:rPr lang="en-IN" sz="4000" dirty="0" smtClean="0">
                <a:latin typeface="Courier New" pitchFamily="49" charset="0"/>
                <a:cs typeface="Courier New" pitchFamily="49" charset="0"/>
              </a:rPr>
              <a:t>class </a:t>
            </a:r>
            <a:r>
              <a:rPr lang="en-IN" sz="4000" dirty="0" smtClean="0">
                <a:latin typeface="Courier New" pitchFamily="49" charset="0"/>
                <a:cs typeface="Courier New" pitchFamily="49" charset="0"/>
              </a:rPr>
              <a:t>Shape {</a:t>
            </a:r>
          </a:p>
          <a:p>
            <a:pPr>
              <a:buNone/>
            </a:pPr>
            <a:r>
              <a:rPr lang="en-IN" sz="4000" dirty="0" smtClean="0">
                <a:latin typeface="Courier New" pitchFamily="49" charset="0"/>
                <a:cs typeface="Courier New" pitchFamily="49" charset="0"/>
              </a:rPr>
              <a:t>   protected:</a:t>
            </a:r>
          </a:p>
          <a:p>
            <a:pPr>
              <a:buNone/>
            </a:pPr>
            <a:r>
              <a:rPr lang="en-IN" sz="4000" dirty="0" smtClean="0">
                <a:latin typeface="Courier New" pitchFamily="49" charset="0"/>
                <a:cs typeface="Courier New" pitchFamily="49" charset="0"/>
              </a:rPr>
              <a:t>          float width, height;</a:t>
            </a:r>
          </a:p>
          <a:p>
            <a:pPr>
              <a:buNone/>
            </a:pPr>
            <a:r>
              <a:rPr lang="en-IN" sz="4000" dirty="0" smtClean="0">
                <a:latin typeface="Courier New" pitchFamily="49" charset="0"/>
                <a:cs typeface="Courier New" pitchFamily="49" charset="0"/>
              </a:rPr>
              <a:t>   public:</a:t>
            </a:r>
          </a:p>
          <a:p>
            <a:pPr>
              <a:buNone/>
            </a:pPr>
            <a:r>
              <a:rPr lang="en-IN" sz="4000" dirty="0" smtClean="0">
                <a:latin typeface="Courier New" pitchFamily="49" charset="0"/>
                <a:cs typeface="Courier New" pitchFamily="49" charset="0"/>
              </a:rPr>
              <a:t>          Shape(void)</a:t>
            </a:r>
          </a:p>
          <a:p>
            <a:pPr>
              <a:buNone/>
            </a:pPr>
            <a:r>
              <a:rPr lang="en-IN" sz="4000" dirty="0" smtClean="0">
                <a:latin typeface="Courier New" pitchFamily="49" charset="0"/>
                <a:cs typeface="Courier New" pitchFamily="49" charset="0"/>
              </a:rPr>
              <a:t>          {</a:t>
            </a:r>
          </a:p>
          <a:p>
            <a:pPr>
              <a:buNone/>
            </a:pPr>
            <a:r>
              <a:rPr lang="en-IN" sz="4000" dirty="0" smtClean="0">
                <a:latin typeface="Courier New" pitchFamily="49" charset="0"/>
                <a:cs typeface="Courier New" pitchFamily="49" charset="0"/>
              </a:rPr>
              <a:t>                    </a:t>
            </a:r>
            <a:r>
              <a:rPr lang="en-IN" sz="4000" dirty="0" err="1" smtClean="0">
                <a:latin typeface="Courier New" pitchFamily="49" charset="0"/>
                <a:cs typeface="Courier New" pitchFamily="49" charset="0"/>
              </a:rPr>
              <a:t>cout</a:t>
            </a:r>
            <a:r>
              <a:rPr lang="en-IN" sz="4000" dirty="0" smtClean="0">
                <a:latin typeface="Courier New" pitchFamily="49" charset="0"/>
                <a:cs typeface="Courier New" pitchFamily="49" charset="0"/>
              </a:rPr>
              <a:t>&lt;&lt;"Enter height : ";</a:t>
            </a:r>
            <a:r>
              <a:rPr lang="en-IN" sz="4000" dirty="0" err="1" smtClean="0">
                <a:latin typeface="Courier New" pitchFamily="49" charset="0"/>
                <a:cs typeface="Courier New" pitchFamily="49" charset="0"/>
              </a:rPr>
              <a:t>cin</a:t>
            </a:r>
            <a:r>
              <a:rPr lang="en-IN" sz="4000" dirty="0" smtClean="0">
                <a:latin typeface="Courier New" pitchFamily="49" charset="0"/>
                <a:cs typeface="Courier New" pitchFamily="49" charset="0"/>
              </a:rPr>
              <a:t>&gt;&gt;height;</a:t>
            </a:r>
          </a:p>
          <a:p>
            <a:pPr>
              <a:buNone/>
            </a:pPr>
            <a:r>
              <a:rPr lang="en-IN" sz="4000" dirty="0" smtClean="0">
                <a:latin typeface="Courier New" pitchFamily="49" charset="0"/>
                <a:cs typeface="Courier New" pitchFamily="49" charset="0"/>
              </a:rPr>
              <a:t>                    </a:t>
            </a:r>
            <a:r>
              <a:rPr lang="en-IN" sz="4000" dirty="0" err="1" smtClean="0">
                <a:latin typeface="Courier New" pitchFamily="49" charset="0"/>
                <a:cs typeface="Courier New" pitchFamily="49" charset="0"/>
              </a:rPr>
              <a:t>cout</a:t>
            </a:r>
            <a:r>
              <a:rPr lang="en-IN" sz="4000" dirty="0" smtClean="0">
                <a:latin typeface="Courier New" pitchFamily="49" charset="0"/>
                <a:cs typeface="Courier New" pitchFamily="49" charset="0"/>
              </a:rPr>
              <a:t>&lt;&lt;"Enter width : ";</a:t>
            </a:r>
            <a:r>
              <a:rPr lang="en-IN" sz="4000" dirty="0" err="1" smtClean="0">
                <a:latin typeface="Courier New" pitchFamily="49" charset="0"/>
                <a:cs typeface="Courier New" pitchFamily="49" charset="0"/>
              </a:rPr>
              <a:t>cin</a:t>
            </a:r>
            <a:r>
              <a:rPr lang="en-IN" sz="4000" dirty="0" smtClean="0">
                <a:latin typeface="Courier New" pitchFamily="49" charset="0"/>
                <a:cs typeface="Courier New" pitchFamily="49" charset="0"/>
              </a:rPr>
              <a:t>&gt;&gt;width;</a:t>
            </a:r>
          </a:p>
          <a:p>
            <a:pPr>
              <a:buNone/>
            </a:pPr>
            <a:r>
              <a:rPr lang="en-IN" sz="4000" dirty="0" smtClean="0">
                <a:latin typeface="Courier New" pitchFamily="49" charset="0"/>
                <a:cs typeface="Courier New" pitchFamily="49" charset="0"/>
              </a:rPr>
              <a:t>          }</a:t>
            </a:r>
          </a:p>
          <a:p>
            <a:pPr>
              <a:buNone/>
            </a:pPr>
            <a:r>
              <a:rPr lang="en-IN" sz="4000" dirty="0" smtClean="0">
                <a:latin typeface="Courier New" pitchFamily="49" charset="0"/>
                <a:cs typeface="Courier New" pitchFamily="49" charset="0"/>
              </a:rPr>
              <a:t>          virtual float area()=0;</a:t>
            </a:r>
          </a:p>
          <a:p>
            <a:pPr>
              <a:buNone/>
            </a:pPr>
            <a:r>
              <a:rPr lang="en-IN" sz="4000" dirty="0" smtClean="0">
                <a:latin typeface="Courier New" pitchFamily="49" charset="0"/>
                <a:cs typeface="Courier New" pitchFamily="49" charset="0"/>
              </a:rPr>
              <a:t>      </a:t>
            </a:r>
          </a:p>
          <a:p>
            <a:pPr>
              <a:buNone/>
            </a:pPr>
            <a:r>
              <a:rPr lang="en-IN" sz="4000" dirty="0" smtClean="0">
                <a:latin typeface="Courier New" pitchFamily="49" charset="0"/>
                <a:cs typeface="Courier New" pitchFamily="49" charset="0"/>
              </a:rPr>
              <a:t>};</a:t>
            </a:r>
          </a:p>
          <a:p>
            <a:pPr>
              <a:buNone/>
            </a:pPr>
            <a:r>
              <a:rPr lang="en-IN" sz="4000" dirty="0" smtClean="0">
                <a:latin typeface="Courier New" pitchFamily="49" charset="0"/>
                <a:cs typeface="Courier New" pitchFamily="49" charset="0"/>
              </a:rPr>
              <a:t>class Rectangle: public Shape</a:t>
            </a:r>
          </a:p>
          <a:p>
            <a:pPr>
              <a:buNone/>
            </a:pPr>
            <a:r>
              <a:rPr lang="en-IN" sz="4000" dirty="0" smtClean="0">
                <a:latin typeface="Courier New" pitchFamily="49" charset="0"/>
                <a:cs typeface="Courier New" pitchFamily="49" charset="0"/>
              </a:rPr>
              <a:t>{</a:t>
            </a:r>
          </a:p>
          <a:p>
            <a:pPr>
              <a:buNone/>
            </a:pPr>
            <a:r>
              <a:rPr lang="en-IN" sz="4000" dirty="0" smtClean="0">
                <a:latin typeface="Courier New" pitchFamily="49" charset="0"/>
                <a:cs typeface="Courier New" pitchFamily="49" charset="0"/>
              </a:rPr>
              <a:t>   public:</a:t>
            </a:r>
          </a:p>
          <a:p>
            <a:pPr>
              <a:buNone/>
            </a:pPr>
            <a:r>
              <a:rPr lang="en-IN" sz="4000" dirty="0" smtClean="0">
                <a:latin typeface="Courier New" pitchFamily="49" charset="0"/>
                <a:cs typeface="Courier New" pitchFamily="49" charset="0"/>
              </a:rPr>
              <a:t>      Rectangle( ):Shape() { }</a:t>
            </a:r>
          </a:p>
          <a:p>
            <a:pPr>
              <a:buNone/>
            </a:pPr>
            <a:r>
              <a:rPr lang="en-IN" sz="4000" dirty="0" smtClean="0">
                <a:latin typeface="Courier New" pitchFamily="49" charset="0"/>
                <a:cs typeface="Courier New" pitchFamily="49" charset="0"/>
              </a:rPr>
              <a:t>      float area ()</a:t>
            </a:r>
          </a:p>
          <a:p>
            <a:pPr>
              <a:buNone/>
            </a:pPr>
            <a:r>
              <a:rPr lang="en-IN" sz="4000" dirty="0" smtClean="0">
                <a:latin typeface="Courier New" pitchFamily="49" charset="0"/>
                <a:cs typeface="Courier New" pitchFamily="49" charset="0"/>
              </a:rPr>
              <a:t>      { </a:t>
            </a:r>
          </a:p>
          <a:p>
            <a:pPr>
              <a:buNone/>
            </a:pPr>
            <a:r>
              <a:rPr lang="en-IN" sz="4000" dirty="0" smtClean="0">
                <a:latin typeface="Courier New" pitchFamily="49" charset="0"/>
                <a:cs typeface="Courier New" pitchFamily="49" charset="0"/>
              </a:rPr>
              <a:t>           return (width * height); </a:t>
            </a:r>
          </a:p>
          <a:p>
            <a:pPr>
              <a:buNone/>
            </a:pPr>
            <a:r>
              <a:rPr lang="en-IN" sz="4000" dirty="0" smtClean="0">
                <a:latin typeface="Courier New" pitchFamily="49" charset="0"/>
                <a:cs typeface="Courier New" pitchFamily="49" charset="0"/>
              </a:rPr>
              <a:t>      }</a:t>
            </a:r>
          </a:p>
          <a:p>
            <a:pPr>
              <a:buNone/>
            </a:pPr>
            <a:r>
              <a:rPr lang="en-IN" sz="4000" dirty="0" smtClean="0">
                <a:latin typeface="Courier New" pitchFamily="49" charset="0"/>
                <a:cs typeface="Courier New" pitchFamily="49" charset="0"/>
              </a:rPr>
              <a:t>};</a:t>
            </a:r>
          </a:p>
          <a:p>
            <a:pPr>
              <a:buNone/>
            </a:pPr>
            <a:r>
              <a:rPr lang="en-IN" sz="4000" dirty="0" smtClean="0">
                <a:latin typeface="Courier New" pitchFamily="49" charset="0"/>
                <a:cs typeface="Courier New" pitchFamily="49" charset="0"/>
              </a:rPr>
              <a:t>class Triangle: public Shape{</a:t>
            </a:r>
          </a:p>
          <a:p>
            <a:pPr>
              <a:buNone/>
            </a:pPr>
            <a:r>
              <a:rPr lang="en-IN" sz="4000" dirty="0" smtClean="0">
                <a:latin typeface="Courier New" pitchFamily="49" charset="0"/>
                <a:cs typeface="Courier New" pitchFamily="49" charset="0"/>
              </a:rPr>
              <a:t>   public:</a:t>
            </a:r>
          </a:p>
          <a:p>
            <a:pPr>
              <a:buNone/>
            </a:pPr>
            <a:r>
              <a:rPr lang="en-IN" sz="4000" dirty="0" smtClean="0">
                <a:latin typeface="Courier New" pitchFamily="49" charset="0"/>
                <a:cs typeface="Courier New" pitchFamily="49" charset="0"/>
              </a:rPr>
              <a:t>      Triangle( ):Shape() { }</a:t>
            </a:r>
          </a:p>
          <a:p>
            <a:pPr>
              <a:buNone/>
            </a:pPr>
            <a:r>
              <a:rPr lang="en-IN" sz="4000" dirty="0" smtClean="0">
                <a:latin typeface="Courier New" pitchFamily="49" charset="0"/>
                <a:cs typeface="Courier New" pitchFamily="49" charset="0"/>
              </a:rPr>
              <a:t>      float area ()</a:t>
            </a:r>
          </a:p>
          <a:p>
            <a:pPr>
              <a:buNone/>
            </a:pPr>
            <a:r>
              <a:rPr lang="en-IN" sz="4000" dirty="0" smtClean="0">
                <a:latin typeface="Courier New" pitchFamily="49" charset="0"/>
                <a:cs typeface="Courier New" pitchFamily="49" charset="0"/>
              </a:rPr>
              <a:t>      { </a:t>
            </a:r>
          </a:p>
          <a:p>
            <a:pPr>
              <a:buNone/>
            </a:pPr>
            <a:r>
              <a:rPr lang="en-IN" sz="4000" dirty="0" smtClean="0">
                <a:latin typeface="Courier New" pitchFamily="49" charset="0"/>
                <a:cs typeface="Courier New" pitchFamily="49" charset="0"/>
              </a:rPr>
              <a:t>           return (width * height / 2); </a:t>
            </a:r>
          </a:p>
          <a:p>
            <a:pPr>
              <a:buNone/>
            </a:pPr>
            <a:r>
              <a:rPr lang="en-IN" sz="4000" dirty="0" smtClean="0">
                <a:latin typeface="Courier New" pitchFamily="49" charset="0"/>
                <a:cs typeface="Courier New" pitchFamily="49" charset="0"/>
              </a:rPr>
              <a:t>      }</a:t>
            </a:r>
          </a:p>
          <a:p>
            <a:pPr>
              <a:buNone/>
            </a:pPr>
            <a:r>
              <a:rPr lang="en-IN" sz="4000" dirty="0" smtClean="0">
                <a:latin typeface="Courier New" pitchFamily="49" charset="0"/>
                <a:cs typeface="Courier New" pitchFamily="49" charset="0"/>
              </a:rPr>
              <a:t>};</a:t>
            </a:r>
            <a:endParaRPr lang="en-IN" sz="4000" dirty="0" smtClean="0">
              <a:latin typeface="Courier New" pitchFamily="49" charset="0"/>
              <a:cs typeface="Courier New" pitchFamily="49" charset="0"/>
            </a:endParaRPr>
          </a:p>
        </p:txBody>
      </p:sp>
      <p:sp>
        <p:nvSpPr>
          <p:cNvPr id="4" name="Content Placeholder 3"/>
          <p:cNvSpPr>
            <a:spLocks noGrp="1"/>
          </p:cNvSpPr>
          <p:nvPr>
            <p:ph sz="half" idx="2"/>
          </p:nvPr>
        </p:nvSpPr>
        <p:spPr>
          <a:xfrm>
            <a:off x="4644008" y="908720"/>
            <a:ext cx="4042792" cy="5217443"/>
          </a:xfrm>
        </p:spPr>
        <p:style>
          <a:lnRef idx="1">
            <a:schemeClr val="accent1"/>
          </a:lnRef>
          <a:fillRef idx="2">
            <a:schemeClr val="accent1"/>
          </a:fillRef>
          <a:effectRef idx="1">
            <a:schemeClr val="accent1"/>
          </a:effectRef>
          <a:fontRef idx="minor">
            <a:schemeClr val="dk1"/>
          </a:fontRef>
        </p:style>
        <p:txBody>
          <a:bodyPr>
            <a:normAutofit fontScale="25000" lnSpcReduction="20000"/>
          </a:bodyPr>
          <a:lstStyle/>
          <a:p>
            <a:pPr>
              <a:buNone/>
            </a:pPr>
            <a:r>
              <a:rPr lang="en-IN" sz="4000" dirty="0">
                <a:solidFill>
                  <a:schemeClr val="dk1"/>
                </a:solidFill>
                <a:latin typeface="Courier New" pitchFamily="49" charset="0"/>
                <a:cs typeface="Courier New" pitchFamily="49" charset="0"/>
              </a:rPr>
              <a:t>main( )</a:t>
            </a:r>
          </a:p>
          <a:p>
            <a:pPr>
              <a:buNone/>
            </a:pPr>
            <a:r>
              <a:rPr lang="en-IN" sz="4000" dirty="0">
                <a:solidFill>
                  <a:schemeClr val="dk1"/>
                </a:solidFill>
                <a:latin typeface="Courier New" pitchFamily="49" charset="0"/>
                <a:cs typeface="Courier New" pitchFamily="49" charset="0"/>
              </a:rPr>
              <a:t>{</a:t>
            </a:r>
          </a:p>
          <a:p>
            <a:pPr>
              <a:buNone/>
            </a:pPr>
            <a:r>
              <a:rPr lang="en-IN" sz="4000" dirty="0">
                <a:solidFill>
                  <a:schemeClr val="dk1"/>
                </a:solidFill>
                <a:latin typeface="Courier New" pitchFamily="49" charset="0"/>
                <a:cs typeface="Courier New" pitchFamily="49" charset="0"/>
              </a:rPr>
              <a:t>   Shape *shape;</a:t>
            </a:r>
          </a:p>
          <a:p>
            <a:pPr>
              <a:buNone/>
            </a:pPr>
            <a:r>
              <a:rPr lang="en-IN" sz="4000" dirty="0">
                <a:solidFill>
                  <a:schemeClr val="dk1"/>
                </a:solidFill>
                <a:latin typeface="Courier New" pitchFamily="49" charset="0"/>
                <a:cs typeface="Courier New" pitchFamily="49" charset="0"/>
              </a:rPr>
              <a:t>   </a:t>
            </a:r>
            <a:r>
              <a:rPr lang="en-IN" sz="4000" dirty="0" err="1">
                <a:solidFill>
                  <a:schemeClr val="dk1"/>
                </a:solidFill>
                <a:latin typeface="Courier New" pitchFamily="49" charset="0"/>
                <a:cs typeface="Courier New" pitchFamily="49" charset="0"/>
              </a:rPr>
              <a:t>cout</a:t>
            </a:r>
            <a:r>
              <a:rPr lang="en-IN" sz="4000" dirty="0">
                <a:solidFill>
                  <a:schemeClr val="dk1"/>
                </a:solidFill>
                <a:latin typeface="Courier New" pitchFamily="49" charset="0"/>
                <a:cs typeface="Courier New" pitchFamily="49" charset="0"/>
              </a:rPr>
              <a:t>&lt;&lt;"Enter data of rectangle\n"; </a:t>
            </a:r>
          </a:p>
          <a:p>
            <a:pPr>
              <a:buNone/>
            </a:pPr>
            <a:r>
              <a:rPr lang="en-IN" sz="4000" dirty="0">
                <a:solidFill>
                  <a:schemeClr val="dk1"/>
                </a:solidFill>
                <a:latin typeface="Courier New" pitchFamily="49" charset="0"/>
                <a:cs typeface="Courier New" pitchFamily="49" charset="0"/>
              </a:rPr>
              <a:t>   Rectangle rec;</a:t>
            </a:r>
          </a:p>
          <a:p>
            <a:pPr>
              <a:buNone/>
            </a:pPr>
            <a:r>
              <a:rPr lang="en-IN" sz="4000" dirty="0">
                <a:solidFill>
                  <a:schemeClr val="dk1"/>
                </a:solidFill>
                <a:latin typeface="Courier New" pitchFamily="49" charset="0"/>
                <a:cs typeface="Courier New" pitchFamily="49" charset="0"/>
              </a:rPr>
              <a:t>   </a:t>
            </a:r>
            <a:r>
              <a:rPr lang="en-IN" sz="4000" dirty="0" err="1">
                <a:solidFill>
                  <a:schemeClr val="dk1"/>
                </a:solidFill>
                <a:latin typeface="Courier New" pitchFamily="49" charset="0"/>
                <a:cs typeface="Courier New" pitchFamily="49" charset="0"/>
              </a:rPr>
              <a:t>cout</a:t>
            </a:r>
            <a:r>
              <a:rPr lang="en-IN" sz="4000" dirty="0">
                <a:solidFill>
                  <a:schemeClr val="dk1"/>
                </a:solidFill>
                <a:latin typeface="Courier New" pitchFamily="49" charset="0"/>
                <a:cs typeface="Courier New" pitchFamily="49" charset="0"/>
              </a:rPr>
              <a:t>&lt;&lt;"Enter data of triangle\n";</a:t>
            </a:r>
          </a:p>
          <a:p>
            <a:pPr>
              <a:buNone/>
            </a:pPr>
            <a:r>
              <a:rPr lang="en-IN" sz="4000" dirty="0">
                <a:solidFill>
                  <a:schemeClr val="dk1"/>
                </a:solidFill>
                <a:latin typeface="Courier New" pitchFamily="49" charset="0"/>
                <a:cs typeface="Courier New" pitchFamily="49" charset="0"/>
              </a:rPr>
              <a:t>   Triangle  tri;</a:t>
            </a:r>
          </a:p>
          <a:p>
            <a:pPr>
              <a:buNone/>
            </a:pPr>
            <a:r>
              <a:rPr lang="en-IN" sz="4000" dirty="0">
                <a:solidFill>
                  <a:schemeClr val="dk1"/>
                </a:solidFill>
                <a:latin typeface="Courier New" pitchFamily="49" charset="0"/>
                <a:cs typeface="Courier New" pitchFamily="49" charset="0"/>
              </a:rPr>
              <a:t>   shape = &amp;rec;</a:t>
            </a:r>
          </a:p>
          <a:p>
            <a:pPr>
              <a:buNone/>
            </a:pPr>
            <a:r>
              <a:rPr lang="en-IN" sz="4000" dirty="0">
                <a:solidFill>
                  <a:schemeClr val="dk1"/>
                </a:solidFill>
                <a:latin typeface="Courier New" pitchFamily="49" charset="0"/>
                <a:cs typeface="Courier New" pitchFamily="49" charset="0"/>
              </a:rPr>
              <a:t>   </a:t>
            </a:r>
            <a:r>
              <a:rPr lang="en-IN" sz="4000" dirty="0" err="1">
                <a:solidFill>
                  <a:schemeClr val="dk1"/>
                </a:solidFill>
                <a:latin typeface="Courier New" pitchFamily="49" charset="0"/>
                <a:cs typeface="Courier New" pitchFamily="49" charset="0"/>
              </a:rPr>
              <a:t>cout</a:t>
            </a:r>
            <a:r>
              <a:rPr lang="en-IN" sz="4000" dirty="0">
                <a:solidFill>
                  <a:schemeClr val="dk1"/>
                </a:solidFill>
                <a:latin typeface="Courier New" pitchFamily="49" charset="0"/>
                <a:cs typeface="Courier New" pitchFamily="49" charset="0"/>
              </a:rPr>
              <a:t>&lt;&lt;"\</a:t>
            </a:r>
            <a:r>
              <a:rPr lang="en-IN" sz="4000" dirty="0" err="1">
                <a:solidFill>
                  <a:schemeClr val="dk1"/>
                </a:solidFill>
                <a:latin typeface="Courier New" pitchFamily="49" charset="0"/>
                <a:cs typeface="Courier New" pitchFamily="49" charset="0"/>
              </a:rPr>
              <a:t>nArea</a:t>
            </a:r>
            <a:r>
              <a:rPr lang="en-IN" sz="4000" dirty="0">
                <a:solidFill>
                  <a:schemeClr val="dk1"/>
                </a:solidFill>
                <a:latin typeface="Courier New" pitchFamily="49" charset="0"/>
                <a:cs typeface="Courier New" pitchFamily="49" charset="0"/>
              </a:rPr>
              <a:t> of rectangle is : "&lt;&lt;shape-&gt;area();</a:t>
            </a:r>
          </a:p>
          <a:p>
            <a:pPr>
              <a:buNone/>
            </a:pPr>
            <a:r>
              <a:rPr lang="en-IN" sz="4000" dirty="0">
                <a:solidFill>
                  <a:schemeClr val="dk1"/>
                </a:solidFill>
                <a:latin typeface="Courier New" pitchFamily="49" charset="0"/>
                <a:cs typeface="Courier New" pitchFamily="49" charset="0"/>
              </a:rPr>
              <a:t>   shape = &amp;tri;</a:t>
            </a:r>
          </a:p>
          <a:p>
            <a:pPr>
              <a:buNone/>
            </a:pPr>
            <a:r>
              <a:rPr lang="en-IN" sz="4000" dirty="0">
                <a:solidFill>
                  <a:schemeClr val="dk1"/>
                </a:solidFill>
                <a:latin typeface="Courier New" pitchFamily="49" charset="0"/>
                <a:cs typeface="Courier New" pitchFamily="49" charset="0"/>
              </a:rPr>
              <a:t>   </a:t>
            </a:r>
            <a:r>
              <a:rPr lang="en-IN" sz="4000" dirty="0" err="1">
                <a:solidFill>
                  <a:schemeClr val="dk1"/>
                </a:solidFill>
                <a:latin typeface="Courier New" pitchFamily="49" charset="0"/>
                <a:cs typeface="Courier New" pitchFamily="49" charset="0"/>
              </a:rPr>
              <a:t>cout</a:t>
            </a:r>
            <a:r>
              <a:rPr lang="en-IN" sz="4000" dirty="0">
                <a:solidFill>
                  <a:schemeClr val="dk1"/>
                </a:solidFill>
                <a:latin typeface="Courier New" pitchFamily="49" charset="0"/>
                <a:cs typeface="Courier New" pitchFamily="49" charset="0"/>
              </a:rPr>
              <a:t>&lt;&lt;"\</a:t>
            </a:r>
            <a:r>
              <a:rPr lang="en-IN" sz="4000" dirty="0" err="1">
                <a:solidFill>
                  <a:schemeClr val="dk1"/>
                </a:solidFill>
                <a:latin typeface="Courier New" pitchFamily="49" charset="0"/>
                <a:cs typeface="Courier New" pitchFamily="49" charset="0"/>
              </a:rPr>
              <a:t>nArea</a:t>
            </a:r>
            <a:r>
              <a:rPr lang="en-IN" sz="4000" dirty="0">
                <a:solidFill>
                  <a:schemeClr val="dk1"/>
                </a:solidFill>
                <a:latin typeface="Courier New" pitchFamily="49" charset="0"/>
                <a:cs typeface="Courier New" pitchFamily="49" charset="0"/>
              </a:rPr>
              <a:t> of Triangle is : "&lt;&lt;shape-&gt;area();</a:t>
            </a:r>
          </a:p>
          <a:p>
            <a:pPr>
              <a:buNone/>
            </a:pPr>
            <a:r>
              <a:rPr lang="en-IN" sz="4000" dirty="0">
                <a:solidFill>
                  <a:schemeClr val="dk1"/>
                </a:solidFill>
                <a:latin typeface="Courier New" pitchFamily="49" charset="0"/>
                <a:cs typeface="Courier New" pitchFamily="49" charset="0"/>
              </a:rPr>
              <a:t>   </a:t>
            </a:r>
            <a:r>
              <a:rPr lang="en-IN" sz="4000" dirty="0" err="1">
                <a:solidFill>
                  <a:schemeClr val="dk1"/>
                </a:solidFill>
                <a:latin typeface="Courier New" pitchFamily="49" charset="0"/>
                <a:cs typeface="Courier New" pitchFamily="49" charset="0"/>
              </a:rPr>
              <a:t>getch</a:t>
            </a:r>
            <a:r>
              <a:rPr lang="en-IN" sz="4000" dirty="0">
                <a:solidFill>
                  <a:schemeClr val="dk1"/>
                </a:solidFill>
                <a:latin typeface="Courier New" pitchFamily="49" charset="0"/>
                <a:cs typeface="Courier New" pitchFamily="49" charset="0"/>
              </a:rPr>
              <a:t>();</a:t>
            </a:r>
          </a:p>
          <a:p>
            <a:pPr>
              <a:buNone/>
            </a:pPr>
            <a:r>
              <a:rPr lang="en-IN" sz="4000" dirty="0">
                <a:solidFill>
                  <a:schemeClr val="dk1"/>
                </a:solidFill>
                <a:latin typeface="Courier New" pitchFamily="49" charset="0"/>
                <a:cs typeface="Courier New" pitchFamily="49" charset="0"/>
              </a:rPr>
              <a:t>}</a:t>
            </a:r>
          </a:p>
          <a:p>
            <a:endParaRPr lang="en-IN" dirty="0"/>
          </a:p>
        </p:txBody>
      </p:sp>
    </p:spTree>
    <p:extLst>
      <p:ext uri="{BB962C8B-B14F-4D97-AF65-F5344CB8AC3E}">
        <p14:creationId xmlns:p14="http://schemas.microsoft.com/office/powerpoint/2010/main" val="30357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down)">
                                      <p:cBhvr>
                                        <p:cTn id="34" dur="500"/>
                                        <p:tgtEl>
                                          <p:spTgt spid="3">
                                            <p:txEl>
                                              <p:pRg st="9" end="9"/>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down)">
                                      <p:cBhvr>
                                        <p:cTn id="37" dur="500"/>
                                        <p:tgtEl>
                                          <p:spTgt spid="3">
                                            <p:txEl>
                                              <p:pRg st="10" end="10"/>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wipe(down)">
                                      <p:cBhvr>
                                        <p:cTn id="40" dur="500"/>
                                        <p:tgtEl>
                                          <p:spTgt spid="3">
                                            <p:txEl>
                                              <p:pRg st="11" end="1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wipe(down)">
                                      <p:cBhvr>
                                        <p:cTn id="45" dur="500"/>
                                        <p:tgtEl>
                                          <p:spTgt spid="3">
                                            <p:txEl>
                                              <p:pRg st="12" end="12"/>
                                            </p:txEl>
                                          </p:spTgt>
                                        </p:tgtEl>
                                      </p:cBhvr>
                                    </p:animEffect>
                                  </p:childTnLst>
                                </p:cTn>
                              </p:par>
                              <p:par>
                                <p:cTn id="46" presetID="22" presetClass="entr" presetSubtype="4" fill="hold"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wipe(down)">
                                      <p:cBhvr>
                                        <p:cTn id="48" dur="500"/>
                                        <p:tgtEl>
                                          <p:spTgt spid="3">
                                            <p:txEl>
                                              <p:pRg st="13" end="13"/>
                                            </p:txEl>
                                          </p:spTgt>
                                        </p:tgtEl>
                                      </p:cBhvr>
                                    </p:animEffect>
                                  </p:childTnLst>
                                </p:cTn>
                              </p:par>
                              <p:par>
                                <p:cTn id="49" presetID="22" presetClass="entr" presetSubtype="4" fill="hold" nodeType="with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animEffect transition="in" filter="wipe(down)">
                                      <p:cBhvr>
                                        <p:cTn id="51" dur="500"/>
                                        <p:tgtEl>
                                          <p:spTgt spid="3">
                                            <p:txEl>
                                              <p:pRg st="14" end="14"/>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3">
                                            <p:txEl>
                                              <p:pRg st="15" end="15"/>
                                            </p:txEl>
                                          </p:spTgt>
                                        </p:tgtEl>
                                        <p:attrNameLst>
                                          <p:attrName>style.visibility</p:attrName>
                                        </p:attrNameLst>
                                      </p:cBhvr>
                                      <p:to>
                                        <p:strVal val="visible"/>
                                      </p:to>
                                    </p:set>
                                    <p:animEffect transition="in" filter="wipe(down)">
                                      <p:cBhvr>
                                        <p:cTn id="54" dur="500"/>
                                        <p:tgtEl>
                                          <p:spTgt spid="3">
                                            <p:txEl>
                                              <p:pRg st="15" end="15"/>
                                            </p:txEl>
                                          </p:spTgt>
                                        </p:tgtEl>
                                      </p:cBhvr>
                                    </p:animEffect>
                                  </p:childTnLst>
                                </p:cTn>
                              </p:par>
                              <p:par>
                                <p:cTn id="55" presetID="22" presetClass="entr" presetSubtype="4" fill="hold" nodeType="withEffect">
                                  <p:stCondLst>
                                    <p:cond delay="0"/>
                                  </p:stCondLst>
                                  <p:childTnLst>
                                    <p:set>
                                      <p:cBhvr>
                                        <p:cTn id="56" dur="1" fill="hold">
                                          <p:stCondLst>
                                            <p:cond delay="0"/>
                                          </p:stCondLst>
                                        </p:cTn>
                                        <p:tgtEl>
                                          <p:spTgt spid="3">
                                            <p:txEl>
                                              <p:pRg st="16" end="16"/>
                                            </p:txEl>
                                          </p:spTgt>
                                        </p:tgtEl>
                                        <p:attrNameLst>
                                          <p:attrName>style.visibility</p:attrName>
                                        </p:attrNameLst>
                                      </p:cBhvr>
                                      <p:to>
                                        <p:strVal val="visible"/>
                                      </p:to>
                                    </p:set>
                                    <p:animEffect transition="in" filter="wipe(down)">
                                      <p:cBhvr>
                                        <p:cTn id="57" dur="500"/>
                                        <p:tgtEl>
                                          <p:spTgt spid="3">
                                            <p:txEl>
                                              <p:pRg st="16" end="16"/>
                                            </p:txEl>
                                          </p:spTgt>
                                        </p:tgtEl>
                                      </p:cBhvr>
                                    </p:animEffect>
                                  </p:childTnLst>
                                </p:cTn>
                              </p:par>
                              <p:par>
                                <p:cTn id="58" presetID="22" presetClass="entr" presetSubtype="4" fill="hold" nodeType="withEffect">
                                  <p:stCondLst>
                                    <p:cond delay="0"/>
                                  </p:stCondLst>
                                  <p:childTnLst>
                                    <p:set>
                                      <p:cBhvr>
                                        <p:cTn id="59" dur="1" fill="hold">
                                          <p:stCondLst>
                                            <p:cond delay="0"/>
                                          </p:stCondLst>
                                        </p:cTn>
                                        <p:tgtEl>
                                          <p:spTgt spid="3">
                                            <p:txEl>
                                              <p:pRg st="17" end="17"/>
                                            </p:txEl>
                                          </p:spTgt>
                                        </p:tgtEl>
                                        <p:attrNameLst>
                                          <p:attrName>style.visibility</p:attrName>
                                        </p:attrNameLst>
                                      </p:cBhvr>
                                      <p:to>
                                        <p:strVal val="visible"/>
                                      </p:to>
                                    </p:set>
                                    <p:animEffect transition="in" filter="wipe(down)">
                                      <p:cBhvr>
                                        <p:cTn id="60" dur="500"/>
                                        <p:tgtEl>
                                          <p:spTgt spid="3">
                                            <p:txEl>
                                              <p:pRg st="17" end="17"/>
                                            </p:txEl>
                                          </p:spTgt>
                                        </p:tgtEl>
                                      </p:cBhvr>
                                    </p:animEffect>
                                  </p:childTnLst>
                                </p:cTn>
                              </p:par>
                              <p:par>
                                <p:cTn id="61" presetID="22" presetClass="entr" presetSubtype="4" fill="hold" nodeType="withEffect">
                                  <p:stCondLst>
                                    <p:cond delay="0"/>
                                  </p:stCondLst>
                                  <p:childTnLst>
                                    <p:set>
                                      <p:cBhvr>
                                        <p:cTn id="62" dur="1" fill="hold">
                                          <p:stCondLst>
                                            <p:cond delay="0"/>
                                          </p:stCondLst>
                                        </p:cTn>
                                        <p:tgtEl>
                                          <p:spTgt spid="3">
                                            <p:txEl>
                                              <p:pRg st="18" end="18"/>
                                            </p:txEl>
                                          </p:spTgt>
                                        </p:tgtEl>
                                        <p:attrNameLst>
                                          <p:attrName>style.visibility</p:attrName>
                                        </p:attrNameLst>
                                      </p:cBhvr>
                                      <p:to>
                                        <p:strVal val="visible"/>
                                      </p:to>
                                    </p:set>
                                    <p:animEffect transition="in" filter="wipe(down)">
                                      <p:cBhvr>
                                        <p:cTn id="63" dur="500"/>
                                        <p:tgtEl>
                                          <p:spTgt spid="3">
                                            <p:txEl>
                                              <p:pRg st="18" end="18"/>
                                            </p:txEl>
                                          </p:spTgt>
                                        </p:tgtEl>
                                      </p:cBhvr>
                                    </p:animEffect>
                                  </p:childTnLst>
                                </p:cTn>
                              </p:par>
                              <p:par>
                                <p:cTn id="64" presetID="22" presetClass="entr" presetSubtype="4" fill="hold" nodeType="withEffect">
                                  <p:stCondLst>
                                    <p:cond delay="0"/>
                                  </p:stCondLst>
                                  <p:childTnLst>
                                    <p:set>
                                      <p:cBhvr>
                                        <p:cTn id="65" dur="1" fill="hold">
                                          <p:stCondLst>
                                            <p:cond delay="0"/>
                                          </p:stCondLst>
                                        </p:cTn>
                                        <p:tgtEl>
                                          <p:spTgt spid="3">
                                            <p:txEl>
                                              <p:pRg st="19" end="19"/>
                                            </p:txEl>
                                          </p:spTgt>
                                        </p:tgtEl>
                                        <p:attrNameLst>
                                          <p:attrName>style.visibility</p:attrName>
                                        </p:attrNameLst>
                                      </p:cBhvr>
                                      <p:to>
                                        <p:strVal val="visible"/>
                                      </p:to>
                                    </p:set>
                                    <p:animEffect transition="in" filter="wipe(down)">
                                      <p:cBhvr>
                                        <p:cTn id="66" dur="500"/>
                                        <p:tgtEl>
                                          <p:spTgt spid="3">
                                            <p:txEl>
                                              <p:pRg st="19" end="19"/>
                                            </p:txEl>
                                          </p:spTgt>
                                        </p:tgtEl>
                                      </p:cBhvr>
                                    </p:animEffect>
                                  </p:childTnLst>
                                </p:cTn>
                              </p:par>
                              <p:par>
                                <p:cTn id="67" presetID="22" presetClass="entr" presetSubtype="4" fill="hold" nodeType="withEffect">
                                  <p:stCondLst>
                                    <p:cond delay="0"/>
                                  </p:stCondLst>
                                  <p:childTnLst>
                                    <p:set>
                                      <p:cBhvr>
                                        <p:cTn id="68" dur="1" fill="hold">
                                          <p:stCondLst>
                                            <p:cond delay="0"/>
                                          </p:stCondLst>
                                        </p:cTn>
                                        <p:tgtEl>
                                          <p:spTgt spid="3">
                                            <p:txEl>
                                              <p:pRg st="20" end="20"/>
                                            </p:txEl>
                                          </p:spTgt>
                                        </p:tgtEl>
                                        <p:attrNameLst>
                                          <p:attrName>style.visibility</p:attrName>
                                        </p:attrNameLst>
                                      </p:cBhvr>
                                      <p:to>
                                        <p:strVal val="visible"/>
                                      </p:to>
                                    </p:set>
                                    <p:animEffect transition="in" filter="wipe(down)">
                                      <p:cBhvr>
                                        <p:cTn id="69" dur="500"/>
                                        <p:tgtEl>
                                          <p:spTgt spid="3">
                                            <p:txEl>
                                              <p:pRg st="20" end="2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3">
                                            <p:txEl>
                                              <p:pRg st="21" end="21"/>
                                            </p:txEl>
                                          </p:spTgt>
                                        </p:tgtEl>
                                        <p:attrNameLst>
                                          <p:attrName>style.visibility</p:attrName>
                                        </p:attrNameLst>
                                      </p:cBhvr>
                                      <p:to>
                                        <p:strVal val="visible"/>
                                      </p:to>
                                    </p:set>
                                    <p:animEffect transition="in" filter="wipe(down)">
                                      <p:cBhvr>
                                        <p:cTn id="74" dur="500"/>
                                        <p:tgtEl>
                                          <p:spTgt spid="3">
                                            <p:txEl>
                                              <p:pRg st="21" end="21"/>
                                            </p:txEl>
                                          </p:spTgt>
                                        </p:tgtEl>
                                      </p:cBhvr>
                                    </p:animEffect>
                                  </p:childTnLst>
                                </p:cTn>
                              </p:par>
                              <p:par>
                                <p:cTn id="75" presetID="22" presetClass="entr" presetSubtype="4" fill="hold" nodeType="withEffect">
                                  <p:stCondLst>
                                    <p:cond delay="0"/>
                                  </p:stCondLst>
                                  <p:childTnLst>
                                    <p:set>
                                      <p:cBhvr>
                                        <p:cTn id="76" dur="1" fill="hold">
                                          <p:stCondLst>
                                            <p:cond delay="0"/>
                                          </p:stCondLst>
                                        </p:cTn>
                                        <p:tgtEl>
                                          <p:spTgt spid="3">
                                            <p:txEl>
                                              <p:pRg st="22" end="22"/>
                                            </p:txEl>
                                          </p:spTgt>
                                        </p:tgtEl>
                                        <p:attrNameLst>
                                          <p:attrName>style.visibility</p:attrName>
                                        </p:attrNameLst>
                                      </p:cBhvr>
                                      <p:to>
                                        <p:strVal val="visible"/>
                                      </p:to>
                                    </p:set>
                                    <p:animEffect transition="in" filter="wipe(down)">
                                      <p:cBhvr>
                                        <p:cTn id="77" dur="500"/>
                                        <p:tgtEl>
                                          <p:spTgt spid="3">
                                            <p:txEl>
                                              <p:pRg st="22" end="22"/>
                                            </p:txEl>
                                          </p:spTgt>
                                        </p:tgtEl>
                                      </p:cBhvr>
                                    </p:animEffect>
                                  </p:childTnLst>
                                </p:cTn>
                              </p:par>
                              <p:par>
                                <p:cTn id="78" presetID="22" presetClass="entr" presetSubtype="4" fill="hold" nodeType="withEffect">
                                  <p:stCondLst>
                                    <p:cond delay="0"/>
                                  </p:stCondLst>
                                  <p:childTnLst>
                                    <p:set>
                                      <p:cBhvr>
                                        <p:cTn id="79" dur="1" fill="hold">
                                          <p:stCondLst>
                                            <p:cond delay="0"/>
                                          </p:stCondLst>
                                        </p:cTn>
                                        <p:tgtEl>
                                          <p:spTgt spid="3">
                                            <p:txEl>
                                              <p:pRg st="23" end="23"/>
                                            </p:txEl>
                                          </p:spTgt>
                                        </p:tgtEl>
                                        <p:attrNameLst>
                                          <p:attrName>style.visibility</p:attrName>
                                        </p:attrNameLst>
                                      </p:cBhvr>
                                      <p:to>
                                        <p:strVal val="visible"/>
                                      </p:to>
                                    </p:set>
                                    <p:animEffect transition="in" filter="wipe(down)">
                                      <p:cBhvr>
                                        <p:cTn id="80" dur="500"/>
                                        <p:tgtEl>
                                          <p:spTgt spid="3">
                                            <p:txEl>
                                              <p:pRg st="23" end="23"/>
                                            </p:txEl>
                                          </p:spTgt>
                                        </p:tgtEl>
                                      </p:cBhvr>
                                    </p:animEffect>
                                  </p:childTnLst>
                                </p:cTn>
                              </p:par>
                              <p:par>
                                <p:cTn id="81" presetID="22" presetClass="entr" presetSubtype="4" fill="hold" nodeType="withEffect">
                                  <p:stCondLst>
                                    <p:cond delay="0"/>
                                  </p:stCondLst>
                                  <p:childTnLst>
                                    <p:set>
                                      <p:cBhvr>
                                        <p:cTn id="82" dur="1" fill="hold">
                                          <p:stCondLst>
                                            <p:cond delay="0"/>
                                          </p:stCondLst>
                                        </p:cTn>
                                        <p:tgtEl>
                                          <p:spTgt spid="3">
                                            <p:txEl>
                                              <p:pRg st="24" end="24"/>
                                            </p:txEl>
                                          </p:spTgt>
                                        </p:tgtEl>
                                        <p:attrNameLst>
                                          <p:attrName>style.visibility</p:attrName>
                                        </p:attrNameLst>
                                      </p:cBhvr>
                                      <p:to>
                                        <p:strVal val="visible"/>
                                      </p:to>
                                    </p:set>
                                    <p:animEffect transition="in" filter="wipe(down)">
                                      <p:cBhvr>
                                        <p:cTn id="83" dur="500"/>
                                        <p:tgtEl>
                                          <p:spTgt spid="3">
                                            <p:txEl>
                                              <p:pRg st="24" end="24"/>
                                            </p:txEl>
                                          </p:spTgt>
                                        </p:tgtEl>
                                      </p:cBhvr>
                                    </p:animEffect>
                                  </p:childTnLst>
                                </p:cTn>
                              </p:par>
                              <p:par>
                                <p:cTn id="84" presetID="22" presetClass="entr" presetSubtype="4" fill="hold" nodeType="withEffect">
                                  <p:stCondLst>
                                    <p:cond delay="0"/>
                                  </p:stCondLst>
                                  <p:childTnLst>
                                    <p:set>
                                      <p:cBhvr>
                                        <p:cTn id="85" dur="1" fill="hold">
                                          <p:stCondLst>
                                            <p:cond delay="0"/>
                                          </p:stCondLst>
                                        </p:cTn>
                                        <p:tgtEl>
                                          <p:spTgt spid="3">
                                            <p:txEl>
                                              <p:pRg st="25" end="25"/>
                                            </p:txEl>
                                          </p:spTgt>
                                        </p:tgtEl>
                                        <p:attrNameLst>
                                          <p:attrName>style.visibility</p:attrName>
                                        </p:attrNameLst>
                                      </p:cBhvr>
                                      <p:to>
                                        <p:strVal val="visible"/>
                                      </p:to>
                                    </p:set>
                                    <p:animEffect transition="in" filter="wipe(down)">
                                      <p:cBhvr>
                                        <p:cTn id="86" dur="500"/>
                                        <p:tgtEl>
                                          <p:spTgt spid="3">
                                            <p:txEl>
                                              <p:pRg st="25" end="25"/>
                                            </p:txEl>
                                          </p:spTgt>
                                        </p:tgtEl>
                                      </p:cBhvr>
                                    </p:animEffect>
                                  </p:childTnLst>
                                </p:cTn>
                              </p:par>
                              <p:par>
                                <p:cTn id="87" presetID="22" presetClass="entr" presetSubtype="4" fill="hold" nodeType="withEffect">
                                  <p:stCondLst>
                                    <p:cond delay="0"/>
                                  </p:stCondLst>
                                  <p:childTnLst>
                                    <p:set>
                                      <p:cBhvr>
                                        <p:cTn id="88" dur="1" fill="hold">
                                          <p:stCondLst>
                                            <p:cond delay="0"/>
                                          </p:stCondLst>
                                        </p:cTn>
                                        <p:tgtEl>
                                          <p:spTgt spid="3">
                                            <p:txEl>
                                              <p:pRg st="26" end="26"/>
                                            </p:txEl>
                                          </p:spTgt>
                                        </p:tgtEl>
                                        <p:attrNameLst>
                                          <p:attrName>style.visibility</p:attrName>
                                        </p:attrNameLst>
                                      </p:cBhvr>
                                      <p:to>
                                        <p:strVal val="visible"/>
                                      </p:to>
                                    </p:set>
                                    <p:animEffect transition="in" filter="wipe(down)">
                                      <p:cBhvr>
                                        <p:cTn id="89" dur="500"/>
                                        <p:tgtEl>
                                          <p:spTgt spid="3">
                                            <p:txEl>
                                              <p:pRg st="26" end="26"/>
                                            </p:txEl>
                                          </p:spTgt>
                                        </p:tgtEl>
                                      </p:cBhvr>
                                    </p:animEffect>
                                  </p:childTnLst>
                                </p:cTn>
                              </p:par>
                              <p:par>
                                <p:cTn id="90" presetID="22" presetClass="entr" presetSubtype="4" fill="hold" nodeType="withEffect">
                                  <p:stCondLst>
                                    <p:cond delay="0"/>
                                  </p:stCondLst>
                                  <p:childTnLst>
                                    <p:set>
                                      <p:cBhvr>
                                        <p:cTn id="91" dur="1" fill="hold">
                                          <p:stCondLst>
                                            <p:cond delay="0"/>
                                          </p:stCondLst>
                                        </p:cTn>
                                        <p:tgtEl>
                                          <p:spTgt spid="3">
                                            <p:txEl>
                                              <p:pRg st="27" end="27"/>
                                            </p:txEl>
                                          </p:spTgt>
                                        </p:tgtEl>
                                        <p:attrNameLst>
                                          <p:attrName>style.visibility</p:attrName>
                                        </p:attrNameLst>
                                      </p:cBhvr>
                                      <p:to>
                                        <p:strVal val="visible"/>
                                      </p:to>
                                    </p:set>
                                    <p:animEffect transition="in" filter="wipe(down)">
                                      <p:cBhvr>
                                        <p:cTn id="92" dur="500"/>
                                        <p:tgtEl>
                                          <p:spTgt spid="3">
                                            <p:txEl>
                                              <p:pRg st="27" end="27"/>
                                            </p:txEl>
                                          </p:spTgt>
                                        </p:tgtEl>
                                      </p:cBhvr>
                                    </p:animEffect>
                                  </p:childTnLst>
                                </p:cTn>
                              </p:par>
                              <p:par>
                                <p:cTn id="93" presetID="22" presetClass="entr" presetSubtype="4" fill="hold" nodeType="withEffect">
                                  <p:stCondLst>
                                    <p:cond delay="0"/>
                                  </p:stCondLst>
                                  <p:childTnLst>
                                    <p:set>
                                      <p:cBhvr>
                                        <p:cTn id="94" dur="1" fill="hold">
                                          <p:stCondLst>
                                            <p:cond delay="0"/>
                                          </p:stCondLst>
                                        </p:cTn>
                                        <p:tgtEl>
                                          <p:spTgt spid="3">
                                            <p:txEl>
                                              <p:pRg st="28" end="28"/>
                                            </p:txEl>
                                          </p:spTgt>
                                        </p:tgtEl>
                                        <p:attrNameLst>
                                          <p:attrName>style.visibility</p:attrName>
                                        </p:attrNameLst>
                                      </p:cBhvr>
                                      <p:to>
                                        <p:strVal val="visible"/>
                                      </p:to>
                                    </p:set>
                                    <p:animEffect transition="in" filter="wipe(down)">
                                      <p:cBhvr>
                                        <p:cTn id="95" dur="500"/>
                                        <p:tgtEl>
                                          <p:spTgt spid="3">
                                            <p:txEl>
                                              <p:pRg st="28" end="28"/>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4">
                                            <p:txEl>
                                              <p:pRg st="0" end="0"/>
                                            </p:txEl>
                                          </p:spTgt>
                                        </p:tgtEl>
                                        <p:attrNameLst>
                                          <p:attrName>style.visibility</p:attrName>
                                        </p:attrNameLst>
                                      </p:cBhvr>
                                      <p:to>
                                        <p:strVal val="visible"/>
                                      </p:to>
                                    </p:set>
                                    <p:animEffect transition="in" filter="wipe(down)">
                                      <p:cBhvr>
                                        <p:cTn id="100" dur="500"/>
                                        <p:tgtEl>
                                          <p:spTgt spid="4">
                                            <p:txEl>
                                              <p:pRg st="0" end="0"/>
                                            </p:txEl>
                                          </p:spTgt>
                                        </p:tgtEl>
                                      </p:cBhvr>
                                    </p:animEffect>
                                  </p:childTnLst>
                                </p:cTn>
                              </p:par>
                              <p:par>
                                <p:cTn id="101" presetID="22" presetClass="entr" presetSubtype="4" fill="hold" nodeType="withEffect">
                                  <p:stCondLst>
                                    <p:cond delay="0"/>
                                  </p:stCondLst>
                                  <p:childTnLst>
                                    <p:set>
                                      <p:cBhvr>
                                        <p:cTn id="102" dur="1" fill="hold">
                                          <p:stCondLst>
                                            <p:cond delay="0"/>
                                          </p:stCondLst>
                                        </p:cTn>
                                        <p:tgtEl>
                                          <p:spTgt spid="4">
                                            <p:txEl>
                                              <p:pRg st="1" end="1"/>
                                            </p:txEl>
                                          </p:spTgt>
                                        </p:tgtEl>
                                        <p:attrNameLst>
                                          <p:attrName>style.visibility</p:attrName>
                                        </p:attrNameLst>
                                      </p:cBhvr>
                                      <p:to>
                                        <p:strVal val="visible"/>
                                      </p:to>
                                    </p:set>
                                    <p:animEffect transition="in" filter="wipe(down)">
                                      <p:cBhvr>
                                        <p:cTn id="103" dur="500"/>
                                        <p:tgtEl>
                                          <p:spTgt spid="4">
                                            <p:txEl>
                                              <p:pRg st="1" end="1"/>
                                            </p:txEl>
                                          </p:spTgt>
                                        </p:tgtEl>
                                      </p:cBhvr>
                                    </p:animEffect>
                                  </p:childTnLst>
                                </p:cTn>
                              </p:par>
                              <p:par>
                                <p:cTn id="104" presetID="22" presetClass="entr" presetSubtype="4" fill="hold" nodeType="withEffect">
                                  <p:stCondLst>
                                    <p:cond delay="0"/>
                                  </p:stCondLst>
                                  <p:childTnLst>
                                    <p:set>
                                      <p:cBhvr>
                                        <p:cTn id="105" dur="1" fill="hold">
                                          <p:stCondLst>
                                            <p:cond delay="0"/>
                                          </p:stCondLst>
                                        </p:cTn>
                                        <p:tgtEl>
                                          <p:spTgt spid="4">
                                            <p:txEl>
                                              <p:pRg st="2" end="2"/>
                                            </p:txEl>
                                          </p:spTgt>
                                        </p:tgtEl>
                                        <p:attrNameLst>
                                          <p:attrName>style.visibility</p:attrName>
                                        </p:attrNameLst>
                                      </p:cBhvr>
                                      <p:to>
                                        <p:strVal val="visible"/>
                                      </p:to>
                                    </p:set>
                                    <p:animEffect transition="in" filter="wipe(down)">
                                      <p:cBhvr>
                                        <p:cTn id="106" dur="500"/>
                                        <p:tgtEl>
                                          <p:spTgt spid="4">
                                            <p:txEl>
                                              <p:pRg st="2" end="2"/>
                                            </p:txEl>
                                          </p:spTgt>
                                        </p:tgtEl>
                                      </p:cBhvr>
                                    </p:animEffect>
                                  </p:childTnLst>
                                </p:cTn>
                              </p:par>
                              <p:par>
                                <p:cTn id="107" presetID="22" presetClass="entr" presetSubtype="4" fill="hold" nodeType="withEffect">
                                  <p:stCondLst>
                                    <p:cond delay="0"/>
                                  </p:stCondLst>
                                  <p:childTnLst>
                                    <p:set>
                                      <p:cBhvr>
                                        <p:cTn id="108" dur="1" fill="hold">
                                          <p:stCondLst>
                                            <p:cond delay="0"/>
                                          </p:stCondLst>
                                        </p:cTn>
                                        <p:tgtEl>
                                          <p:spTgt spid="4">
                                            <p:txEl>
                                              <p:pRg st="3" end="3"/>
                                            </p:txEl>
                                          </p:spTgt>
                                        </p:tgtEl>
                                        <p:attrNameLst>
                                          <p:attrName>style.visibility</p:attrName>
                                        </p:attrNameLst>
                                      </p:cBhvr>
                                      <p:to>
                                        <p:strVal val="visible"/>
                                      </p:to>
                                    </p:set>
                                    <p:animEffect transition="in" filter="wipe(down)">
                                      <p:cBhvr>
                                        <p:cTn id="109" dur="500"/>
                                        <p:tgtEl>
                                          <p:spTgt spid="4">
                                            <p:txEl>
                                              <p:pRg st="3" end="3"/>
                                            </p:txEl>
                                          </p:spTgt>
                                        </p:tgtEl>
                                      </p:cBhvr>
                                    </p:animEffect>
                                  </p:childTnLst>
                                </p:cTn>
                              </p:par>
                              <p:par>
                                <p:cTn id="110" presetID="22" presetClass="entr" presetSubtype="4" fill="hold" nodeType="withEffect">
                                  <p:stCondLst>
                                    <p:cond delay="0"/>
                                  </p:stCondLst>
                                  <p:childTnLst>
                                    <p:set>
                                      <p:cBhvr>
                                        <p:cTn id="111" dur="1" fill="hold">
                                          <p:stCondLst>
                                            <p:cond delay="0"/>
                                          </p:stCondLst>
                                        </p:cTn>
                                        <p:tgtEl>
                                          <p:spTgt spid="4">
                                            <p:txEl>
                                              <p:pRg st="4" end="4"/>
                                            </p:txEl>
                                          </p:spTgt>
                                        </p:tgtEl>
                                        <p:attrNameLst>
                                          <p:attrName>style.visibility</p:attrName>
                                        </p:attrNameLst>
                                      </p:cBhvr>
                                      <p:to>
                                        <p:strVal val="visible"/>
                                      </p:to>
                                    </p:set>
                                    <p:animEffect transition="in" filter="wipe(down)">
                                      <p:cBhvr>
                                        <p:cTn id="112" dur="500"/>
                                        <p:tgtEl>
                                          <p:spTgt spid="4">
                                            <p:txEl>
                                              <p:pRg st="4" end="4"/>
                                            </p:txEl>
                                          </p:spTgt>
                                        </p:tgtEl>
                                      </p:cBhvr>
                                    </p:animEffect>
                                  </p:childTnLst>
                                </p:cTn>
                              </p:par>
                              <p:par>
                                <p:cTn id="113" presetID="22" presetClass="entr" presetSubtype="4" fill="hold" nodeType="withEffect">
                                  <p:stCondLst>
                                    <p:cond delay="0"/>
                                  </p:stCondLst>
                                  <p:childTnLst>
                                    <p:set>
                                      <p:cBhvr>
                                        <p:cTn id="114" dur="1" fill="hold">
                                          <p:stCondLst>
                                            <p:cond delay="0"/>
                                          </p:stCondLst>
                                        </p:cTn>
                                        <p:tgtEl>
                                          <p:spTgt spid="4">
                                            <p:txEl>
                                              <p:pRg st="5" end="5"/>
                                            </p:txEl>
                                          </p:spTgt>
                                        </p:tgtEl>
                                        <p:attrNameLst>
                                          <p:attrName>style.visibility</p:attrName>
                                        </p:attrNameLst>
                                      </p:cBhvr>
                                      <p:to>
                                        <p:strVal val="visible"/>
                                      </p:to>
                                    </p:set>
                                    <p:animEffect transition="in" filter="wipe(down)">
                                      <p:cBhvr>
                                        <p:cTn id="115" dur="500"/>
                                        <p:tgtEl>
                                          <p:spTgt spid="4">
                                            <p:txEl>
                                              <p:pRg st="5" end="5"/>
                                            </p:txEl>
                                          </p:spTgt>
                                        </p:tgtEl>
                                      </p:cBhvr>
                                    </p:animEffect>
                                  </p:childTnLst>
                                </p:cTn>
                              </p:par>
                              <p:par>
                                <p:cTn id="116" presetID="22" presetClass="entr" presetSubtype="4" fill="hold" nodeType="withEffect">
                                  <p:stCondLst>
                                    <p:cond delay="0"/>
                                  </p:stCondLst>
                                  <p:childTnLst>
                                    <p:set>
                                      <p:cBhvr>
                                        <p:cTn id="117" dur="1" fill="hold">
                                          <p:stCondLst>
                                            <p:cond delay="0"/>
                                          </p:stCondLst>
                                        </p:cTn>
                                        <p:tgtEl>
                                          <p:spTgt spid="4">
                                            <p:txEl>
                                              <p:pRg st="6" end="6"/>
                                            </p:txEl>
                                          </p:spTgt>
                                        </p:tgtEl>
                                        <p:attrNameLst>
                                          <p:attrName>style.visibility</p:attrName>
                                        </p:attrNameLst>
                                      </p:cBhvr>
                                      <p:to>
                                        <p:strVal val="visible"/>
                                      </p:to>
                                    </p:set>
                                    <p:animEffect transition="in" filter="wipe(down)">
                                      <p:cBhvr>
                                        <p:cTn id="118" dur="500"/>
                                        <p:tgtEl>
                                          <p:spTgt spid="4">
                                            <p:txEl>
                                              <p:pRg st="6" end="6"/>
                                            </p:txEl>
                                          </p:spTgt>
                                        </p:tgtEl>
                                      </p:cBhvr>
                                    </p:animEffect>
                                  </p:childTnLst>
                                </p:cTn>
                              </p:par>
                              <p:par>
                                <p:cTn id="119" presetID="22" presetClass="entr" presetSubtype="4" fill="hold" nodeType="withEffect">
                                  <p:stCondLst>
                                    <p:cond delay="0"/>
                                  </p:stCondLst>
                                  <p:childTnLst>
                                    <p:set>
                                      <p:cBhvr>
                                        <p:cTn id="120" dur="1" fill="hold">
                                          <p:stCondLst>
                                            <p:cond delay="0"/>
                                          </p:stCondLst>
                                        </p:cTn>
                                        <p:tgtEl>
                                          <p:spTgt spid="4">
                                            <p:txEl>
                                              <p:pRg st="7" end="7"/>
                                            </p:txEl>
                                          </p:spTgt>
                                        </p:tgtEl>
                                        <p:attrNameLst>
                                          <p:attrName>style.visibility</p:attrName>
                                        </p:attrNameLst>
                                      </p:cBhvr>
                                      <p:to>
                                        <p:strVal val="visible"/>
                                      </p:to>
                                    </p:set>
                                    <p:animEffect transition="in" filter="wipe(down)">
                                      <p:cBhvr>
                                        <p:cTn id="121" dur="500"/>
                                        <p:tgtEl>
                                          <p:spTgt spid="4">
                                            <p:txEl>
                                              <p:pRg st="7" end="7"/>
                                            </p:txEl>
                                          </p:spTgt>
                                        </p:tgtEl>
                                      </p:cBhvr>
                                    </p:animEffect>
                                  </p:childTnLst>
                                </p:cTn>
                              </p:par>
                              <p:par>
                                <p:cTn id="122" presetID="22" presetClass="entr" presetSubtype="4" fill="hold" nodeType="withEffect">
                                  <p:stCondLst>
                                    <p:cond delay="0"/>
                                  </p:stCondLst>
                                  <p:childTnLst>
                                    <p:set>
                                      <p:cBhvr>
                                        <p:cTn id="123" dur="1" fill="hold">
                                          <p:stCondLst>
                                            <p:cond delay="0"/>
                                          </p:stCondLst>
                                        </p:cTn>
                                        <p:tgtEl>
                                          <p:spTgt spid="4">
                                            <p:txEl>
                                              <p:pRg st="8" end="8"/>
                                            </p:txEl>
                                          </p:spTgt>
                                        </p:tgtEl>
                                        <p:attrNameLst>
                                          <p:attrName>style.visibility</p:attrName>
                                        </p:attrNameLst>
                                      </p:cBhvr>
                                      <p:to>
                                        <p:strVal val="visible"/>
                                      </p:to>
                                    </p:set>
                                    <p:animEffect transition="in" filter="wipe(down)">
                                      <p:cBhvr>
                                        <p:cTn id="124" dur="500"/>
                                        <p:tgtEl>
                                          <p:spTgt spid="4">
                                            <p:txEl>
                                              <p:pRg st="8" end="8"/>
                                            </p:txEl>
                                          </p:spTgt>
                                        </p:tgtEl>
                                      </p:cBhvr>
                                    </p:animEffect>
                                  </p:childTnLst>
                                </p:cTn>
                              </p:par>
                              <p:par>
                                <p:cTn id="125" presetID="22" presetClass="entr" presetSubtype="4" fill="hold" nodeType="withEffect">
                                  <p:stCondLst>
                                    <p:cond delay="0"/>
                                  </p:stCondLst>
                                  <p:childTnLst>
                                    <p:set>
                                      <p:cBhvr>
                                        <p:cTn id="126" dur="1" fill="hold">
                                          <p:stCondLst>
                                            <p:cond delay="0"/>
                                          </p:stCondLst>
                                        </p:cTn>
                                        <p:tgtEl>
                                          <p:spTgt spid="4">
                                            <p:txEl>
                                              <p:pRg st="9" end="9"/>
                                            </p:txEl>
                                          </p:spTgt>
                                        </p:tgtEl>
                                        <p:attrNameLst>
                                          <p:attrName>style.visibility</p:attrName>
                                        </p:attrNameLst>
                                      </p:cBhvr>
                                      <p:to>
                                        <p:strVal val="visible"/>
                                      </p:to>
                                    </p:set>
                                    <p:animEffect transition="in" filter="wipe(down)">
                                      <p:cBhvr>
                                        <p:cTn id="127" dur="500"/>
                                        <p:tgtEl>
                                          <p:spTgt spid="4">
                                            <p:txEl>
                                              <p:pRg st="9" end="9"/>
                                            </p:txEl>
                                          </p:spTgt>
                                        </p:tgtEl>
                                      </p:cBhvr>
                                    </p:animEffect>
                                  </p:childTnLst>
                                </p:cTn>
                              </p:par>
                              <p:par>
                                <p:cTn id="128" presetID="22" presetClass="entr" presetSubtype="4" fill="hold" nodeType="withEffect">
                                  <p:stCondLst>
                                    <p:cond delay="0"/>
                                  </p:stCondLst>
                                  <p:childTnLst>
                                    <p:set>
                                      <p:cBhvr>
                                        <p:cTn id="129" dur="1" fill="hold">
                                          <p:stCondLst>
                                            <p:cond delay="0"/>
                                          </p:stCondLst>
                                        </p:cTn>
                                        <p:tgtEl>
                                          <p:spTgt spid="4">
                                            <p:txEl>
                                              <p:pRg st="10" end="10"/>
                                            </p:txEl>
                                          </p:spTgt>
                                        </p:tgtEl>
                                        <p:attrNameLst>
                                          <p:attrName>style.visibility</p:attrName>
                                        </p:attrNameLst>
                                      </p:cBhvr>
                                      <p:to>
                                        <p:strVal val="visible"/>
                                      </p:to>
                                    </p:set>
                                    <p:animEffect transition="in" filter="wipe(down)">
                                      <p:cBhvr>
                                        <p:cTn id="130" dur="500"/>
                                        <p:tgtEl>
                                          <p:spTgt spid="4">
                                            <p:txEl>
                                              <p:pRg st="10" end="10"/>
                                            </p:txEl>
                                          </p:spTgt>
                                        </p:tgtEl>
                                      </p:cBhvr>
                                    </p:animEffect>
                                  </p:childTnLst>
                                </p:cTn>
                              </p:par>
                              <p:par>
                                <p:cTn id="131" presetID="22" presetClass="entr" presetSubtype="4" fill="hold" nodeType="withEffect">
                                  <p:stCondLst>
                                    <p:cond delay="0"/>
                                  </p:stCondLst>
                                  <p:childTnLst>
                                    <p:set>
                                      <p:cBhvr>
                                        <p:cTn id="132" dur="1" fill="hold">
                                          <p:stCondLst>
                                            <p:cond delay="0"/>
                                          </p:stCondLst>
                                        </p:cTn>
                                        <p:tgtEl>
                                          <p:spTgt spid="4">
                                            <p:txEl>
                                              <p:pRg st="11" end="11"/>
                                            </p:txEl>
                                          </p:spTgt>
                                        </p:tgtEl>
                                        <p:attrNameLst>
                                          <p:attrName>style.visibility</p:attrName>
                                        </p:attrNameLst>
                                      </p:cBhvr>
                                      <p:to>
                                        <p:strVal val="visible"/>
                                      </p:to>
                                    </p:set>
                                    <p:animEffect transition="in" filter="wipe(down)">
                                      <p:cBhvr>
                                        <p:cTn id="133" dur="500"/>
                                        <p:tgtEl>
                                          <p:spTgt spid="4">
                                            <p:txEl>
                                              <p:pRg st="11" end="11"/>
                                            </p:txEl>
                                          </p:spTgt>
                                        </p:tgtEl>
                                      </p:cBhvr>
                                    </p:animEffect>
                                  </p:childTnLst>
                                </p:cTn>
                              </p:par>
                              <p:par>
                                <p:cTn id="134" presetID="22" presetClass="entr" presetSubtype="4" fill="hold" nodeType="withEffect">
                                  <p:stCondLst>
                                    <p:cond delay="0"/>
                                  </p:stCondLst>
                                  <p:childTnLst>
                                    <p:set>
                                      <p:cBhvr>
                                        <p:cTn id="135" dur="1" fill="hold">
                                          <p:stCondLst>
                                            <p:cond delay="0"/>
                                          </p:stCondLst>
                                        </p:cTn>
                                        <p:tgtEl>
                                          <p:spTgt spid="4">
                                            <p:txEl>
                                              <p:pRg st="12" end="12"/>
                                            </p:txEl>
                                          </p:spTgt>
                                        </p:tgtEl>
                                        <p:attrNameLst>
                                          <p:attrName>style.visibility</p:attrName>
                                        </p:attrNameLst>
                                      </p:cBhvr>
                                      <p:to>
                                        <p:strVal val="visible"/>
                                      </p:to>
                                    </p:set>
                                    <p:animEffect transition="in" filter="wipe(down)">
                                      <p:cBhvr>
                                        <p:cTn id="136"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95536" y="285728"/>
            <a:ext cx="8424936" cy="6215106"/>
          </a:xfrm>
        </p:spPr>
        <p:style>
          <a:lnRef idx="1">
            <a:schemeClr val="accent1"/>
          </a:lnRef>
          <a:fillRef idx="2">
            <a:schemeClr val="accent1"/>
          </a:fillRef>
          <a:effectRef idx="1">
            <a:schemeClr val="accent1"/>
          </a:effectRef>
          <a:fontRef idx="minor">
            <a:schemeClr val="dk1"/>
          </a:fontRef>
        </p:style>
        <p:txBody>
          <a:bodyPr>
            <a:normAutofit/>
          </a:bodyPr>
          <a:lstStyle/>
          <a:p>
            <a:pPr marL="0" indent="0" algn="ctr">
              <a:buNone/>
            </a:pPr>
            <a:r>
              <a:rPr lang="en-GB" sz="1800" b="1" dirty="0"/>
              <a:t>Pointer</a:t>
            </a:r>
            <a:endParaRPr lang="en-GB" sz="1800" dirty="0" smtClean="0"/>
          </a:p>
          <a:p>
            <a:pPr marL="0" indent="0">
              <a:buNone/>
            </a:pPr>
            <a:r>
              <a:rPr lang="en-GB" sz="1800" dirty="0" smtClean="0"/>
              <a:t>Pointer is </a:t>
            </a:r>
            <a:r>
              <a:rPr lang="en-GB" sz="1800" dirty="0"/>
              <a:t>a variable in C++ that holds the address of another variable. </a:t>
            </a:r>
            <a:endParaRPr lang="en-GB" sz="1800" dirty="0" smtClean="0"/>
          </a:p>
          <a:p>
            <a:pPr marL="0" indent="0">
              <a:buNone/>
            </a:pPr>
            <a:endParaRPr lang="en-GB" sz="1800" dirty="0" smtClean="0"/>
          </a:p>
          <a:p>
            <a:pPr marL="0" indent="0">
              <a:buNone/>
            </a:pPr>
            <a:r>
              <a:rPr lang="en-GB" sz="1800" dirty="0" smtClean="0"/>
              <a:t>They </a:t>
            </a:r>
            <a:r>
              <a:rPr lang="en-GB" sz="1800" dirty="0"/>
              <a:t>have </a:t>
            </a:r>
            <a:r>
              <a:rPr lang="en-GB" sz="1800" b="1" dirty="0">
                <a:hlinkClick r:id="rId2"/>
              </a:rPr>
              <a:t>data type</a:t>
            </a:r>
            <a:r>
              <a:rPr lang="en-GB" sz="1800" dirty="0"/>
              <a:t> just like </a:t>
            </a:r>
            <a:r>
              <a:rPr lang="en-GB" sz="1800" dirty="0" smtClean="0"/>
              <a:t>variables. </a:t>
            </a:r>
            <a:endParaRPr lang="en-GB" sz="1800" dirty="0" smtClean="0"/>
          </a:p>
          <a:p>
            <a:pPr marL="0" indent="0">
              <a:buNone/>
            </a:pPr>
            <a:endParaRPr lang="en-GB" sz="1800" dirty="0" smtClean="0"/>
          </a:p>
          <a:p>
            <a:pPr marL="0" indent="0">
              <a:buNone/>
            </a:pPr>
            <a:r>
              <a:rPr lang="en-GB" sz="1800" dirty="0" smtClean="0"/>
              <a:t>for example: an </a:t>
            </a:r>
            <a:r>
              <a:rPr lang="en-GB" sz="1800" dirty="0"/>
              <a:t>integer type pointer can hold the address of an integer variable and an character type pointer can hold the address of char variable</a:t>
            </a:r>
            <a:r>
              <a:rPr lang="en-GB" sz="1800" dirty="0" smtClean="0"/>
              <a:t>.</a:t>
            </a:r>
          </a:p>
          <a:p>
            <a:pPr marL="0" indent="0">
              <a:buNone/>
            </a:pPr>
            <a:endParaRPr lang="en-GB" sz="1800" b="1" dirty="0" smtClean="0"/>
          </a:p>
          <a:p>
            <a:pPr marL="0" indent="0">
              <a:buNone/>
            </a:pPr>
            <a:r>
              <a:rPr lang="en-GB" sz="1800" b="1" dirty="0" smtClean="0"/>
              <a:t>Syntax </a:t>
            </a:r>
            <a:r>
              <a:rPr lang="en-GB" sz="1800" b="1" dirty="0"/>
              <a:t>of pointer</a:t>
            </a:r>
          </a:p>
          <a:p>
            <a:pPr marL="0" indent="0">
              <a:buNone/>
            </a:pPr>
            <a:r>
              <a:rPr lang="en-GB" sz="1800" dirty="0" err="1"/>
              <a:t>data_type</a:t>
            </a:r>
            <a:r>
              <a:rPr lang="en-GB" sz="1800" dirty="0"/>
              <a:t> *</a:t>
            </a:r>
            <a:r>
              <a:rPr lang="en-GB" sz="1800" dirty="0" err="1"/>
              <a:t>pointer_name</a:t>
            </a:r>
            <a:r>
              <a:rPr lang="en-GB" sz="1800" dirty="0" smtClean="0"/>
              <a:t>;</a:t>
            </a:r>
          </a:p>
          <a:p>
            <a:pPr marL="0" indent="0">
              <a:buNone/>
            </a:pPr>
            <a:endParaRPr lang="en-GB" sz="1800" dirty="0"/>
          </a:p>
          <a:p>
            <a:pPr marL="0" indent="0">
              <a:buNone/>
            </a:pPr>
            <a:r>
              <a:rPr lang="en-IN" sz="1800" b="1" dirty="0" smtClean="0"/>
              <a:t>Example</a:t>
            </a:r>
          </a:p>
          <a:p>
            <a:pPr marL="0" indent="0">
              <a:buNone/>
            </a:pPr>
            <a:r>
              <a:rPr lang="en-IN" sz="1800" dirty="0" err="1" smtClean="0"/>
              <a:t>int</a:t>
            </a:r>
            <a:r>
              <a:rPr lang="en-IN" sz="1800" dirty="0" smtClean="0"/>
              <a:t> </a:t>
            </a:r>
            <a:r>
              <a:rPr lang="en-IN" sz="1800" dirty="0"/>
              <a:t>*p, </a:t>
            </a:r>
            <a:r>
              <a:rPr lang="en-IN" sz="1800" dirty="0" err="1" smtClean="0"/>
              <a:t>var</a:t>
            </a:r>
            <a:endParaRPr lang="en-IN" sz="1800" dirty="0" smtClean="0"/>
          </a:p>
          <a:p>
            <a:pPr marL="0" indent="0">
              <a:buNone/>
            </a:pPr>
            <a:r>
              <a:rPr lang="en-IN" sz="1800" dirty="0"/>
              <a:t>p = &amp;</a:t>
            </a:r>
            <a:r>
              <a:rPr lang="en-IN" sz="1800" dirty="0" err="1"/>
              <a:t>var</a:t>
            </a:r>
            <a:r>
              <a:rPr lang="en-IN" sz="1800" dirty="0"/>
              <a:t>;</a:t>
            </a:r>
          </a:p>
        </p:txBody>
      </p:sp>
    </p:spTree>
    <p:extLst>
      <p:ext uri="{BB962C8B-B14F-4D97-AF65-F5344CB8AC3E}">
        <p14:creationId xmlns:p14="http://schemas.microsoft.com/office/powerpoint/2010/main" val="242485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down)">
                                      <p:cBhvr>
                                        <p:cTn id="22" dur="500"/>
                                        <p:tgtEl>
                                          <p:spTgt spid="3">
                                            <p:txEl>
                                              <p:pRg st="7" end="7"/>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wipe(down)">
                                      <p:cBhvr>
                                        <p:cTn id="25" dur="500"/>
                                        <p:tgtEl>
                                          <p:spTgt spid="3">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wipe(down)">
                                      <p:cBhvr>
                                        <p:cTn id="30" dur="500"/>
                                        <p:tgtEl>
                                          <p:spTgt spid="3">
                                            <p:txEl>
                                              <p:pRg st="10" end="10"/>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wipe(down)">
                                      <p:cBhvr>
                                        <p:cTn id="33" dur="500"/>
                                        <p:tgtEl>
                                          <p:spTgt spid="3">
                                            <p:txEl>
                                              <p:pRg st="11" end="11"/>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wipe(down)">
                                      <p:cBhvr>
                                        <p:cTn id="36"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00034" y="285728"/>
            <a:ext cx="8286808" cy="6215106"/>
          </a:xfrm>
        </p:spPr>
        <p:style>
          <a:lnRef idx="1">
            <a:schemeClr val="accent1"/>
          </a:lnRef>
          <a:fillRef idx="2">
            <a:schemeClr val="accent1"/>
          </a:fillRef>
          <a:effectRef idx="1">
            <a:schemeClr val="accent1"/>
          </a:effectRef>
          <a:fontRef idx="minor">
            <a:schemeClr val="dk1"/>
          </a:fontRef>
        </p:style>
        <p:txBody>
          <a:bodyPr>
            <a:normAutofit/>
          </a:bodyPr>
          <a:lstStyle/>
          <a:p>
            <a:pPr marL="0" indent="0" algn="ctr">
              <a:buNone/>
            </a:pPr>
            <a:endParaRPr lang="en-US" sz="1200" b="1" dirty="0" smtClean="0"/>
          </a:p>
          <a:p>
            <a:pPr marL="0" indent="0" algn="ctr">
              <a:buNone/>
            </a:pPr>
            <a:r>
              <a:rPr lang="en-US" sz="2000" b="1" dirty="0" smtClean="0"/>
              <a:t>ACCESSING POINTER VARIABLES</a:t>
            </a:r>
          </a:p>
          <a:p>
            <a:pPr marL="0" indent="0">
              <a:buNone/>
            </a:pPr>
            <a:r>
              <a:rPr lang="en-US" sz="1200" b="1" dirty="0" smtClean="0"/>
              <a:t/>
            </a:r>
            <a:br>
              <a:rPr lang="en-US" sz="1200" b="1" dirty="0" smtClean="0"/>
            </a:br>
            <a:r>
              <a:rPr lang="en-IN" sz="1200" dirty="0" smtClean="0">
                <a:latin typeface="Courier New" pitchFamily="49" charset="0"/>
                <a:cs typeface="Courier New" pitchFamily="49" charset="0"/>
              </a:rPr>
              <a:t>#</a:t>
            </a:r>
            <a:r>
              <a:rPr lang="en-IN" sz="1200" dirty="0" smtClean="0">
                <a:latin typeface="Courier New" pitchFamily="49" charset="0"/>
                <a:cs typeface="Courier New" pitchFamily="49" charset="0"/>
              </a:rPr>
              <a:t>include &lt;</a:t>
            </a:r>
            <a:r>
              <a:rPr lang="en-IN" sz="1200" dirty="0" err="1" smtClean="0">
                <a:latin typeface="Courier New" pitchFamily="49" charset="0"/>
                <a:cs typeface="Courier New" pitchFamily="49" charset="0"/>
              </a:rPr>
              <a:t>iostream</a:t>
            </a:r>
            <a:r>
              <a:rPr lang="en-IN" sz="1200" dirty="0" smtClean="0">
                <a:latin typeface="Courier New" pitchFamily="49" charset="0"/>
                <a:cs typeface="Courier New" pitchFamily="49" charset="0"/>
              </a:rPr>
              <a:t>&gt;</a:t>
            </a:r>
          </a:p>
          <a:p>
            <a:pPr marL="0" indent="0">
              <a:buNone/>
            </a:pPr>
            <a:r>
              <a:rPr lang="en-IN" sz="1200" dirty="0" smtClean="0">
                <a:latin typeface="Courier New" pitchFamily="49" charset="0"/>
                <a:cs typeface="Courier New" pitchFamily="49" charset="0"/>
              </a:rPr>
              <a:t>using namespace </a:t>
            </a:r>
            <a:r>
              <a:rPr lang="en-IN" sz="1200" dirty="0" err="1" smtClean="0">
                <a:latin typeface="Courier New" pitchFamily="49" charset="0"/>
                <a:cs typeface="Courier New" pitchFamily="49" charset="0"/>
              </a:rPr>
              <a:t>std</a:t>
            </a:r>
            <a:r>
              <a:rPr lang="en-IN" sz="1200" dirty="0" smtClean="0">
                <a:latin typeface="Courier New" pitchFamily="49" charset="0"/>
                <a:cs typeface="Courier New" pitchFamily="49" charset="0"/>
              </a:rPr>
              <a:t>;</a:t>
            </a:r>
          </a:p>
          <a:p>
            <a:pPr marL="0" indent="0">
              <a:buNone/>
            </a:pPr>
            <a:r>
              <a:rPr lang="en-IN" sz="1200" dirty="0" err="1" smtClean="0">
                <a:latin typeface="Courier New" pitchFamily="49" charset="0"/>
                <a:cs typeface="Courier New" pitchFamily="49" charset="0"/>
              </a:rPr>
              <a:t>int</a:t>
            </a:r>
            <a:r>
              <a:rPr lang="en-IN" sz="1200" dirty="0" smtClean="0">
                <a:latin typeface="Courier New" pitchFamily="49" charset="0"/>
                <a:cs typeface="Courier New" pitchFamily="49" charset="0"/>
              </a:rPr>
              <a:t> main(){</a:t>
            </a:r>
          </a:p>
          <a:p>
            <a:pPr marL="0" indent="0">
              <a:buNone/>
            </a:pPr>
            <a:r>
              <a:rPr lang="en-IN" sz="1200" dirty="0" smtClean="0">
                <a:latin typeface="Courier New" pitchFamily="49" charset="0"/>
                <a:cs typeface="Courier New" pitchFamily="49" charset="0"/>
              </a:rPr>
              <a:t>   //Pointer declaration</a:t>
            </a:r>
          </a:p>
          <a:p>
            <a:pPr marL="0" indent="0">
              <a:buNone/>
            </a:pPr>
            <a:r>
              <a:rPr lang="en-IN" sz="1200" dirty="0" smtClean="0">
                <a:latin typeface="Courier New" pitchFamily="49" charset="0"/>
                <a:cs typeface="Courier New" pitchFamily="49" charset="0"/>
              </a:rPr>
              <a:t>   </a:t>
            </a:r>
            <a:r>
              <a:rPr lang="en-IN" sz="1200" dirty="0" err="1" smtClean="0">
                <a:latin typeface="Courier New" pitchFamily="49" charset="0"/>
                <a:cs typeface="Courier New" pitchFamily="49" charset="0"/>
              </a:rPr>
              <a:t>int</a:t>
            </a:r>
            <a:r>
              <a:rPr lang="en-IN" sz="1200" dirty="0" smtClean="0">
                <a:latin typeface="Courier New" pitchFamily="49" charset="0"/>
                <a:cs typeface="Courier New" pitchFamily="49" charset="0"/>
              </a:rPr>
              <a:t> *p, </a:t>
            </a:r>
            <a:r>
              <a:rPr lang="en-IN" sz="1200" dirty="0" err="1" smtClean="0">
                <a:latin typeface="Courier New" pitchFamily="49" charset="0"/>
                <a:cs typeface="Courier New" pitchFamily="49" charset="0"/>
              </a:rPr>
              <a:t>var</a:t>
            </a:r>
            <a:r>
              <a:rPr lang="en-IN" sz="1200" dirty="0" smtClean="0">
                <a:latin typeface="Courier New" pitchFamily="49" charset="0"/>
                <a:cs typeface="Courier New" pitchFamily="49" charset="0"/>
              </a:rPr>
              <a:t>=101;</a:t>
            </a:r>
          </a:p>
          <a:p>
            <a:pPr marL="0" indent="0">
              <a:buNone/>
            </a:pPr>
            <a:r>
              <a:rPr lang="en-IN" sz="1200" dirty="0" smtClean="0">
                <a:latin typeface="Courier New" pitchFamily="49" charset="0"/>
                <a:cs typeface="Courier New" pitchFamily="49" charset="0"/>
              </a:rPr>
              <a:t> </a:t>
            </a:r>
          </a:p>
          <a:p>
            <a:pPr marL="0" indent="0">
              <a:buNone/>
            </a:pPr>
            <a:r>
              <a:rPr lang="en-IN" sz="1200" dirty="0" smtClean="0">
                <a:latin typeface="Courier New" pitchFamily="49" charset="0"/>
                <a:cs typeface="Courier New" pitchFamily="49" charset="0"/>
              </a:rPr>
              <a:t>   //Assignment</a:t>
            </a:r>
          </a:p>
          <a:p>
            <a:pPr marL="0" indent="0">
              <a:buNone/>
            </a:pPr>
            <a:r>
              <a:rPr lang="en-IN" sz="1200" dirty="0" smtClean="0">
                <a:latin typeface="Courier New" pitchFamily="49" charset="0"/>
                <a:cs typeface="Courier New" pitchFamily="49" charset="0"/>
              </a:rPr>
              <a:t>   p = &amp;</a:t>
            </a:r>
            <a:r>
              <a:rPr lang="en-IN" sz="1200" dirty="0" err="1" smtClean="0">
                <a:latin typeface="Courier New" pitchFamily="49" charset="0"/>
                <a:cs typeface="Courier New" pitchFamily="49" charset="0"/>
              </a:rPr>
              <a:t>var</a:t>
            </a:r>
            <a:r>
              <a:rPr lang="en-IN" sz="1200" dirty="0" smtClean="0">
                <a:latin typeface="Courier New" pitchFamily="49" charset="0"/>
                <a:cs typeface="Courier New" pitchFamily="49" charset="0"/>
              </a:rPr>
              <a:t>;</a:t>
            </a:r>
          </a:p>
          <a:p>
            <a:pPr marL="0" indent="0">
              <a:buNone/>
            </a:pPr>
            <a:endParaRPr lang="en-IN" sz="1200" dirty="0" smtClean="0">
              <a:latin typeface="Courier New" pitchFamily="49" charset="0"/>
              <a:cs typeface="Courier New" pitchFamily="49" charset="0"/>
            </a:endParaRPr>
          </a:p>
          <a:p>
            <a:pPr marL="0" indent="0">
              <a:buNone/>
            </a:pPr>
            <a:r>
              <a:rPr lang="en-IN" sz="1200" dirty="0" smtClean="0">
                <a:latin typeface="Courier New" pitchFamily="49" charset="0"/>
                <a:cs typeface="Courier New" pitchFamily="49" charset="0"/>
              </a:rPr>
              <a:t>   </a:t>
            </a:r>
            <a:r>
              <a:rPr lang="en-IN" sz="1200" dirty="0" err="1" smtClean="0">
                <a:latin typeface="Courier New" pitchFamily="49" charset="0"/>
                <a:cs typeface="Courier New" pitchFamily="49" charset="0"/>
              </a:rPr>
              <a:t>cout</a:t>
            </a:r>
            <a:r>
              <a:rPr lang="en-IN" sz="1200" dirty="0" smtClean="0">
                <a:latin typeface="Courier New" pitchFamily="49" charset="0"/>
                <a:cs typeface="Courier New" pitchFamily="49" charset="0"/>
              </a:rPr>
              <a:t>&lt;&lt;"Address of </a:t>
            </a:r>
            <a:r>
              <a:rPr lang="en-IN" sz="1200" dirty="0" err="1" smtClean="0">
                <a:latin typeface="Courier New" pitchFamily="49" charset="0"/>
                <a:cs typeface="Courier New" pitchFamily="49" charset="0"/>
              </a:rPr>
              <a:t>var</a:t>
            </a:r>
            <a:r>
              <a:rPr lang="en-IN" sz="1200" dirty="0" smtClean="0">
                <a:latin typeface="Courier New" pitchFamily="49" charset="0"/>
                <a:cs typeface="Courier New" pitchFamily="49" charset="0"/>
              </a:rPr>
              <a:t>: "&lt;&lt;&amp;</a:t>
            </a:r>
            <a:r>
              <a:rPr lang="en-IN" sz="1200" dirty="0" err="1" smtClean="0">
                <a:latin typeface="Courier New" pitchFamily="49" charset="0"/>
                <a:cs typeface="Courier New" pitchFamily="49" charset="0"/>
              </a:rPr>
              <a:t>var</a:t>
            </a:r>
            <a:r>
              <a:rPr lang="en-IN" sz="1200" dirty="0" smtClean="0">
                <a:latin typeface="Courier New" pitchFamily="49" charset="0"/>
                <a:cs typeface="Courier New" pitchFamily="49" charset="0"/>
              </a:rPr>
              <a:t>&lt;&lt;</a:t>
            </a:r>
            <a:r>
              <a:rPr lang="en-IN" sz="1200" dirty="0" err="1" smtClean="0">
                <a:latin typeface="Courier New" pitchFamily="49" charset="0"/>
                <a:cs typeface="Courier New" pitchFamily="49" charset="0"/>
              </a:rPr>
              <a:t>endl</a:t>
            </a:r>
            <a:r>
              <a:rPr lang="en-IN" sz="1200" dirty="0" smtClean="0">
                <a:latin typeface="Courier New" pitchFamily="49" charset="0"/>
                <a:cs typeface="Courier New" pitchFamily="49" charset="0"/>
              </a:rPr>
              <a:t>;</a:t>
            </a:r>
          </a:p>
          <a:p>
            <a:pPr marL="0" indent="0">
              <a:buNone/>
            </a:pPr>
            <a:r>
              <a:rPr lang="en-IN" sz="1200" dirty="0" smtClean="0">
                <a:latin typeface="Courier New" pitchFamily="49" charset="0"/>
                <a:cs typeface="Courier New" pitchFamily="49" charset="0"/>
              </a:rPr>
              <a:t>   </a:t>
            </a:r>
            <a:r>
              <a:rPr lang="en-IN" sz="1200" dirty="0" err="1" smtClean="0">
                <a:latin typeface="Courier New" pitchFamily="49" charset="0"/>
                <a:cs typeface="Courier New" pitchFamily="49" charset="0"/>
              </a:rPr>
              <a:t>cout</a:t>
            </a:r>
            <a:r>
              <a:rPr lang="en-IN" sz="1200" dirty="0" smtClean="0">
                <a:latin typeface="Courier New" pitchFamily="49" charset="0"/>
                <a:cs typeface="Courier New" pitchFamily="49" charset="0"/>
              </a:rPr>
              <a:t>&lt;&lt;"Address of </a:t>
            </a:r>
            <a:r>
              <a:rPr lang="en-IN" sz="1200" dirty="0" err="1" smtClean="0">
                <a:latin typeface="Courier New" pitchFamily="49" charset="0"/>
                <a:cs typeface="Courier New" pitchFamily="49" charset="0"/>
              </a:rPr>
              <a:t>var</a:t>
            </a:r>
            <a:r>
              <a:rPr lang="en-IN" sz="1200" dirty="0" smtClean="0">
                <a:latin typeface="Courier New" pitchFamily="49" charset="0"/>
                <a:cs typeface="Courier New" pitchFamily="49" charset="0"/>
              </a:rPr>
              <a:t>: "&lt;&lt;p&lt;&lt;</a:t>
            </a:r>
            <a:r>
              <a:rPr lang="en-IN" sz="1200" dirty="0" err="1" smtClean="0">
                <a:latin typeface="Courier New" pitchFamily="49" charset="0"/>
                <a:cs typeface="Courier New" pitchFamily="49" charset="0"/>
              </a:rPr>
              <a:t>endl</a:t>
            </a:r>
            <a:r>
              <a:rPr lang="en-IN" sz="1200" dirty="0" smtClean="0">
                <a:latin typeface="Courier New" pitchFamily="49" charset="0"/>
                <a:cs typeface="Courier New" pitchFamily="49" charset="0"/>
              </a:rPr>
              <a:t>;</a:t>
            </a:r>
          </a:p>
          <a:p>
            <a:pPr marL="0" indent="0">
              <a:buNone/>
            </a:pPr>
            <a:r>
              <a:rPr lang="en-IN" sz="1200" dirty="0" smtClean="0">
                <a:latin typeface="Courier New" pitchFamily="49" charset="0"/>
                <a:cs typeface="Courier New" pitchFamily="49" charset="0"/>
              </a:rPr>
              <a:t>   </a:t>
            </a:r>
            <a:r>
              <a:rPr lang="en-IN" sz="1200" dirty="0" err="1" smtClean="0">
                <a:latin typeface="Courier New" pitchFamily="49" charset="0"/>
                <a:cs typeface="Courier New" pitchFamily="49" charset="0"/>
              </a:rPr>
              <a:t>cout</a:t>
            </a:r>
            <a:r>
              <a:rPr lang="en-IN" sz="1200" dirty="0" smtClean="0">
                <a:latin typeface="Courier New" pitchFamily="49" charset="0"/>
                <a:cs typeface="Courier New" pitchFamily="49" charset="0"/>
              </a:rPr>
              <a:t>&lt;&lt;"Address of p: "&lt;&lt;&amp;p&lt;&lt;</a:t>
            </a:r>
            <a:r>
              <a:rPr lang="en-IN" sz="1200" dirty="0" err="1" smtClean="0">
                <a:latin typeface="Courier New" pitchFamily="49" charset="0"/>
                <a:cs typeface="Courier New" pitchFamily="49" charset="0"/>
              </a:rPr>
              <a:t>endl</a:t>
            </a:r>
            <a:r>
              <a:rPr lang="en-IN" sz="1200" dirty="0" smtClean="0">
                <a:latin typeface="Courier New" pitchFamily="49" charset="0"/>
                <a:cs typeface="Courier New" pitchFamily="49" charset="0"/>
              </a:rPr>
              <a:t>;</a:t>
            </a:r>
          </a:p>
          <a:p>
            <a:pPr marL="0" indent="0">
              <a:buNone/>
            </a:pPr>
            <a:r>
              <a:rPr lang="en-IN" sz="1200" dirty="0" smtClean="0">
                <a:latin typeface="Courier New" pitchFamily="49" charset="0"/>
                <a:cs typeface="Courier New" pitchFamily="49" charset="0"/>
              </a:rPr>
              <a:t>   </a:t>
            </a:r>
            <a:r>
              <a:rPr lang="en-IN" sz="1200" dirty="0" err="1" smtClean="0">
                <a:latin typeface="Courier New" pitchFamily="49" charset="0"/>
                <a:cs typeface="Courier New" pitchFamily="49" charset="0"/>
              </a:rPr>
              <a:t>cout</a:t>
            </a:r>
            <a:r>
              <a:rPr lang="en-IN" sz="1200" dirty="0" smtClean="0">
                <a:latin typeface="Courier New" pitchFamily="49" charset="0"/>
                <a:cs typeface="Courier New" pitchFamily="49" charset="0"/>
              </a:rPr>
              <a:t>&lt;&lt;"Value of </a:t>
            </a:r>
            <a:r>
              <a:rPr lang="en-IN" sz="1200" dirty="0" err="1" smtClean="0">
                <a:latin typeface="Courier New" pitchFamily="49" charset="0"/>
                <a:cs typeface="Courier New" pitchFamily="49" charset="0"/>
              </a:rPr>
              <a:t>var</a:t>
            </a:r>
            <a:r>
              <a:rPr lang="en-IN" sz="1200" dirty="0" smtClean="0">
                <a:latin typeface="Courier New" pitchFamily="49" charset="0"/>
                <a:cs typeface="Courier New" pitchFamily="49" charset="0"/>
              </a:rPr>
              <a:t>: "&lt;&lt;*p;</a:t>
            </a:r>
          </a:p>
          <a:p>
            <a:pPr marL="0" indent="0">
              <a:buNone/>
            </a:pPr>
            <a:r>
              <a:rPr lang="en-IN" sz="1200" dirty="0" smtClean="0">
                <a:latin typeface="Courier New" pitchFamily="49" charset="0"/>
                <a:cs typeface="Courier New" pitchFamily="49" charset="0"/>
              </a:rPr>
              <a:t>   return 0;</a:t>
            </a:r>
          </a:p>
          <a:p>
            <a:pPr marL="0" indent="0">
              <a:buNone/>
            </a:pPr>
            <a:r>
              <a:rPr lang="en-IN" sz="1200" dirty="0" smtClean="0">
                <a:latin typeface="Courier New" pitchFamily="49" charset="0"/>
                <a:cs typeface="Courier New" pitchFamily="49" charset="0"/>
              </a:rPr>
              <a:t>}</a:t>
            </a:r>
          </a:p>
          <a:p>
            <a:pPr marL="0" indent="0">
              <a:buNone/>
            </a:pPr>
            <a:endParaRPr lang="en-IN" sz="1200" dirty="0">
              <a:latin typeface="Courier New" pitchFamily="49" charset="0"/>
              <a:cs typeface="Courier New" pitchFamily="49" charset="0"/>
            </a:endParaRPr>
          </a:p>
          <a:p>
            <a:pPr marL="0" indent="0">
              <a:buNone/>
            </a:pPr>
            <a:endParaRPr lang="en-IN" sz="1200" dirty="0" smtClean="0">
              <a:latin typeface="Courier New" pitchFamily="49" charset="0"/>
              <a:cs typeface="Courier New" pitchFamily="49" charset="0"/>
            </a:endParaRPr>
          </a:p>
          <a:p>
            <a:pPr marL="0" indent="0">
              <a:buNone/>
            </a:pPr>
            <a:r>
              <a:rPr lang="en-IN" sz="1200" b="1" dirty="0" smtClean="0"/>
              <a:t>Output:</a:t>
            </a:r>
          </a:p>
          <a:p>
            <a:pPr marL="0" indent="0">
              <a:buNone/>
            </a:pPr>
            <a:endParaRPr lang="en-IN" sz="1200" dirty="0" smtClean="0"/>
          </a:p>
          <a:p>
            <a:pPr marL="0" indent="0">
              <a:buNone/>
            </a:pPr>
            <a:r>
              <a:rPr lang="en-IN" sz="1200" dirty="0">
                <a:latin typeface="Courier New" pitchFamily="49" charset="0"/>
                <a:cs typeface="Courier New" pitchFamily="49" charset="0"/>
              </a:rPr>
              <a:t>Address of </a:t>
            </a:r>
            <a:r>
              <a:rPr lang="en-IN" sz="1200" dirty="0" err="1">
                <a:latin typeface="Courier New" pitchFamily="49" charset="0"/>
                <a:cs typeface="Courier New" pitchFamily="49" charset="0"/>
              </a:rPr>
              <a:t>var</a:t>
            </a:r>
            <a:r>
              <a:rPr lang="en-IN" sz="1200" dirty="0">
                <a:latin typeface="Courier New" pitchFamily="49" charset="0"/>
                <a:cs typeface="Courier New" pitchFamily="49" charset="0"/>
              </a:rPr>
              <a:t>: 0x7fff5dfffc0c</a:t>
            </a:r>
          </a:p>
          <a:p>
            <a:pPr marL="0" indent="0">
              <a:buNone/>
            </a:pPr>
            <a:r>
              <a:rPr lang="en-IN" sz="1200" dirty="0">
                <a:latin typeface="Courier New" pitchFamily="49" charset="0"/>
                <a:cs typeface="Courier New" pitchFamily="49" charset="0"/>
              </a:rPr>
              <a:t>Address of </a:t>
            </a:r>
            <a:r>
              <a:rPr lang="en-IN" sz="1200" dirty="0" err="1">
                <a:latin typeface="Courier New" pitchFamily="49" charset="0"/>
                <a:cs typeface="Courier New" pitchFamily="49" charset="0"/>
              </a:rPr>
              <a:t>var</a:t>
            </a:r>
            <a:r>
              <a:rPr lang="en-IN" sz="1200" dirty="0">
                <a:latin typeface="Courier New" pitchFamily="49" charset="0"/>
                <a:cs typeface="Courier New" pitchFamily="49" charset="0"/>
              </a:rPr>
              <a:t>: 0x7fff5dfffc0c</a:t>
            </a:r>
          </a:p>
          <a:p>
            <a:pPr marL="0" indent="0">
              <a:buNone/>
            </a:pPr>
            <a:r>
              <a:rPr lang="en-IN" sz="1200" dirty="0">
                <a:latin typeface="Courier New" pitchFamily="49" charset="0"/>
                <a:cs typeface="Courier New" pitchFamily="49" charset="0"/>
              </a:rPr>
              <a:t>Address of p: 0x7fff5dfffc10</a:t>
            </a:r>
          </a:p>
          <a:p>
            <a:pPr marL="0" indent="0">
              <a:buNone/>
            </a:pPr>
            <a:r>
              <a:rPr lang="en-IN" sz="1200" dirty="0">
                <a:latin typeface="Courier New" pitchFamily="49" charset="0"/>
                <a:cs typeface="Courier New" pitchFamily="49" charset="0"/>
              </a:rPr>
              <a:t>Value of </a:t>
            </a:r>
            <a:r>
              <a:rPr lang="en-IN" sz="1200" dirty="0" err="1">
                <a:latin typeface="Courier New" pitchFamily="49" charset="0"/>
                <a:cs typeface="Courier New" pitchFamily="49" charset="0"/>
              </a:rPr>
              <a:t>var</a:t>
            </a:r>
            <a:r>
              <a:rPr lang="en-IN" sz="1200" dirty="0">
                <a:latin typeface="Courier New" pitchFamily="49" charset="0"/>
                <a:cs typeface="Courier New" pitchFamily="49" charset="0"/>
              </a:rPr>
              <a:t>: 101</a:t>
            </a:r>
            <a:endParaRPr lang="en-IN" sz="1200" dirty="0">
              <a:latin typeface="Courier New" pitchFamily="49" charset="0"/>
              <a:cs typeface="Courier New" pitchFamily="49" charset="0"/>
            </a:endParaRPr>
          </a:p>
        </p:txBody>
      </p:sp>
    </p:spTree>
    <p:extLst>
      <p:ext uri="{BB962C8B-B14F-4D97-AF65-F5344CB8AC3E}">
        <p14:creationId xmlns:p14="http://schemas.microsoft.com/office/powerpoint/2010/main" val="31751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down)">
                                      <p:cBhvr>
                                        <p:cTn id="10" dur="500"/>
                                        <p:tgtEl>
                                          <p:spTgt spid="3">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down)">
                                      <p:cBhvr>
                                        <p:cTn id="13" dur="500"/>
                                        <p:tgtEl>
                                          <p:spTgt spid="3">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wipe(down)">
                                      <p:cBhvr>
                                        <p:cTn id="16" dur="500"/>
                                        <p:tgtEl>
                                          <p:spTgt spid="3">
                                            <p:txEl>
                                              <p:pRg st="5" end="5"/>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down)">
                                      <p:cBhvr>
                                        <p:cTn id="19" dur="500"/>
                                        <p:tgtEl>
                                          <p:spTgt spid="3">
                                            <p:txEl>
                                              <p:pRg st="6" end="6"/>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down)">
                                      <p:cBhvr>
                                        <p:cTn id="22" dur="500"/>
                                        <p:tgtEl>
                                          <p:spTgt spid="3">
                                            <p:txEl>
                                              <p:pRg st="7" end="7"/>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wipe(down)">
                                      <p:cBhvr>
                                        <p:cTn id="25" dur="500"/>
                                        <p:tgtEl>
                                          <p:spTgt spid="3">
                                            <p:txEl>
                                              <p:pRg st="8" end="8"/>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wipe(down)">
                                      <p:cBhvr>
                                        <p:cTn id="28" dur="500"/>
                                        <p:tgtEl>
                                          <p:spTgt spid="3">
                                            <p:txEl>
                                              <p:pRg st="9" end="9"/>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wipe(down)">
                                      <p:cBhvr>
                                        <p:cTn id="31" dur="500"/>
                                        <p:tgtEl>
                                          <p:spTgt spid="3">
                                            <p:txEl>
                                              <p:pRg st="11" end="11"/>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wipe(down)">
                                      <p:cBhvr>
                                        <p:cTn id="34" dur="500"/>
                                        <p:tgtEl>
                                          <p:spTgt spid="3">
                                            <p:txEl>
                                              <p:pRg st="12" end="12"/>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animEffect transition="in" filter="wipe(down)">
                                      <p:cBhvr>
                                        <p:cTn id="37" dur="500"/>
                                        <p:tgtEl>
                                          <p:spTgt spid="3">
                                            <p:txEl>
                                              <p:pRg st="13" end="13"/>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3">
                                            <p:txEl>
                                              <p:pRg st="14" end="14"/>
                                            </p:txEl>
                                          </p:spTgt>
                                        </p:tgtEl>
                                        <p:attrNameLst>
                                          <p:attrName>style.visibility</p:attrName>
                                        </p:attrNameLst>
                                      </p:cBhvr>
                                      <p:to>
                                        <p:strVal val="visible"/>
                                      </p:to>
                                    </p:set>
                                    <p:animEffect transition="in" filter="wipe(down)">
                                      <p:cBhvr>
                                        <p:cTn id="40" dur="500"/>
                                        <p:tgtEl>
                                          <p:spTgt spid="3">
                                            <p:txEl>
                                              <p:pRg st="14" end="14"/>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animEffect transition="in" filter="wipe(down)">
                                      <p:cBhvr>
                                        <p:cTn id="43" dur="500"/>
                                        <p:tgtEl>
                                          <p:spTgt spid="3">
                                            <p:txEl>
                                              <p:pRg st="15" end="15"/>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3">
                                            <p:txEl>
                                              <p:pRg st="16" end="16"/>
                                            </p:txEl>
                                          </p:spTgt>
                                        </p:tgtEl>
                                        <p:attrNameLst>
                                          <p:attrName>style.visibility</p:attrName>
                                        </p:attrNameLst>
                                      </p:cBhvr>
                                      <p:to>
                                        <p:strVal val="visible"/>
                                      </p:to>
                                    </p:set>
                                    <p:animEffect transition="in" filter="wipe(down)">
                                      <p:cBhvr>
                                        <p:cTn id="46" dur="500"/>
                                        <p:tgtEl>
                                          <p:spTgt spid="3">
                                            <p:txEl>
                                              <p:pRg st="16" end="1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3">
                                            <p:txEl>
                                              <p:pRg st="19" end="19"/>
                                            </p:txEl>
                                          </p:spTgt>
                                        </p:tgtEl>
                                        <p:attrNameLst>
                                          <p:attrName>style.visibility</p:attrName>
                                        </p:attrNameLst>
                                      </p:cBhvr>
                                      <p:to>
                                        <p:strVal val="visible"/>
                                      </p:to>
                                    </p:set>
                                    <p:animEffect transition="in" filter="wipe(down)">
                                      <p:cBhvr>
                                        <p:cTn id="51" dur="500"/>
                                        <p:tgtEl>
                                          <p:spTgt spid="3">
                                            <p:txEl>
                                              <p:pRg st="19" end="19"/>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3">
                                            <p:txEl>
                                              <p:pRg st="21" end="21"/>
                                            </p:txEl>
                                          </p:spTgt>
                                        </p:tgtEl>
                                        <p:attrNameLst>
                                          <p:attrName>style.visibility</p:attrName>
                                        </p:attrNameLst>
                                      </p:cBhvr>
                                      <p:to>
                                        <p:strVal val="visible"/>
                                      </p:to>
                                    </p:set>
                                    <p:animEffect transition="in" filter="wipe(down)">
                                      <p:cBhvr>
                                        <p:cTn id="54" dur="500"/>
                                        <p:tgtEl>
                                          <p:spTgt spid="3">
                                            <p:txEl>
                                              <p:pRg st="21" end="21"/>
                                            </p:txEl>
                                          </p:spTgt>
                                        </p:tgtEl>
                                      </p:cBhvr>
                                    </p:animEffect>
                                  </p:childTnLst>
                                </p:cTn>
                              </p:par>
                              <p:par>
                                <p:cTn id="55" presetID="22" presetClass="entr" presetSubtype="4" fill="hold" nodeType="withEffect">
                                  <p:stCondLst>
                                    <p:cond delay="0"/>
                                  </p:stCondLst>
                                  <p:childTnLst>
                                    <p:set>
                                      <p:cBhvr>
                                        <p:cTn id="56" dur="1" fill="hold">
                                          <p:stCondLst>
                                            <p:cond delay="0"/>
                                          </p:stCondLst>
                                        </p:cTn>
                                        <p:tgtEl>
                                          <p:spTgt spid="3">
                                            <p:txEl>
                                              <p:pRg st="22" end="22"/>
                                            </p:txEl>
                                          </p:spTgt>
                                        </p:tgtEl>
                                        <p:attrNameLst>
                                          <p:attrName>style.visibility</p:attrName>
                                        </p:attrNameLst>
                                      </p:cBhvr>
                                      <p:to>
                                        <p:strVal val="visible"/>
                                      </p:to>
                                    </p:set>
                                    <p:animEffect transition="in" filter="wipe(down)">
                                      <p:cBhvr>
                                        <p:cTn id="57" dur="500"/>
                                        <p:tgtEl>
                                          <p:spTgt spid="3">
                                            <p:txEl>
                                              <p:pRg st="22" end="22"/>
                                            </p:txEl>
                                          </p:spTgt>
                                        </p:tgtEl>
                                      </p:cBhvr>
                                    </p:animEffect>
                                  </p:childTnLst>
                                </p:cTn>
                              </p:par>
                              <p:par>
                                <p:cTn id="58" presetID="22" presetClass="entr" presetSubtype="4" fill="hold" nodeType="withEffect">
                                  <p:stCondLst>
                                    <p:cond delay="0"/>
                                  </p:stCondLst>
                                  <p:childTnLst>
                                    <p:set>
                                      <p:cBhvr>
                                        <p:cTn id="59" dur="1" fill="hold">
                                          <p:stCondLst>
                                            <p:cond delay="0"/>
                                          </p:stCondLst>
                                        </p:cTn>
                                        <p:tgtEl>
                                          <p:spTgt spid="3">
                                            <p:txEl>
                                              <p:pRg st="23" end="23"/>
                                            </p:txEl>
                                          </p:spTgt>
                                        </p:tgtEl>
                                        <p:attrNameLst>
                                          <p:attrName>style.visibility</p:attrName>
                                        </p:attrNameLst>
                                      </p:cBhvr>
                                      <p:to>
                                        <p:strVal val="visible"/>
                                      </p:to>
                                    </p:set>
                                    <p:animEffect transition="in" filter="wipe(down)">
                                      <p:cBhvr>
                                        <p:cTn id="60" dur="500"/>
                                        <p:tgtEl>
                                          <p:spTgt spid="3">
                                            <p:txEl>
                                              <p:pRg st="23" end="23"/>
                                            </p:txEl>
                                          </p:spTgt>
                                        </p:tgtEl>
                                      </p:cBhvr>
                                    </p:animEffect>
                                  </p:childTnLst>
                                </p:cTn>
                              </p:par>
                              <p:par>
                                <p:cTn id="61" presetID="22" presetClass="entr" presetSubtype="4" fill="hold" nodeType="withEffect">
                                  <p:stCondLst>
                                    <p:cond delay="0"/>
                                  </p:stCondLst>
                                  <p:childTnLst>
                                    <p:set>
                                      <p:cBhvr>
                                        <p:cTn id="62" dur="1" fill="hold">
                                          <p:stCondLst>
                                            <p:cond delay="0"/>
                                          </p:stCondLst>
                                        </p:cTn>
                                        <p:tgtEl>
                                          <p:spTgt spid="3">
                                            <p:txEl>
                                              <p:pRg st="24" end="24"/>
                                            </p:txEl>
                                          </p:spTgt>
                                        </p:tgtEl>
                                        <p:attrNameLst>
                                          <p:attrName>style.visibility</p:attrName>
                                        </p:attrNameLst>
                                      </p:cBhvr>
                                      <p:to>
                                        <p:strVal val="visible"/>
                                      </p:to>
                                    </p:set>
                                    <p:animEffect transition="in" filter="wipe(down)">
                                      <p:cBhvr>
                                        <p:cTn id="63"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23528" y="116632"/>
            <a:ext cx="8678198" cy="6624736"/>
          </a:xfrm>
        </p:spPr>
        <p:style>
          <a:lnRef idx="1">
            <a:schemeClr val="accent1"/>
          </a:lnRef>
          <a:fillRef idx="2">
            <a:schemeClr val="accent1"/>
          </a:fillRef>
          <a:effectRef idx="1">
            <a:schemeClr val="accent1"/>
          </a:effectRef>
          <a:fontRef idx="minor">
            <a:schemeClr val="dk1"/>
          </a:fontRef>
        </p:style>
        <p:txBody>
          <a:bodyPr>
            <a:normAutofit fontScale="25000" lnSpcReduction="20000"/>
          </a:bodyPr>
          <a:lstStyle/>
          <a:p>
            <a:pPr marL="0" indent="0">
              <a:buNone/>
            </a:pPr>
            <a:endParaRPr lang="en-US" b="1" dirty="0" smtClean="0"/>
          </a:p>
          <a:p>
            <a:pPr marL="0" indent="0" algn="ctr">
              <a:buNone/>
            </a:pPr>
            <a:r>
              <a:rPr lang="en-US" sz="7200" b="1" dirty="0"/>
              <a:t>POINTERS AND ARRAYS</a:t>
            </a:r>
          </a:p>
          <a:p>
            <a:pPr marL="0" indent="0">
              <a:buNone/>
            </a:pPr>
            <a:r>
              <a:rPr lang="en-US" dirty="0" smtClean="0"/>
              <a:t/>
            </a:r>
            <a:br>
              <a:rPr lang="en-US" dirty="0" smtClean="0"/>
            </a:br>
            <a:r>
              <a:rPr lang="en-GB" sz="5600" dirty="0" smtClean="0"/>
              <a:t>While handling arrays with pointers you need to take care few things. First and very important point to note regarding arrays is that the array name alone represents the base address of array so while assigning the address of array to pointer don’t use ampersand sign(&amp;). </a:t>
            </a:r>
            <a:endParaRPr lang="en-GB" sz="5600" dirty="0" smtClean="0"/>
          </a:p>
          <a:p>
            <a:pPr marL="0" indent="0">
              <a:buNone/>
            </a:pPr>
            <a:endParaRPr lang="en-GB" sz="5600" dirty="0" smtClean="0"/>
          </a:p>
          <a:p>
            <a:pPr marL="0" indent="0">
              <a:buNone/>
            </a:pPr>
            <a:r>
              <a:rPr lang="en-GB" sz="5600" b="1" dirty="0" smtClean="0"/>
              <a:t>Correct</a:t>
            </a:r>
            <a:r>
              <a:rPr lang="en-GB" sz="5600" b="1" dirty="0" smtClean="0"/>
              <a:t>:</a:t>
            </a:r>
            <a:r>
              <a:rPr lang="en-GB" sz="5600" dirty="0" smtClean="0"/>
              <a:t> Because </a:t>
            </a:r>
            <a:r>
              <a:rPr lang="en-GB" sz="5600" dirty="0" err="1" smtClean="0"/>
              <a:t>arr</a:t>
            </a:r>
            <a:r>
              <a:rPr lang="en-GB" sz="5600" dirty="0" smtClean="0"/>
              <a:t> represent the address of array.</a:t>
            </a:r>
          </a:p>
          <a:p>
            <a:pPr marL="0" indent="0">
              <a:buNone/>
            </a:pPr>
            <a:r>
              <a:rPr lang="en-GB" sz="5600" dirty="0" smtClean="0"/>
              <a:t>p </a:t>
            </a:r>
            <a:r>
              <a:rPr lang="en-GB" sz="5600" dirty="0" smtClean="0"/>
              <a:t>= </a:t>
            </a:r>
            <a:r>
              <a:rPr lang="en-GB" sz="5600" dirty="0" err="1" smtClean="0"/>
              <a:t>arr</a:t>
            </a:r>
            <a:r>
              <a:rPr lang="en-GB" sz="5600" dirty="0" smtClean="0"/>
              <a:t>;</a:t>
            </a:r>
          </a:p>
          <a:p>
            <a:pPr marL="0" indent="0">
              <a:buNone/>
            </a:pPr>
            <a:endParaRPr lang="en-GB" sz="5600" dirty="0" smtClean="0"/>
          </a:p>
          <a:p>
            <a:pPr marL="0" indent="0">
              <a:buNone/>
            </a:pPr>
            <a:r>
              <a:rPr lang="en-GB" sz="5600" b="1" dirty="0" smtClean="0"/>
              <a:t>Incorrect</a:t>
            </a:r>
            <a:r>
              <a:rPr lang="en-GB" sz="5600" b="1" dirty="0" smtClean="0"/>
              <a:t>:</a:t>
            </a:r>
          </a:p>
          <a:p>
            <a:pPr marL="0" indent="0">
              <a:buNone/>
            </a:pPr>
            <a:r>
              <a:rPr lang="en-GB" sz="5600" dirty="0" smtClean="0"/>
              <a:t>p </a:t>
            </a:r>
            <a:r>
              <a:rPr lang="en-GB" sz="5600" dirty="0" smtClean="0"/>
              <a:t>= &amp;</a:t>
            </a:r>
            <a:r>
              <a:rPr lang="en-GB" sz="5600" dirty="0" err="1" smtClean="0"/>
              <a:t>arr</a:t>
            </a:r>
            <a:r>
              <a:rPr lang="en-GB" sz="5600" dirty="0" smtClean="0"/>
              <a:t>;</a:t>
            </a:r>
          </a:p>
          <a:p>
            <a:pPr marL="0" indent="0">
              <a:buNone/>
            </a:pPr>
            <a:endParaRPr lang="en-GB" sz="5600" dirty="0" smtClean="0"/>
          </a:p>
          <a:p>
            <a:pPr marL="0" indent="0">
              <a:buNone/>
            </a:pPr>
            <a:r>
              <a:rPr lang="en-GB" sz="4800" dirty="0">
                <a:latin typeface="Courier New" pitchFamily="49" charset="0"/>
                <a:cs typeface="Courier New" pitchFamily="49" charset="0"/>
              </a:rPr>
              <a:t>Example: Traversing the array using Pointers</a:t>
            </a:r>
          </a:p>
          <a:p>
            <a:pPr marL="0" indent="0">
              <a:buNone/>
            </a:pPr>
            <a:r>
              <a:rPr lang="en-GB" sz="4800" dirty="0">
                <a:latin typeface="Courier New" pitchFamily="49" charset="0"/>
                <a:cs typeface="Courier New" pitchFamily="49" charset="0"/>
              </a:rPr>
              <a:t>#include &lt;</a:t>
            </a:r>
            <a:r>
              <a:rPr lang="en-GB" sz="4800" dirty="0" err="1">
                <a:latin typeface="Courier New" pitchFamily="49" charset="0"/>
                <a:cs typeface="Courier New" pitchFamily="49" charset="0"/>
              </a:rPr>
              <a:t>iostream</a:t>
            </a:r>
            <a:r>
              <a:rPr lang="en-GB" sz="4800" dirty="0">
                <a:latin typeface="Courier New" pitchFamily="49" charset="0"/>
                <a:cs typeface="Courier New" pitchFamily="49" charset="0"/>
              </a:rPr>
              <a:t>&gt;</a:t>
            </a:r>
          </a:p>
          <a:p>
            <a:pPr marL="0" indent="0">
              <a:buNone/>
            </a:pPr>
            <a:r>
              <a:rPr lang="en-GB" sz="4800" dirty="0">
                <a:latin typeface="Courier New" pitchFamily="49" charset="0"/>
                <a:cs typeface="Courier New" pitchFamily="49" charset="0"/>
              </a:rPr>
              <a:t>using namespace </a:t>
            </a:r>
            <a:r>
              <a:rPr lang="en-GB" sz="4800" dirty="0" err="1">
                <a:latin typeface="Courier New" pitchFamily="49" charset="0"/>
                <a:cs typeface="Courier New" pitchFamily="49" charset="0"/>
              </a:rPr>
              <a:t>std</a:t>
            </a:r>
            <a:r>
              <a:rPr lang="en-GB" sz="4800" dirty="0">
                <a:latin typeface="Courier New" pitchFamily="49" charset="0"/>
                <a:cs typeface="Courier New" pitchFamily="49" charset="0"/>
              </a:rPr>
              <a:t>;</a:t>
            </a:r>
          </a:p>
          <a:p>
            <a:pPr marL="0" indent="0">
              <a:buNone/>
            </a:pPr>
            <a:r>
              <a:rPr lang="en-GB" sz="4800" dirty="0" err="1">
                <a:latin typeface="Courier New" pitchFamily="49" charset="0"/>
                <a:cs typeface="Courier New" pitchFamily="49" charset="0"/>
              </a:rPr>
              <a:t>int</a:t>
            </a:r>
            <a:r>
              <a:rPr lang="en-GB" sz="4800" dirty="0">
                <a:latin typeface="Courier New" pitchFamily="49" charset="0"/>
                <a:cs typeface="Courier New" pitchFamily="49" charset="0"/>
              </a:rPr>
              <a:t> main(){</a:t>
            </a:r>
          </a:p>
          <a:p>
            <a:pPr marL="0" indent="0">
              <a:buNone/>
            </a:pPr>
            <a:r>
              <a:rPr lang="en-GB" sz="4800" dirty="0">
                <a:latin typeface="Courier New" pitchFamily="49" charset="0"/>
                <a:cs typeface="Courier New" pitchFamily="49" charset="0"/>
              </a:rPr>
              <a:t>   //Pointer declaration</a:t>
            </a:r>
          </a:p>
          <a:p>
            <a:pPr marL="0" indent="0">
              <a:buNone/>
            </a:pPr>
            <a:r>
              <a:rPr lang="en-GB" sz="4800" dirty="0">
                <a:latin typeface="Courier New" pitchFamily="49" charset="0"/>
                <a:cs typeface="Courier New" pitchFamily="49" charset="0"/>
              </a:rPr>
              <a:t>   </a:t>
            </a:r>
            <a:r>
              <a:rPr lang="en-GB" sz="4800" dirty="0" err="1">
                <a:latin typeface="Courier New" pitchFamily="49" charset="0"/>
                <a:cs typeface="Courier New" pitchFamily="49" charset="0"/>
              </a:rPr>
              <a:t>int</a:t>
            </a:r>
            <a:r>
              <a:rPr lang="en-GB" sz="4800" dirty="0">
                <a:latin typeface="Courier New" pitchFamily="49" charset="0"/>
                <a:cs typeface="Courier New" pitchFamily="49" charset="0"/>
              </a:rPr>
              <a:t> *p;</a:t>
            </a:r>
          </a:p>
          <a:p>
            <a:pPr marL="0" indent="0">
              <a:buNone/>
            </a:pPr>
            <a:r>
              <a:rPr lang="en-GB" sz="4800" dirty="0">
                <a:latin typeface="Courier New" pitchFamily="49" charset="0"/>
                <a:cs typeface="Courier New" pitchFamily="49" charset="0"/>
              </a:rPr>
              <a:t>   //Array declaration</a:t>
            </a:r>
          </a:p>
          <a:p>
            <a:pPr marL="0" indent="0">
              <a:buNone/>
            </a:pPr>
            <a:r>
              <a:rPr lang="en-GB" sz="4800" dirty="0">
                <a:latin typeface="Courier New" pitchFamily="49" charset="0"/>
                <a:cs typeface="Courier New" pitchFamily="49" charset="0"/>
              </a:rPr>
              <a:t>   </a:t>
            </a:r>
            <a:r>
              <a:rPr lang="en-GB" sz="4800" dirty="0" err="1">
                <a:latin typeface="Courier New" pitchFamily="49" charset="0"/>
                <a:cs typeface="Courier New" pitchFamily="49" charset="0"/>
              </a:rPr>
              <a:t>int</a:t>
            </a:r>
            <a:r>
              <a:rPr lang="en-GB" sz="4800" dirty="0">
                <a:latin typeface="Courier New" pitchFamily="49" charset="0"/>
                <a:cs typeface="Courier New" pitchFamily="49" charset="0"/>
              </a:rPr>
              <a:t> </a:t>
            </a:r>
            <a:r>
              <a:rPr lang="en-GB" sz="4800" dirty="0" err="1">
                <a:latin typeface="Courier New" pitchFamily="49" charset="0"/>
                <a:cs typeface="Courier New" pitchFamily="49" charset="0"/>
              </a:rPr>
              <a:t>arr</a:t>
            </a:r>
            <a:r>
              <a:rPr lang="en-GB" sz="4800" dirty="0">
                <a:latin typeface="Courier New" pitchFamily="49" charset="0"/>
                <a:cs typeface="Courier New" pitchFamily="49" charset="0"/>
              </a:rPr>
              <a:t>[]={1, 2, 3, 4, 5, 6};</a:t>
            </a:r>
          </a:p>
          <a:p>
            <a:pPr marL="0" indent="0">
              <a:buNone/>
            </a:pPr>
            <a:r>
              <a:rPr lang="en-GB" sz="4800" dirty="0">
                <a:latin typeface="Courier New" pitchFamily="49" charset="0"/>
                <a:cs typeface="Courier New" pitchFamily="49" charset="0"/>
              </a:rPr>
              <a:t>   //Assignment</a:t>
            </a:r>
          </a:p>
          <a:p>
            <a:pPr marL="0" indent="0">
              <a:buNone/>
            </a:pPr>
            <a:r>
              <a:rPr lang="en-GB" sz="4800" dirty="0">
                <a:latin typeface="Courier New" pitchFamily="49" charset="0"/>
                <a:cs typeface="Courier New" pitchFamily="49" charset="0"/>
              </a:rPr>
              <a:t>   p = </a:t>
            </a:r>
            <a:r>
              <a:rPr lang="en-GB" sz="4800" dirty="0" err="1">
                <a:latin typeface="Courier New" pitchFamily="49" charset="0"/>
                <a:cs typeface="Courier New" pitchFamily="49" charset="0"/>
              </a:rPr>
              <a:t>arr</a:t>
            </a:r>
            <a:r>
              <a:rPr lang="en-GB" sz="4800" dirty="0">
                <a:latin typeface="Courier New" pitchFamily="49" charset="0"/>
                <a:cs typeface="Courier New" pitchFamily="49" charset="0"/>
              </a:rPr>
              <a:t>;</a:t>
            </a:r>
          </a:p>
          <a:p>
            <a:pPr marL="0" indent="0">
              <a:buNone/>
            </a:pPr>
            <a:r>
              <a:rPr lang="en-GB" sz="4800" dirty="0">
                <a:latin typeface="Courier New" pitchFamily="49" charset="0"/>
                <a:cs typeface="Courier New" pitchFamily="49" charset="0"/>
              </a:rPr>
              <a:t>   for(</a:t>
            </a:r>
            <a:r>
              <a:rPr lang="en-GB" sz="4800" dirty="0" err="1">
                <a:latin typeface="Courier New" pitchFamily="49" charset="0"/>
                <a:cs typeface="Courier New" pitchFamily="49" charset="0"/>
              </a:rPr>
              <a:t>int</a:t>
            </a:r>
            <a:r>
              <a:rPr lang="en-GB" sz="4800" dirty="0">
                <a:latin typeface="Courier New" pitchFamily="49" charset="0"/>
                <a:cs typeface="Courier New" pitchFamily="49" charset="0"/>
              </a:rPr>
              <a:t> i=0; i&lt;6;i++){</a:t>
            </a:r>
          </a:p>
          <a:p>
            <a:pPr marL="0" indent="0">
              <a:buNone/>
            </a:pPr>
            <a:r>
              <a:rPr lang="en-GB" sz="4800" dirty="0">
                <a:latin typeface="Courier New" pitchFamily="49" charset="0"/>
                <a:cs typeface="Courier New" pitchFamily="49" charset="0"/>
              </a:rPr>
              <a:t>     </a:t>
            </a:r>
            <a:r>
              <a:rPr lang="en-GB" sz="4800" dirty="0" err="1">
                <a:latin typeface="Courier New" pitchFamily="49" charset="0"/>
                <a:cs typeface="Courier New" pitchFamily="49" charset="0"/>
              </a:rPr>
              <a:t>cout</a:t>
            </a:r>
            <a:r>
              <a:rPr lang="en-GB" sz="4800" dirty="0">
                <a:latin typeface="Courier New" pitchFamily="49" charset="0"/>
                <a:cs typeface="Courier New" pitchFamily="49" charset="0"/>
              </a:rPr>
              <a:t>&lt;&lt;*</a:t>
            </a:r>
            <a:r>
              <a:rPr lang="en-GB" sz="4800" dirty="0" smtClean="0">
                <a:latin typeface="Courier New" pitchFamily="49" charset="0"/>
                <a:cs typeface="Courier New" pitchFamily="49" charset="0"/>
              </a:rPr>
              <a:t>p&lt;&lt;“ “;</a:t>
            </a:r>
            <a:endParaRPr lang="en-GB" sz="4800" dirty="0">
              <a:latin typeface="Courier New" pitchFamily="49" charset="0"/>
              <a:cs typeface="Courier New" pitchFamily="49" charset="0"/>
            </a:endParaRPr>
          </a:p>
          <a:p>
            <a:pPr marL="0" indent="0">
              <a:buNone/>
            </a:pPr>
            <a:r>
              <a:rPr lang="en-GB" sz="4800" dirty="0">
                <a:latin typeface="Courier New" pitchFamily="49" charset="0"/>
                <a:cs typeface="Courier New" pitchFamily="49" charset="0"/>
              </a:rPr>
              <a:t>     //++ moves the pointer to next </a:t>
            </a:r>
            <a:r>
              <a:rPr lang="en-GB" sz="4800" dirty="0" err="1">
                <a:latin typeface="Courier New" pitchFamily="49" charset="0"/>
                <a:cs typeface="Courier New" pitchFamily="49" charset="0"/>
              </a:rPr>
              <a:t>int</a:t>
            </a:r>
            <a:r>
              <a:rPr lang="en-GB" sz="4800" dirty="0">
                <a:latin typeface="Courier New" pitchFamily="49" charset="0"/>
                <a:cs typeface="Courier New" pitchFamily="49" charset="0"/>
              </a:rPr>
              <a:t> position</a:t>
            </a:r>
          </a:p>
          <a:p>
            <a:pPr marL="0" indent="0">
              <a:buNone/>
            </a:pPr>
            <a:r>
              <a:rPr lang="en-GB" sz="4800" dirty="0">
                <a:latin typeface="Courier New" pitchFamily="49" charset="0"/>
                <a:cs typeface="Courier New" pitchFamily="49" charset="0"/>
              </a:rPr>
              <a:t>     p++;</a:t>
            </a:r>
          </a:p>
          <a:p>
            <a:pPr marL="0" indent="0">
              <a:buNone/>
            </a:pPr>
            <a:r>
              <a:rPr lang="en-GB" sz="4800" dirty="0">
                <a:latin typeface="Courier New" pitchFamily="49" charset="0"/>
                <a:cs typeface="Courier New" pitchFamily="49" charset="0"/>
              </a:rPr>
              <a:t>   }</a:t>
            </a:r>
          </a:p>
          <a:p>
            <a:pPr marL="0" indent="0">
              <a:buNone/>
            </a:pPr>
            <a:r>
              <a:rPr lang="en-GB" sz="4800" dirty="0">
                <a:latin typeface="Courier New" pitchFamily="49" charset="0"/>
                <a:cs typeface="Courier New" pitchFamily="49" charset="0"/>
              </a:rPr>
              <a:t>   return 0;</a:t>
            </a:r>
          </a:p>
          <a:p>
            <a:pPr marL="0" indent="0">
              <a:buNone/>
            </a:pPr>
            <a:r>
              <a:rPr lang="en-GB" sz="4800" dirty="0">
                <a:latin typeface="Courier New" pitchFamily="49" charset="0"/>
                <a:cs typeface="Courier New" pitchFamily="49" charset="0"/>
              </a:rPr>
              <a:t>}</a:t>
            </a:r>
          </a:p>
          <a:p>
            <a:pPr marL="0" indent="0">
              <a:buNone/>
            </a:pPr>
            <a:r>
              <a:rPr lang="en-GB" sz="4400" dirty="0" smtClean="0"/>
              <a:t>Output:</a:t>
            </a:r>
          </a:p>
          <a:p>
            <a:pPr marL="0" indent="0">
              <a:buNone/>
            </a:pPr>
            <a:r>
              <a:rPr lang="en-GB" sz="4400" dirty="0" smtClean="0"/>
              <a:t>1 2 3 4 5 6</a:t>
            </a:r>
            <a:endParaRPr lang="en-IN" sz="4400" dirty="0"/>
          </a:p>
        </p:txBody>
      </p:sp>
    </p:spTree>
    <p:extLst>
      <p:ext uri="{BB962C8B-B14F-4D97-AF65-F5344CB8AC3E}">
        <p14:creationId xmlns:p14="http://schemas.microsoft.com/office/powerpoint/2010/main" val="63140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down)">
                                      <p:cBhvr>
                                        <p:cTn id="12" dur="500"/>
                                        <p:tgtEl>
                                          <p:spTgt spid="3">
                                            <p:txEl>
                                              <p:pRg st="4" end="4"/>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wipe(down)">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wipe(down)">
                                      <p:cBhvr>
                                        <p:cTn id="20" dur="500"/>
                                        <p:tgtEl>
                                          <p:spTgt spid="3">
                                            <p:txEl>
                                              <p:pRg st="7" end="7"/>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wipe(down)">
                                      <p:cBhvr>
                                        <p:cTn id="23" dur="500"/>
                                        <p:tgtEl>
                                          <p:spTgt spid="3">
                                            <p:txEl>
                                              <p:pRg st="8" end="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wipe(down)">
                                      <p:cBhvr>
                                        <p:cTn id="28" dur="500"/>
                                        <p:tgtEl>
                                          <p:spTgt spid="3">
                                            <p:txEl>
                                              <p:pRg st="10" end="10"/>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wipe(down)">
                                      <p:cBhvr>
                                        <p:cTn id="31" dur="500"/>
                                        <p:tgtEl>
                                          <p:spTgt spid="3">
                                            <p:txEl>
                                              <p:pRg st="11" end="11"/>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wipe(down)">
                                      <p:cBhvr>
                                        <p:cTn id="34" dur="500"/>
                                        <p:tgtEl>
                                          <p:spTgt spid="3">
                                            <p:txEl>
                                              <p:pRg st="12" end="12"/>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animEffect transition="in" filter="wipe(down)">
                                      <p:cBhvr>
                                        <p:cTn id="37" dur="500"/>
                                        <p:tgtEl>
                                          <p:spTgt spid="3">
                                            <p:txEl>
                                              <p:pRg st="13" end="13"/>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3">
                                            <p:txEl>
                                              <p:pRg st="14" end="14"/>
                                            </p:txEl>
                                          </p:spTgt>
                                        </p:tgtEl>
                                        <p:attrNameLst>
                                          <p:attrName>style.visibility</p:attrName>
                                        </p:attrNameLst>
                                      </p:cBhvr>
                                      <p:to>
                                        <p:strVal val="visible"/>
                                      </p:to>
                                    </p:set>
                                    <p:animEffect transition="in" filter="wipe(down)">
                                      <p:cBhvr>
                                        <p:cTn id="40" dur="500"/>
                                        <p:tgtEl>
                                          <p:spTgt spid="3">
                                            <p:txEl>
                                              <p:pRg st="14" end="14"/>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animEffect transition="in" filter="wipe(down)">
                                      <p:cBhvr>
                                        <p:cTn id="43" dur="500"/>
                                        <p:tgtEl>
                                          <p:spTgt spid="3">
                                            <p:txEl>
                                              <p:pRg st="15" end="15"/>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3">
                                            <p:txEl>
                                              <p:pRg st="16" end="16"/>
                                            </p:txEl>
                                          </p:spTgt>
                                        </p:tgtEl>
                                        <p:attrNameLst>
                                          <p:attrName>style.visibility</p:attrName>
                                        </p:attrNameLst>
                                      </p:cBhvr>
                                      <p:to>
                                        <p:strVal val="visible"/>
                                      </p:to>
                                    </p:set>
                                    <p:animEffect transition="in" filter="wipe(down)">
                                      <p:cBhvr>
                                        <p:cTn id="46" dur="500"/>
                                        <p:tgtEl>
                                          <p:spTgt spid="3">
                                            <p:txEl>
                                              <p:pRg st="16" end="16"/>
                                            </p:txEl>
                                          </p:spTgt>
                                        </p:tgtEl>
                                      </p:cBhvr>
                                    </p:animEffect>
                                  </p:childTnLst>
                                </p:cTn>
                              </p:par>
                              <p:par>
                                <p:cTn id="47" presetID="22" presetClass="entr" presetSubtype="4" fill="hold" nodeType="withEffect">
                                  <p:stCondLst>
                                    <p:cond delay="0"/>
                                  </p:stCondLst>
                                  <p:childTnLst>
                                    <p:set>
                                      <p:cBhvr>
                                        <p:cTn id="48" dur="1" fill="hold">
                                          <p:stCondLst>
                                            <p:cond delay="0"/>
                                          </p:stCondLst>
                                        </p:cTn>
                                        <p:tgtEl>
                                          <p:spTgt spid="3">
                                            <p:txEl>
                                              <p:pRg st="17" end="17"/>
                                            </p:txEl>
                                          </p:spTgt>
                                        </p:tgtEl>
                                        <p:attrNameLst>
                                          <p:attrName>style.visibility</p:attrName>
                                        </p:attrNameLst>
                                      </p:cBhvr>
                                      <p:to>
                                        <p:strVal val="visible"/>
                                      </p:to>
                                    </p:set>
                                    <p:animEffect transition="in" filter="wipe(down)">
                                      <p:cBhvr>
                                        <p:cTn id="49" dur="500"/>
                                        <p:tgtEl>
                                          <p:spTgt spid="3">
                                            <p:txEl>
                                              <p:pRg st="17" end="17"/>
                                            </p:txEl>
                                          </p:spTgt>
                                        </p:tgtEl>
                                      </p:cBhvr>
                                    </p:animEffect>
                                  </p:childTnLst>
                                </p:cTn>
                              </p:par>
                              <p:par>
                                <p:cTn id="50" presetID="22" presetClass="entr" presetSubtype="4" fill="hold" nodeType="withEffect">
                                  <p:stCondLst>
                                    <p:cond delay="0"/>
                                  </p:stCondLst>
                                  <p:childTnLst>
                                    <p:set>
                                      <p:cBhvr>
                                        <p:cTn id="51" dur="1" fill="hold">
                                          <p:stCondLst>
                                            <p:cond delay="0"/>
                                          </p:stCondLst>
                                        </p:cTn>
                                        <p:tgtEl>
                                          <p:spTgt spid="3">
                                            <p:txEl>
                                              <p:pRg st="18" end="18"/>
                                            </p:txEl>
                                          </p:spTgt>
                                        </p:tgtEl>
                                        <p:attrNameLst>
                                          <p:attrName>style.visibility</p:attrName>
                                        </p:attrNameLst>
                                      </p:cBhvr>
                                      <p:to>
                                        <p:strVal val="visible"/>
                                      </p:to>
                                    </p:set>
                                    <p:animEffect transition="in" filter="wipe(down)">
                                      <p:cBhvr>
                                        <p:cTn id="52" dur="500"/>
                                        <p:tgtEl>
                                          <p:spTgt spid="3">
                                            <p:txEl>
                                              <p:pRg st="18" end="18"/>
                                            </p:txEl>
                                          </p:spTgt>
                                        </p:tgtEl>
                                      </p:cBhvr>
                                    </p:animEffect>
                                  </p:childTnLst>
                                </p:cTn>
                              </p:par>
                              <p:par>
                                <p:cTn id="53" presetID="22" presetClass="entr" presetSubtype="4" fill="hold" nodeType="withEffect">
                                  <p:stCondLst>
                                    <p:cond delay="0"/>
                                  </p:stCondLst>
                                  <p:childTnLst>
                                    <p:set>
                                      <p:cBhvr>
                                        <p:cTn id="54" dur="1" fill="hold">
                                          <p:stCondLst>
                                            <p:cond delay="0"/>
                                          </p:stCondLst>
                                        </p:cTn>
                                        <p:tgtEl>
                                          <p:spTgt spid="3">
                                            <p:txEl>
                                              <p:pRg st="19" end="19"/>
                                            </p:txEl>
                                          </p:spTgt>
                                        </p:tgtEl>
                                        <p:attrNameLst>
                                          <p:attrName>style.visibility</p:attrName>
                                        </p:attrNameLst>
                                      </p:cBhvr>
                                      <p:to>
                                        <p:strVal val="visible"/>
                                      </p:to>
                                    </p:set>
                                    <p:animEffect transition="in" filter="wipe(down)">
                                      <p:cBhvr>
                                        <p:cTn id="55" dur="500"/>
                                        <p:tgtEl>
                                          <p:spTgt spid="3">
                                            <p:txEl>
                                              <p:pRg st="19" end="19"/>
                                            </p:txEl>
                                          </p:spTgt>
                                        </p:tgtEl>
                                      </p:cBhvr>
                                    </p:animEffect>
                                  </p:childTnLst>
                                </p:cTn>
                              </p:par>
                              <p:par>
                                <p:cTn id="56" presetID="22" presetClass="entr" presetSubtype="4" fill="hold" nodeType="withEffect">
                                  <p:stCondLst>
                                    <p:cond delay="0"/>
                                  </p:stCondLst>
                                  <p:childTnLst>
                                    <p:set>
                                      <p:cBhvr>
                                        <p:cTn id="57" dur="1" fill="hold">
                                          <p:stCondLst>
                                            <p:cond delay="0"/>
                                          </p:stCondLst>
                                        </p:cTn>
                                        <p:tgtEl>
                                          <p:spTgt spid="3">
                                            <p:txEl>
                                              <p:pRg st="20" end="20"/>
                                            </p:txEl>
                                          </p:spTgt>
                                        </p:tgtEl>
                                        <p:attrNameLst>
                                          <p:attrName>style.visibility</p:attrName>
                                        </p:attrNameLst>
                                      </p:cBhvr>
                                      <p:to>
                                        <p:strVal val="visible"/>
                                      </p:to>
                                    </p:set>
                                    <p:animEffect transition="in" filter="wipe(down)">
                                      <p:cBhvr>
                                        <p:cTn id="58" dur="500"/>
                                        <p:tgtEl>
                                          <p:spTgt spid="3">
                                            <p:txEl>
                                              <p:pRg st="20" end="20"/>
                                            </p:txEl>
                                          </p:spTgt>
                                        </p:tgtEl>
                                      </p:cBhvr>
                                    </p:animEffect>
                                  </p:childTnLst>
                                </p:cTn>
                              </p:par>
                              <p:par>
                                <p:cTn id="59" presetID="22" presetClass="entr" presetSubtype="4" fill="hold" nodeType="with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wipe(down)">
                                      <p:cBhvr>
                                        <p:cTn id="61" dur="500"/>
                                        <p:tgtEl>
                                          <p:spTgt spid="3">
                                            <p:txEl>
                                              <p:pRg st="21" end="21"/>
                                            </p:txEl>
                                          </p:spTgt>
                                        </p:tgtEl>
                                      </p:cBhvr>
                                    </p:animEffect>
                                  </p:childTnLst>
                                </p:cTn>
                              </p:par>
                              <p:par>
                                <p:cTn id="62" presetID="22" presetClass="entr" presetSubtype="4"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wipe(down)">
                                      <p:cBhvr>
                                        <p:cTn id="64" dur="500"/>
                                        <p:tgtEl>
                                          <p:spTgt spid="3">
                                            <p:txEl>
                                              <p:pRg st="22" end="22"/>
                                            </p:txEl>
                                          </p:spTgt>
                                        </p:tgtEl>
                                      </p:cBhvr>
                                    </p:animEffect>
                                  </p:childTnLst>
                                </p:cTn>
                              </p:par>
                              <p:par>
                                <p:cTn id="65" presetID="22" presetClass="entr" presetSubtype="4"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wipe(down)">
                                      <p:cBhvr>
                                        <p:cTn id="67" dur="500"/>
                                        <p:tgtEl>
                                          <p:spTgt spid="3">
                                            <p:txEl>
                                              <p:pRg st="23" end="23"/>
                                            </p:txEl>
                                          </p:spTgt>
                                        </p:tgtEl>
                                      </p:cBhvr>
                                    </p:animEffect>
                                  </p:childTnLst>
                                </p:cTn>
                              </p:par>
                              <p:par>
                                <p:cTn id="68" presetID="22" presetClass="entr" presetSubtype="4"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wipe(down)">
                                      <p:cBhvr>
                                        <p:cTn id="70" dur="500"/>
                                        <p:tgtEl>
                                          <p:spTgt spid="3">
                                            <p:txEl>
                                              <p:pRg st="24" end="24"/>
                                            </p:txEl>
                                          </p:spTgt>
                                        </p:tgtEl>
                                      </p:cBhvr>
                                    </p:animEffect>
                                  </p:childTnLst>
                                </p:cTn>
                              </p:par>
                              <p:par>
                                <p:cTn id="71" presetID="22" presetClass="entr" presetSubtype="4" fill="hold" nodeType="withEffect">
                                  <p:stCondLst>
                                    <p:cond delay="0"/>
                                  </p:stCondLst>
                                  <p:childTnLst>
                                    <p:set>
                                      <p:cBhvr>
                                        <p:cTn id="72" dur="1" fill="hold">
                                          <p:stCondLst>
                                            <p:cond delay="0"/>
                                          </p:stCondLst>
                                        </p:cTn>
                                        <p:tgtEl>
                                          <p:spTgt spid="3">
                                            <p:txEl>
                                              <p:pRg st="25" end="25"/>
                                            </p:txEl>
                                          </p:spTgt>
                                        </p:tgtEl>
                                        <p:attrNameLst>
                                          <p:attrName>style.visibility</p:attrName>
                                        </p:attrNameLst>
                                      </p:cBhvr>
                                      <p:to>
                                        <p:strVal val="visible"/>
                                      </p:to>
                                    </p:set>
                                    <p:animEffect transition="in" filter="wipe(down)">
                                      <p:cBhvr>
                                        <p:cTn id="73" dur="500"/>
                                        <p:tgtEl>
                                          <p:spTgt spid="3">
                                            <p:txEl>
                                              <p:pRg st="25" end="25"/>
                                            </p:txEl>
                                          </p:spTgt>
                                        </p:tgtEl>
                                      </p:cBhvr>
                                    </p:animEffect>
                                  </p:childTnLst>
                                </p:cTn>
                              </p:par>
                              <p:par>
                                <p:cTn id="74" presetID="22" presetClass="entr" presetSubtype="4" fill="hold" nodeType="withEffect">
                                  <p:stCondLst>
                                    <p:cond delay="0"/>
                                  </p:stCondLst>
                                  <p:childTnLst>
                                    <p:set>
                                      <p:cBhvr>
                                        <p:cTn id="75" dur="1" fill="hold">
                                          <p:stCondLst>
                                            <p:cond delay="0"/>
                                          </p:stCondLst>
                                        </p:cTn>
                                        <p:tgtEl>
                                          <p:spTgt spid="3">
                                            <p:txEl>
                                              <p:pRg st="26" end="26"/>
                                            </p:txEl>
                                          </p:spTgt>
                                        </p:tgtEl>
                                        <p:attrNameLst>
                                          <p:attrName>style.visibility</p:attrName>
                                        </p:attrNameLst>
                                      </p:cBhvr>
                                      <p:to>
                                        <p:strVal val="visible"/>
                                      </p:to>
                                    </p:set>
                                    <p:animEffect transition="in" filter="wipe(down)">
                                      <p:cBhvr>
                                        <p:cTn id="76" dur="500"/>
                                        <p:tgtEl>
                                          <p:spTgt spid="3">
                                            <p:txEl>
                                              <p:pRg st="26" end="26"/>
                                            </p:txEl>
                                          </p:spTgt>
                                        </p:tgtEl>
                                      </p:cBhvr>
                                    </p:animEffect>
                                  </p:childTnLst>
                                </p:cTn>
                              </p:par>
                              <p:par>
                                <p:cTn id="77" presetID="22" presetClass="entr" presetSubtype="4" fill="hold" nodeType="withEffect">
                                  <p:stCondLst>
                                    <p:cond delay="0"/>
                                  </p:stCondLst>
                                  <p:childTnLst>
                                    <p:set>
                                      <p:cBhvr>
                                        <p:cTn id="78" dur="1" fill="hold">
                                          <p:stCondLst>
                                            <p:cond delay="0"/>
                                          </p:stCondLst>
                                        </p:cTn>
                                        <p:tgtEl>
                                          <p:spTgt spid="3">
                                            <p:txEl>
                                              <p:pRg st="27" end="27"/>
                                            </p:txEl>
                                          </p:spTgt>
                                        </p:tgtEl>
                                        <p:attrNameLst>
                                          <p:attrName>style.visibility</p:attrName>
                                        </p:attrNameLst>
                                      </p:cBhvr>
                                      <p:to>
                                        <p:strVal val="visible"/>
                                      </p:to>
                                    </p:set>
                                    <p:animEffect transition="in" filter="wipe(down)">
                                      <p:cBhvr>
                                        <p:cTn id="79" dur="500"/>
                                        <p:tgtEl>
                                          <p:spTgt spid="3">
                                            <p:txEl>
                                              <p:pRg st="27" end="27"/>
                                            </p:txEl>
                                          </p:spTgt>
                                        </p:tgtEl>
                                      </p:cBhvr>
                                    </p:animEffect>
                                  </p:childTnLst>
                                </p:cTn>
                              </p:par>
                              <p:par>
                                <p:cTn id="80" presetID="22" presetClass="entr" presetSubtype="4" fill="hold" nodeType="withEffect">
                                  <p:stCondLst>
                                    <p:cond delay="0"/>
                                  </p:stCondLst>
                                  <p:childTnLst>
                                    <p:set>
                                      <p:cBhvr>
                                        <p:cTn id="81" dur="1" fill="hold">
                                          <p:stCondLst>
                                            <p:cond delay="0"/>
                                          </p:stCondLst>
                                        </p:cTn>
                                        <p:tgtEl>
                                          <p:spTgt spid="3">
                                            <p:txEl>
                                              <p:pRg st="28" end="28"/>
                                            </p:txEl>
                                          </p:spTgt>
                                        </p:tgtEl>
                                        <p:attrNameLst>
                                          <p:attrName>style.visibility</p:attrName>
                                        </p:attrNameLst>
                                      </p:cBhvr>
                                      <p:to>
                                        <p:strVal val="visible"/>
                                      </p:to>
                                    </p:set>
                                    <p:animEffect transition="in" filter="wipe(down)">
                                      <p:cBhvr>
                                        <p:cTn id="82" dur="500"/>
                                        <p:tgtEl>
                                          <p:spTgt spid="3">
                                            <p:txEl>
                                              <p:pRg st="28" end="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23528" y="188640"/>
            <a:ext cx="8496944" cy="6408712"/>
          </a:xfrm>
        </p:spPr>
        <p:style>
          <a:lnRef idx="1">
            <a:schemeClr val="accent1"/>
          </a:lnRef>
          <a:fillRef idx="2">
            <a:schemeClr val="accent1"/>
          </a:fillRef>
          <a:effectRef idx="1">
            <a:schemeClr val="accent1"/>
          </a:effectRef>
          <a:fontRef idx="minor">
            <a:schemeClr val="dk1"/>
          </a:fontRef>
        </p:style>
        <p:txBody>
          <a:bodyPr>
            <a:normAutofit/>
          </a:bodyPr>
          <a:lstStyle/>
          <a:p>
            <a:pPr marL="0" indent="0" algn="ctr">
              <a:buNone/>
            </a:pPr>
            <a:r>
              <a:rPr lang="en-GB" sz="2000" b="1" dirty="0"/>
              <a:t>this pointer</a:t>
            </a:r>
            <a:endParaRPr lang="en-GB" sz="2000" b="1" dirty="0"/>
          </a:p>
          <a:p>
            <a:pPr marL="0" indent="0">
              <a:buNone/>
            </a:pPr>
            <a:r>
              <a:rPr lang="en-GB" sz="1500" b="1" dirty="0" smtClean="0"/>
              <a:t>this</a:t>
            </a:r>
            <a:r>
              <a:rPr lang="en-GB" sz="1500" dirty="0"/>
              <a:t> pointer holds </a:t>
            </a:r>
            <a:r>
              <a:rPr lang="en-GB" sz="1500" dirty="0"/>
              <a:t>the address of current object, in simple words you can say that this </a:t>
            </a:r>
            <a:r>
              <a:rPr lang="en-GB" sz="1500" b="1" dirty="0">
                <a:hlinkClick r:id="rId2"/>
              </a:rPr>
              <a:t>pointer</a:t>
            </a:r>
            <a:r>
              <a:rPr lang="en-GB" sz="1500" dirty="0"/>
              <a:t> points to the current object of the class. Let’s take an example to understand this concept</a:t>
            </a:r>
            <a:r>
              <a:rPr lang="en-GB" sz="1500" dirty="0" smtClean="0"/>
              <a:t>.</a:t>
            </a:r>
          </a:p>
          <a:p>
            <a:pPr marL="0" indent="0">
              <a:buNone/>
            </a:pPr>
            <a:endParaRPr lang="en-GB" sz="1500" dirty="0" smtClean="0"/>
          </a:p>
          <a:p>
            <a:pPr marL="0" indent="0">
              <a:buNone/>
            </a:pPr>
            <a:r>
              <a:rPr lang="en-GB" sz="1500" b="1" dirty="0" smtClean="0"/>
              <a:t>How to increment pointer address and pointer’s value?</a:t>
            </a:r>
          </a:p>
          <a:p>
            <a:pPr marL="0" indent="0">
              <a:buNone/>
            </a:pPr>
            <a:r>
              <a:rPr lang="en-GB" sz="1500" dirty="0" smtClean="0"/>
              <a:t>When we are accessing the value of a variable through pointer, sometimes we just need to increment or decrement the value of variable though it or we may need to move the pointer to next </a:t>
            </a:r>
            <a:r>
              <a:rPr lang="en-GB" sz="1500" dirty="0" err="1" smtClean="0"/>
              <a:t>int</a:t>
            </a:r>
            <a:r>
              <a:rPr lang="en-GB" sz="1500" dirty="0" smtClean="0"/>
              <a:t> position(just like we did above while working with arrays). The ++ operator is used for this purpose. One of the example of ++ operator we have seen above where we traversed the array using pointer by incrementing the pointer value using ++ operator. Lets see few more cases.</a:t>
            </a:r>
          </a:p>
          <a:p>
            <a:pPr marL="0" indent="0">
              <a:buNone/>
            </a:pPr>
            <a:endParaRPr lang="en-GB" sz="1500" dirty="0" smtClean="0"/>
          </a:p>
          <a:p>
            <a:pPr marL="0" indent="0">
              <a:buNone/>
            </a:pPr>
            <a:r>
              <a:rPr lang="en-GB" sz="1500" dirty="0" smtClean="0"/>
              <a:t>// Pointer moves to the next </a:t>
            </a:r>
            <a:r>
              <a:rPr lang="en-GB" sz="1500" dirty="0" err="1" smtClean="0"/>
              <a:t>int</a:t>
            </a:r>
            <a:r>
              <a:rPr lang="en-GB" sz="1500" dirty="0" smtClean="0"/>
              <a:t> position (as if it was an array)</a:t>
            </a:r>
          </a:p>
          <a:p>
            <a:pPr marL="0" indent="0">
              <a:buNone/>
            </a:pPr>
            <a:r>
              <a:rPr lang="en-GB" sz="1500" dirty="0" smtClean="0"/>
              <a:t>p++; </a:t>
            </a:r>
          </a:p>
          <a:p>
            <a:pPr marL="0" indent="0">
              <a:buNone/>
            </a:pPr>
            <a:r>
              <a:rPr lang="en-GB" sz="1500" dirty="0" smtClean="0"/>
              <a:t>// Pointer moves to the next </a:t>
            </a:r>
            <a:r>
              <a:rPr lang="en-GB" sz="1500" dirty="0" err="1" smtClean="0"/>
              <a:t>int</a:t>
            </a:r>
            <a:r>
              <a:rPr lang="en-GB" sz="1500" dirty="0" smtClean="0"/>
              <a:t> position (as if it was an array)   </a:t>
            </a:r>
          </a:p>
          <a:p>
            <a:pPr marL="0" indent="0">
              <a:buNone/>
            </a:pPr>
            <a:r>
              <a:rPr lang="en-GB" sz="1500" dirty="0" smtClean="0"/>
              <a:t>++p;   </a:t>
            </a:r>
          </a:p>
          <a:p>
            <a:pPr marL="0" indent="0">
              <a:buNone/>
            </a:pPr>
            <a:endParaRPr lang="en-GB" sz="1500" dirty="0" smtClean="0"/>
          </a:p>
          <a:p>
            <a:pPr marL="0" indent="0">
              <a:buNone/>
            </a:pPr>
            <a:r>
              <a:rPr lang="en-GB" sz="1500" dirty="0" smtClean="0"/>
              <a:t>/* All the following three cases are same they increment the value </a:t>
            </a:r>
          </a:p>
          <a:p>
            <a:pPr marL="0" indent="0">
              <a:buNone/>
            </a:pPr>
            <a:r>
              <a:rPr lang="en-GB" sz="1500" dirty="0" smtClean="0"/>
              <a:t> * of variable that the pointer p points.</a:t>
            </a:r>
          </a:p>
          <a:p>
            <a:pPr marL="0" indent="0">
              <a:buNone/>
            </a:pPr>
            <a:r>
              <a:rPr lang="en-GB" sz="1500" dirty="0" smtClean="0"/>
              <a:t> */</a:t>
            </a:r>
          </a:p>
          <a:p>
            <a:pPr marL="0" indent="0">
              <a:buNone/>
            </a:pPr>
            <a:r>
              <a:rPr lang="en-GB" sz="1500" dirty="0" smtClean="0"/>
              <a:t>++*p;   </a:t>
            </a:r>
          </a:p>
          <a:p>
            <a:pPr marL="0" indent="0">
              <a:buNone/>
            </a:pPr>
            <a:r>
              <a:rPr lang="en-GB" sz="1500" dirty="0" smtClean="0"/>
              <a:t>++(*p); </a:t>
            </a:r>
          </a:p>
          <a:p>
            <a:pPr marL="0" indent="0">
              <a:buNone/>
            </a:pPr>
            <a:r>
              <a:rPr lang="en-GB" sz="1500" dirty="0" smtClean="0"/>
              <a:t>++*(p); </a:t>
            </a:r>
            <a:endParaRPr lang="en-IN" sz="1500" dirty="0"/>
          </a:p>
        </p:txBody>
      </p:sp>
    </p:spTree>
    <p:extLst>
      <p:ext uri="{BB962C8B-B14F-4D97-AF65-F5344CB8AC3E}">
        <p14:creationId xmlns:p14="http://schemas.microsoft.com/office/powerpoint/2010/main" val="145919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down)">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wipe(down)">
                                      <p:cBhvr>
                                        <p:cTn id="20" dur="500"/>
                                        <p:tgtEl>
                                          <p:spTgt spid="3">
                                            <p:txEl>
                                              <p:pRg st="6" end="6"/>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wipe(down)">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wipe(down)">
                                      <p:cBhvr>
                                        <p:cTn id="28" dur="500"/>
                                        <p:tgtEl>
                                          <p:spTgt spid="3">
                                            <p:txEl>
                                              <p:pRg st="8" end="8"/>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wipe(down)">
                                      <p:cBhvr>
                                        <p:cTn id="31" dur="500"/>
                                        <p:tgtEl>
                                          <p:spTgt spid="3">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wipe(down)">
                                      <p:cBhvr>
                                        <p:cTn id="36" dur="500"/>
                                        <p:tgtEl>
                                          <p:spTgt spid="3">
                                            <p:txEl>
                                              <p:pRg st="11" end="11"/>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wipe(down)">
                                      <p:cBhvr>
                                        <p:cTn id="39" dur="500"/>
                                        <p:tgtEl>
                                          <p:spTgt spid="3">
                                            <p:txEl>
                                              <p:pRg st="12" end="12"/>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wipe(down)">
                                      <p:cBhvr>
                                        <p:cTn id="42" dur="500"/>
                                        <p:tgtEl>
                                          <p:spTgt spid="3">
                                            <p:txEl>
                                              <p:pRg st="13" end="13"/>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animEffect transition="in" filter="wipe(down)">
                                      <p:cBhvr>
                                        <p:cTn id="45" dur="500"/>
                                        <p:tgtEl>
                                          <p:spTgt spid="3">
                                            <p:txEl>
                                              <p:pRg st="14" end="14"/>
                                            </p:txEl>
                                          </p:spTgt>
                                        </p:tgtEl>
                                      </p:cBhvr>
                                    </p:animEffect>
                                  </p:childTnLst>
                                </p:cTn>
                              </p:par>
                              <p:par>
                                <p:cTn id="46" presetID="22" presetClass="entr" presetSubtype="4" fill="hold" nodeType="withEffect">
                                  <p:stCondLst>
                                    <p:cond delay="0"/>
                                  </p:stCondLst>
                                  <p:childTnLst>
                                    <p:set>
                                      <p:cBhvr>
                                        <p:cTn id="47" dur="1" fill="hold">
                                          <p:stCondLst>
                                            <p:cond delay="0"/>
                                          </p:stCondLst>
                                        </p:cTn>
                                        <p:tgtEl>
                                          <p:spTgt spid="3">
                                            <p:txEl>
                                              <p:pRg st="15" end="15"/>
                                            </p:txEl>
                                          </p:spTgt>
                                        </p:tgtEl>
                                        <p:attrNameLst>
                                          <p:attrName>style.visibility</p:attrName>
                                        </p:attrNameLst>
                                      </p:cBhvr>
                                      <p:to>
                                        <p:strVal val="visible"/>
                                      </p:to>
                                    </p:set>
                                    <p:animEffect transition="in" filter="wipe(down)">
                                      <p:cBhvr>
                                        <p:cTn id="48" dur="500"/>
                                        <p:tgtEl>
                                          <p:spTgt spid="3">
                                            <p:txEl>
                                              <p:pRg st="15" end="15"/>
                                            </p:txEl>
                                          </p:spTgt>
                                        </p:tgtEl>
                                      </p:cBhvr>
                                    </p:animEffect>
                                  </p:childTnLst>
                                </p:cTn>
                              </p:par>
                              <p:par>
                                <p:cTn id="49" presetID="22" presetClass="entr" presetSubtype="4" fill="hold" nodeType="withEffect">
                                  <p:stCondLst>
                                    <p:cond delay="0"/>
                                  </p:stCondLst>
                                  <p:childTnLst>
                                    <p:set>
                                      <p:cBhvr>
                                        <p:cTn id="50" dur="1" fill="hold">
                                          <p:stCondLst>
                                            <p:cond delay="0"/>
                                          </p:stCondLst>
                                        </p:cTn>
                                        <p:tgtEl>
                                          <p:spTgt spid="3">
                                            <p:txEl>
                                              <p:pRg st="16" end="16"/>
                                            </p:txEl>
                                          </p:spTgt>
                                        </p:tgtEl>
                                        <p:attrNameLst>
                                          <p:attrName>style.visibility</p:attrName>
                                        </p:attrNameLst>
                                      </p:cBhvr>
                                      <p:to>
                                        <p:strVal val="visible"/>
                                      </p:to>
                                    </p:set>
                                    <p:animEffect transition="in" filter="wipe(down)">
                                      <p:cBhvr>
                                        <p:cTn id="51"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95536" y="260648"/>
            <a:ext cx="8424936" cy="6264696"/>
          </a:xfrm>
        </p:spPr>
        <p:style>
          <a:lnRef idx="1">
            <a:schemeClr val="accent1"/>
          </a:lnRef>
          <a:fillRef idx="2">
            <a:schemeClr val="accent1"/>
          </a:fillRef>
          <a:effectRef idx="1">
            <a:schemeClr val="accent1"/>
          </a:effectRef>
          <a:fontRef idx="minor">
            <a:schemeClr val="dk1"/>
          </a:fontRef>
        </p:style>
        <p:txBody>
          <a:bodyPr>
            <a:normAutofit fontScale="40000" lnSpcReduction="20000"/>
          </a:bodyPr>
          <a:lstStyle/>
          <a:p>
            <a:pPr marL="0" indent="0" algn="ctr">
              <a:buNone/>
            </a:pPr>
            <a:r>
              <a:rPr lang="en-GB" sz="5000" b="1" u="sng" dirty="0"/>
              <a:t>Example: this pointer</a:t>
            </a:r>
          </a:p>
          <a:p>
            <a:pPr marL="0" indent="0">
              <a:buNone/>
            </a:pPr>
            <a:r>
              <a:rPr lang="en-GB" sz="3500" dirty="0" smtClean="0"/>
              <a:t>Here you can see that we have two data members </a:t>
            </a:r>
            <a:r>
              <a:rPr lang="en-GB" sz="3500" dirty="0" err="1" smtClean="0"/>
              <a:t>num</a:t>
            </a:r>
            <a:r>
              <a:rPr lang="en-GB" sz="3500" dirty="0" smtClean="0"/>
              <a:t> and </a:t>
            </a:r>
            <a:r>
              <a:rPr lang="en-GB" sz="3500" dirty="0" err="1" smtClean="0"/>
              <a:t>ch.</a:t>
            </a:r>
            <a:r>
              <a:rPr lang="en-GB" sz="3500" dirty="0" smtClean="0"/>
              <a:t> In member function </a:t>
            </a:r>
            <a:r>
              <a:rPr lang="en-GB" sz="3500" dirty="0" err="1" smtClean="0"/>
              <a:t>setMyValues</a:t>
            </a:r>
            <a:r>
              <a:rPr lang="en-GB" sz="3500" dirty="0" smtClean="0"/>
              <a:t>() we have two local variables having same name as data members name. In such case if you want to assign the local variable value to the data members then you won’t be able to do until unless you use this pointer, because the compiler won’t know that you are referring to object’s data members unless you use this pointer. This is one of the example where you must use this pointer.</a:t>
            </a:r>
          </a:p>
          <a:p>
            <a:pPr marL="0" indent="0">
              <a:buNone/>
            </a:pPr>
            <a:endParaRPr lang="en-GB" dirty="0" smtClean="0"/>
          </a:p>
          <a:p>
            <a:pPr marL="0" indent="0">
              <a:buNone/>
            </a:pPr>
            <a:r>
              <a:rPr lang="en-GB" sz="3000" dirty="0">
                <a:latin typeface="Courier New" pitchFamily="49" charset="0"/>
                <a:cs typeface="Courier New" pitchFamily="49" charset="0"/>
              </a:rPr>
              <a:t>#include &lt;</a:t>
            </a:r>
            <a:r>
              <a:rPr lang="en-GB" sz="3000" dirty="0" err="1">
                <a:latin typeface="Courier New" pitchFamily="49" charset="0"/>
                <a:cs typeface="Courier New" pitchFamily="49" charset="0"/>
              </a:rPr>
              <a:t>iostream</a:t>
            </a:r>
            <a:r>
              <a:rPr lang="en-GB" sz="3000" dirty="0">
                <a:latin typeface="Courier New" pitchFamily="49" charset="0"/>
                <a:cs typeface="Courier New" pitchFamily="49" charset="0"/>
              </a:rPr>
              <a:t>&gt;</a:t>
            </a:r>
          </a:p>
          <a:p>
            <a:pPr marL="0" indent="0">
              <a:buNone/>
            </a:pPr>
            <a:r>
              <a:rPr lang="en-GB" sz="3000" dirty="0">
                <a:latin typeface="Courier New" pitchFamily="49" charset="0"/>
                <a:cs typeface="Courier New" pitchFamily="49" charset="0"/>
              </a:rPr>
              <a:t>using namespace </a:t>
            </a:r>
            <a:r>
              <a:rPr lang="en-GB" sz="3000" dirty="0" err="1">
                <a:latin typeface="Courier New" pitchFamily="49" charset="0"/>
                <a:cs typeface="Courier New" pitchFamily="49" charset="0"/>
              </a:rPr>
              <a:t>std</a:t>
            </a:r>
            <a:r>
              <a:rPr lang="en-GB" sz="3000" dirty="0">
                <a:latin typeface="Courier New" pitchFamily="49" charset="0"/>
                <a:cs typeface="Courier New" pitchFamily="49" charset="0"/>
              </a:rPr>
              <a:t>;</a:t>
            </a:r>
          </a:p>
          <a:p>
            <a:pPr marL="0" indent="0">
              <a:buNone/>
            </a:pPr>
            <a:r>
              <a:rPr lang="en-GB" sz="3000" dirty="0">
                <a:latin typeface="Courier New" pitchFamily="49" charset="0"/>
                <a:cs typeface="Courier New" pitchFamily="49" charset="0"/>
              </a:rPr>
              <a:t>class Demo {</a:t>
            </a:r>
          </a:p>
          <a:p>
            <a:pPr marL="0" indent="0">
              <a:buNone/>
            </a:pPr>
            <a:r>
              <a:rPr lang="en-GB" sz="3000" dirty="0">
                <a:latin typeface="Courier New" pitchFamily="49" charset="0"/>
                <a:cs typeface="Courier New" pitchFamily="49" charset="0"/>
              </a:rPr>
              <a:t>private:</a:t>
            </a:r>
          </a:p>
          <a:p>
            <a:pPr marL="0" indent="0">
              <a:buNone/>
            </a:pPr>
            <a:r>
              <a:rPr lang="en-GB" sz="3000" dirty="0">
                <a:latin typeface="Courier New" pitchFamily="49" charset="0"/>
                <a:cs typeface="Courier New" pitchFamily="49" charset="0"/>
              </a:rPr>
              <a:t>  </a:t>
            </a:r>
            <a:r>
              <a:rPr lang="en-GB" sz="3000" dirty="0" err="1">
                <a:latin typeface="Courier New" pitchFamily="49" charset="0"/>
                <a:cs typeface="Courier New" pitchFamily="49" charset="0"/>
              </a:rPr>
              <a:t>int</a:t>
            </a:r>
            <a:r>
              <a:rPr lang="en-GB" sz="3000" dirty="0">
                <a:latin typeface="Courier New" pitchFamily="49" charset="0"/>
                <a:cs typeface="Courier New" pitchFamily="49" charset="0"/>
              </a:rPr>
              <a:t> </a:t>
            </a:r>
            <a:r>
              <a:rPr lang="en-GB" sz="3000" dirty="0" err="1">
                <a:latin typeface="Courier New" pitchFamily="49" charset="0"/>
                <a:cs typeface="Courier New" pitchFamily="49" charset="0"/>
              </a:rPr>
              <a:t>num</a:t>
            </a:r>
            <a:r>
              <a:rPr lang="en-GB" sz="3000" dirty="0">
                <a:latin typeface="Courier New" pitchFamily="49" charset="0"/>
                <a:cs typeface="Courier New" pitchFamily="49" charset="0"/>
              </a:rPr>
              <a:t>;</a:t>
            </a:r>
          </a:p>
          <a:p>
            <a:pPr marL="0" indent="0">
              <a:buNone/>
            </a:pPr>
            <a:r>
              <a:rPr lang="en-GB" sz="3000" dirty="0">
                <a:latin typeface="Courier New" pitchFamily="49" charset="0"/>
                <a:cs typeface="Courier New" pitchFamily="49" charset="0"/>
              </a:rPr>
              <a:t>  char </a:t>
            </a:r>
            <a:r>
              <a:rPr lang="en-GB" sz="3000" dirty="0" err="1">
                <a:latin typeface="Courier New" pitchFamily="49" charset="0"/>
                <a:cs typeface="Courier New" pitchFamily="49" charset="0"/>
              </a:rPr>
              <a:t>ch</a:t>
            </a:r>
            <a:r>
              <a:rPr lang="en-GB" sz="3000" dirty="0">
                <a:latin typeface="Courier New" pitchFamily="49" charset="0"/>
                <a:cs typeface="Courier New" pitchFamily="49" charset="0"/>
              </a:rPr>
              <a:t>;</a:t>
            </a:r>
          </a:p>
          <a:p>
            <a:pPr marL="0" indent="0">
              <a:buNone/>
            </a:pPr>
            <a:r>
              <a:rPr lang="en-GB" sz="3000" dirty="0">
                <a:latin typeface="Courier New" pitchFamily="49" charset="0"/>
                <a:cs typeface="Courier New" pitchFamily="49" charset="0"/>
              </a:rPr>
              <a:t>public:</a:t>
            </a:r>
          </a:p>
          <a:p>
            <a:pPr marL="0" indent="0">
              <a:buNone/>
            </a:pPr>
            <a:r>
              <a:rPr lang="en-GB" sz="3000" dirty="0">
                <a:latin typeface="Courier New" pitchFamily="49" charset="0"/>
                <a:cs typeface="Courier New" pitchFamily="49" charset="0"/>
              </a:rPr>
              <a:t>  void </a:t>
            </a:r>
            <a:r>
              <a:rPr lang="en-GB" sz="3000" dirty="0" err="1">
                <a:latin typeface="Courier New" pitchFamily="49" charset="0"/>
                <a:cs typeface="Courier New" pitchFamily="49" charset="0"/>
              </a:rPr>
              <a:t>setMyValues</a:t>
            </a:r>
            <a:r>
              <a:rPr lang="en-GB" sz="3000" dirty="0">
                <a:latin typeface="Courier New" pitchFamily="49" charset="0"/>
                <a:cs typeface="Courier New" pitchFamily="49" charset="0"/>
              </a:rPr>
              <a:t>(</a:t>
            </a:r>
            <a:r>
              <a:rPr lang="en-GB" sz="3000" dirty="0" err="1">
                <a:latin typeface="Courier New" pitchFamily="49" charset="0"/>
                <a:cs typeface="Courier New" pitchFamily="49" charset="0"/>
              </a:rPr>
              <a:t>int</a:t>
            </a:r>
            <a:r>
              <a:rPr lang="en-GB" sz="3000" dirty="0">
                <a:latin typeface="Courier New" pitchFamily="49" charset="0"/>
                <a:cs typeface="Courier New" pitchFamily="49" charset="0"/>
              </a:rPr>
              <a:t> </a:t>
            </a:r>
            <a:r>
              <a:rPr lang="en-GB" sz="3000" dirty="0" err="1">
                <a:latin typeface="Courier New" pitchFamily="49" charset="0"/>
                <a:cs typeface="Courier New" pitchFamily="49" charset="0"/>
              </a:rPr>
              <a:t>num</a:t>
            </a:r>
            <a:r>
              <a:rPr lang="en-GB" sz="3000" dirty="0">
                <a:latin typeface="Courier New" pitchFamily="49" charset="0"/>
                <a:cs typeface="Courier New" pitchFamily="49" charset="0"/>
              </a:rPr>
              <a:t>, char </a:t>
            </a:r>
            <a:r>
              <a:rPr lang="en-GB" sz="3000" dirty="0" err="1">
                <a:latin typeface="Courier New" pitchFamily="49" charset="0"/>
                <a:cs typeface="Courier New" pitchFamily="49" charset="0"/>
              </a:rPr>
              <a:t>ch</a:t>
            </a:r>
            <a:r>
              <a:rPr lang="en-GB" sz="3000" dirty="0">
                <a:latin typeface="Courier New" pitchFamily="49" charset="0"/>
                <a:cs typeface="Courier New" pitchFamily="49" charset="0"/>
              </a:rPr>
              <a:t>){</a:t>
            </a:r>
          </a:p>
          <a:p>
            <a:pPr marL="0" indent="0">
              <a:buNone/>
            </a:pPr>
            <a:r>
              <a:rPr lang="en-GB" sz="3000" dirty="0">
                <a:latin typeface="Courier New" pitchFamily="49" charset="0"/>
                <a:cs typeface="Courier New" pitchFamily="49" charset="0"/>
              </a:rPr>
              <a:t>    this-&gt;</a:t>
            </a:r>
            <a:r>
              <a:rPr lang="en-GB" sz="3000" dirty="0" err="1">
                <a:latin typeface="Courier New" pitchFamily="49" charset="0"/>
                <a:cs typeface="Courier New" pitchFamily="49" charset="0"/>
              </a:rPr>
              <a:t>num</a:t>
            </a:r>
            <a:r>
              <a:rPr lang="en-GB" sz="3000" dirty="0">
                <a:latin typeface="Courier New" pitchFamily="49" charset="0"/>
                <a:cs typeface="Courier New" pitchFamily="49" charset="0"/>
              </a:rPr>
              <a:t> =</a:t>
            </a:r>
            <a:r>
              <a:rPr lang="en-GB" sz="3000" dirty="0" err="1">
                <a:latin typeface="Courier New" pitchFamily="49" charset="0"/>
                <a:cs typeface="Courier New" pitchFamily="49" charset="0"/>
              </a:rPr>
              <a:t>num</a:t>
            </a:r>
            <a:r>
              <a:rPr lang="en-GB" sz="3000" dirty="0">
                <a:latin typeface="Courier New" pitchFamily="49" charset="0"/>
                <a:cs typeface="Courier New" pitchFamily="49" charset="0"/>
              </a:rPr>
              <a:t>;</a:t>
            </a:r>
          </a:p>
          <a:p>
            <a:pPr marL="0" indent="0">
              <a:buNone/>
            </a:pPr>
            <a:r>
              <a:rPr lang="en-GB" sz="3000" dirty="0">
                <a:latin typeface="Courier New" pitchFamily="49" charset="0"/>
                <a:cs typeface="Courier New" pitchFamily="49" charset="0"/>
              </a:rPr>
              <a:t>    this-&gt;</a:t>
            </a:r>
            <a:r>
              <a:rPr lang="en-GB" sz="3000" dirty="0" err="1">
                <a:latin typeface="Courier New" pitchFamily="49" charset="0"/>
                <a:cs typeface="Courier New" pitchFamily="49" charset="0"/>
              </a:rPr>
              <a:t>ch</a:t>
            </a:r>
            <a:r>
              <a:rPr lang="en-GB" sz="3000" dirty="0">
                <a:latin typeface="Courier New" pitchFamily="49" charset="0"/>
                <a:cs typeface="Courier New" pitchFamily="49" charset="0"/>
              </a:rPr>
              <a:t>=</a:t>
            </a:r>
            <a:r>
              <a:rPr lang="en-GB" sz="3000" dirty="0" err="1">
                <a:latin typeface="Courier New" pitchFamily="49" charset="0"/>
                <a:cs typeface="Courier New" pitchFamily="49" charset="0"/>
              </a:rPr>
              <a:t>ch</a:t>
            </a:r>
            <a:r>
              <a:rPr lang="en-GB" sz="3000" dirty="0">
                <a:latin typeface="Courier New" pitchFamily="49" charset="0"/>
                <a:cs typeface="Courier New" pitchFamily="49" charset="0"/>
              </a:rPr>
              <a:t>;</a:t>
            </a:r>
          </a:p>
          <a:p>
            <a:pPr marL="0" indent="0">
              <a:buNone/>
            </a:pPr>
            <a:r>
              <a:rPr lang="en-GB" sz="3000" dirty="0">
                <a:latin typeface="Courier New" pitchFamily="49" charset="0"/>
                <a:cs typeface="Courier New" pitchFamily="49" charset="0"/>
              </a:rPr>
              <a:t>  }</a:t>
            </a:r>
          </a:p>
          <a:p>
            <a:pPr marL="0" indent="0">
              <a:buNone/>
            </a:pPr>
            <a:r>
              <a:rPr lang="en-GB" sz="3000" dirty="0">
                <a:latin typeface="Courier New" pitchFamily="49" charset="0"/>
                <a:cs typeface="Courier New" pitchFamily="49" charset="0"/>
              </a:rPr>
              <a:t>  void </a:t>
            </a:r>
            <a:r>
              <a:rPr lang="en-GB" sz="3000" dirty="0" err="1">
                <a:latin typeface="Courier New" pitchFamily="49" charset="0"/>
                <a:cs typeface="Courier New" pitchFamily="49" charset="0"/>
              </a:rPr>
              <a:t>displayMyValues</a:t>
            </a:r>
            <a:r>
              <a:rPr lang="en-GB" sz="3000" dirty="0">
                <a:latin typeface="Courier New" pitchFamily="49" charset="0"/>
                <a:cs typeface="Courier New" pitchFamily="49" charset="0"/>
              </a:rPr>
              <a:t>(){</a:t>
            </a:r>
          </a:p>
          <a:p>
            <a:pPr marL="0" indent="0">
              <a:buNone/>
            </a:pPr>
            <a:r>
              <a:rPr lang="en-GB" sz="3000" dirty="0">
                <a:latin typeface="Courier New" pitchFamily="49" charset="0"/>
                <a:cs typeface="Courier New" pitchFamily="49" charset="0"/>
              </a:rPr>
              <a:t>    </a:t>
            </a:r>
            <a:r>
              <a:rPr lang="en-GB" sz="3000" dirty="0" err="1">
                <a:latin typeface="Courier New" pitchFamily="49" charset="0"/>
                <a:cs typeface="Courier New" pitchFamily="49" charset="0"/>
              </a:rPr>
              <a:t>cout</a:t>
            </a:r>
            <a:r>
              <a:rPr lang="en-GB" sz="3000" dirty="0">
                <a:latin typeface="Courier New" pitchFamily="49" charset="0"/>
                <a:cs typeface="Courier New" pitchFamily="49" charset="0"/>
              </a:rPr>
              <a:t>&lt;&lt;</a:t>
            </a:r>
            <a:r>
              <a:rPr lang="en-GB" sz="3000" dirty="0" err="1">
                <a:latin typeface="Courier New" pitchFamily="49" charset="0"/>
                <a:cs typeface="Courier New" pitchFamily="49" charset="0"/>
              </a:rPr>
              <a:t>num</a:t>
            </a:r>
            <a:r>
              <a:rPr lang="en-GB" sz="3000" dirty="0">
                <a:latin typeface="Courier New" pitchFamily="49" charset="0"/>
                <a:cs typeface="Courier New" pitchFamily="49" charset="0"/>
              </a:rPr>
              <a:t>&lt;&lt;</a:t>
            </a:r>
            <a:r>
              <a:rPr lang="en-GB" sz="3000" dirty="0" err="1">
                <a:latin typeface="Courier New" pitchFamily="49" charset="0"/>
                <a:cs typeface="Courier New" pitchFamily="49" charset="0"/>
              </a:rPr>
              <a:t>endl</a:t>
            </a:r>
            <a:r>
              <a:rPr lang="en-GB" sz="3000" dirty="0">
                <a:latin typeface="Courier New" pitchFamily="49" charset="0"/>
                <a:cs typeface="Courier New" pitchFamily="49" charset="0"/>
              </a:rPr>
              <a:t>;</a:t>
            </a:r>
          </a:p>
          <a:p>
            <a:pPr marL="0" indent="0">
              <a:buNone/>
            </a:pPr>
            <a:r>
              <a:rPr lang="en-GB" sz="3000" dirty="0">
                <a:latin typeface="Courier New" pitchFamily="49" charset="0"/>
                <a:cs typeface="Courier New" pitchFamily="49" charset="0"/>
              </a:rPr>
              <a:t>    </a:t>
            </a:r>
            <a:r>
              <a:rPr lang="en-GB" sz="3000" dirty="0" err="1">
                <a:latin typeface="Courier New" pitchFamily="49" charset="0"/>
                <a:cs typeface="Courier New" pitchFamily="49" charset="0"/>
              </a:rPr>
              <a:t>cout</a:t>
            </a:r>
            <a:r>
              <a:rPr lang="en-GB" sz="3000" dirty="0">
                <a:latin typeface="Courier New" pitchFamily="49" charset="0"/>
                <a:cs typeface="Courier New" pitchFamily="49" charset="0"/>
              </a:rPr>
              <a:t>&lt;&lt;</a:t>
            </a:r>
            <a:r>
              <a:rPr lang="en-GB" sz="3000" dirty="0" err="1">
                <a:latin typeface="Courier New" pitchFamily="49" charset="0"/>
                <a:cs typeface="Courier New" pitchFamily="49" charset="0"/>
              </a:rPr>
              <a:t>ch</a:t>
            </a:r>
            <a:r>
              <a:rPr lang="en-GB" sz="3000" dirty="0">
                <a:latin typeface="Courier New" pitchFamily="49" charset="0"/>
                <a:cs typeface="Courier New" pitchFamily="49" charset="0"/>
              </a:rPr>
              <a:t>;</a:t>
            </a:r>
          </a:p>
          <a:p>
            <a:pPr marL="0" indent="0">
              <a:buNone/>
            </a:pPr>
            <a:r>
              <a:rPr lang="en-GB" sz="3000" dirty="0">
                <a:latin typeface="Courier New" pitchFamily="49" charset="0"/>
                <a:cs typeface="Courier New" pitchFamily="49" charset="0"/>
              </a:rPr>
              <a:t>  }</a:t>
            </a:r>
          </a:p>
          <a:p>
            <a:pPr marL="0" indent="0">
              <a:buNone/>
            </a:pPr>
            <a:r>
              <a:rPr lang="en-GB" sz="3000" dirty="0">
                <a:latin typeface="Courier New" pitchFamily="49" charset="0"/>
                <a:cs typeface="Courier New" pitchFamily="49" charset="0"/>
              </a:rPr>
              <a:t>};</a:t>
            </a:r>
          </a:p>
          <a:p>
            <a:pPr marL="0" indent="0">
              <a:buNone/>
            </a:pPr>
            <a:r>
              <a:rPr lang="en-GB" sz="3000" dirty="0" err="1">
                <a:latin typeface="Courier New" pitchFamily="49" charset="0"/>
                <a:cs typeface="Courier New" pitchFamily="49" charset="0"/>
              </a:rPr>
              <a:t>int</a:t>
            </a:r>
            <a:r>
              <a:rPr lang="en-GB" sz="3000" dirty="0">
                <a:latin typeface="Courier New" pitchFamily="49" charset="0"/>
                <a:cs typeface="Courier New" pitchFamily="49" charset="0"/>
              </a:rPr>
              <a:t> main(){</a:t>
            </a:r>
          </a:p>
          <a:p>
            <a:pPr marL="0" indent="0">
              <a:buNone/>
            </a:pPr>
            <a:r>
              <a:rPr lang="en-GB" sz="3000" dirty="0">
                <a:latin typeface="Courier New" pitchFamily="49" charset="0"/>
                <a:cs typeface="Courier New" pitchFamily="49" charset="0"/>
              </a:rPr>
              <a:t>  Demo </a:t>
            </a:r>
            <a:r>
              <a:rPr lang="en-GB" sz="3000" dirty="0" err="1">
                <a:latin typeface="Courier New" pitchFamily="49" charset="0"/>
                <a:cs typeface="Courier New" pitchFamily="49" charset="0"/>
              </a:rPr>
              <a:t>obj</a:t>
            </a:r>
            <a:r>
              <a:rPr lang="en-GB" sz="3000" dirty="0">
                <a:latin typeface="Courier New" pitchFamily="49" charset="0"/>
                <a:cs typeface="Courier New" pitchFamily="49" charset="0"/>
              </a:rPr>
              <a:t>;</a:t>
            </a:r>
          </a:p>
          <a:p>
            <a:pPr marL="0" indent="0">
              <a:buNone/>
            </a:pPr>
            <a:r>
              <a:rPr lang="en-GB" sz="3000" dirty="0">
                <a:latin typeface="Courier New" pitchFamily="49" charset="0"/>
                <a:cs typeface="Courier New" pitchFamily="49" charset="0"/>
              </a:rPr>
              <a:t>  </a:t>
            </a:r>
            <a:r>
              <a:rPr lang="en-GB" sz="3000" dirty="0" err="1">
                <a:latin typeface="Courier New" pitchFamily="49" charset="0"/>
                <a:cs typeface="Courier New" pitchFamily="49" charset="0"/>
              </a:rPr>
              <a:t>obj.setMyValues</a:t>
            </a:r>
            <a:r>
              <a:rPr lang="en-GB" sz="3000" dirty="0">
                <a:latin typeface="Courier New" pitchFamily="49" charset="0"/>
                <a:cs typeface="Courier New" pitchFamily="49" charset="0"/>
              </a:rPr>
              <a:t>(100, 'A');</a:t>
            </a:r>
          </a:p>
          <a:p>
            <a:pPr marL="0" indent="0">
              <a:buNone/>
            </a:pPr>
            <a:r>
              <a:rPr lang="en-GB" sz="3000" dirty="0">
                <a:latin typeface="Courier New" pitchFamily="49" charset="0"/>
                <a:cs typeface="Courier New" pitchFamily="49" charset="0"/>
              </a:rPr>
              <a:t>  </a:t>
            </a:r>
            <a:r>
              <a:rPr lang="en-GB" sz="3000" dirty="0" err="1">
                <a:latin typeface="Courier New" pitchFamily="49" charset="0"/>
                <a:cs typeface="Courier New" pitchFamily="49" charset="0"/>
              </a:rPr>
              <a:t>obj.displayMyValues</a:t>
            </a:r>
            <a:r>
              <a:rPr lang="en-GB" sz="3000" dirty="0">
                <a:latin typeface="Courier New" pitchFamily="49" charset="0"/>
                <a:cs typeface="Courier New" pitchFamily="49" charset="0"/>
              </a:rPr>
              <a:t>();</a:t>
            </a:r>
          </a:p>
          <a:p>
            <a:pPr marL="0" indent="0">
              <a:buNone/>
            </a:pPr>
            <a:r>
              <a:rPr lang="en-GB" sz="3000" dirty="0">
                <a:latin typeface="Courier New" pitchFamily="49" charset="0"/>
                <a:cs typeface="Courier New" pitchFamily="49" charset="0"/>
              </a:rPr>
              <a:t>  return 0;</a:t>
            </a:r>
          </a:p>
          <a:p>
            <a:pPr marL="0" indent="0">
              <a:buNone/>
            </a:pPr>
            <a:r>
              <a:rPr lang="en-GB" sz="3000" dirty="0">
                <a:latin typeface="Courier New" pitchFamily="49" charset="0"/>
                <a:cs typeface="Courier New" pitchFamily="49" charset="0"/>
              </a:rPr>
              <a:t>}</a:t>
            </a:r>
          </a:p>
        </p:txBody>
      </p:sp>
    </p:spTree>
    <p:extLst>
      <p:ext uri="{BB962C8B-B14F-4D97-AF65-F5344CB8AC3E}">
        <p14:creationId xmlns:p14="http://schemas.microsoft.com/office/powerpoint/2010/main" val="30357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down)">
                                      <p:cBhvr>
                                        <p:cTn id="15" dur="500"/>
                                        <p:tgtEl>
                                          <p:spTgt spid="3">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down)">
                                      <p:cBhvr>
                                        <p:cTn id="18" dur="500"/>
                                        <p:tgtEl>
                                          <p:spTgt spid="3">
                                            <p:txEl>
                                              <p:pRg st="5" end="5"/>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wipe(down)">
                                      <p:cBhvr>
                                        <p:cTn id="21" dur="500"/>
                                        <p:tgtEl>
                                          <p:spTgt spid="3">
                                            <p:txEl>
                                              <p:pRg st="6" end="6"/>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wipe(down)">
                                      <p:cBhvr>
                                        <p:cTn id="24" dur="500"/>
                                        <p:tgtEl>
                                          <p:spTgt spid="3">
                                            <p:txEl>
                                              <p:pRg st="7" end="7"/>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down)">
                                      <p:cBhvr>
                                        <p:cTn id="27" dur="500"/>
                                        <p:tgtEl>
                                          <p:spTgt spid="3">
                                            <p:txEl>
                                              <p:pRg st="8" end="8"/>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wipe(down)">
                                      <p:cBhvr>
                                        <p:cTn id="30" dur="500"/>
                                        <p:tgtEl>
                                          <p:spTgt spid="3">
                                            <p:txEl>
                                              <p:pRg st="9" end="9"/>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wipe(down)">
                                      <p:cBhvr>
                                        <p:cTn id="33" dur="500"/>
                                        <p:tgtEl>
                                          <p:spTgt spid="3">
                                            <p:txEl>
                                              <p:pRg st="10" end="10"/>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wipe(down)">
                                      <p:cBhvr>
                                        <p:cTn id="36" dur="500"/>
                                        <p:tgtEl>
                                          <p:spTgt spid="3">
                                            <p:txEl>
                                              <p:pRg st="11" end="11"/>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wipe(down)">
                                      <p:cBhvr>
                                        <p:cTn id="39" dur="500"/>
                                        <p:tgtEl>
                                          <p:spTgt spid="3">
                                            <p:txEl>
                                              <p:pRg st="12" end="12"/>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wipe(down)">
                                      <p:cBhvr>
                                        <p:cTn id="42" dur="500"/>
                                        <p:tgtEl>
                                          <p:spTgt spid="3">
                                            <p:txEl>
                                              <p:pRg st="13" end="13"/>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animEffect transition="in" filter="wipe(down)">
                                      <p:cBhvr>
                                        <p:cTn id="45" dur="500"/>
                                        <p:tgtEl>
                                          <p:spTgt spid="3">
                                            <p:txEl>
                                              <p:pRg st="14" end="14"/>
                                            </p:txEl>
                                          </p:spTgt>
                                        </p:tgtEl>
                                      </p:cBhvr>
                                    </p:animEffect>
                                  </p:childTnLst>
                                </p:cTn>
                              </p:par>
                              <p:par>
                                <p:cTn id="46" presetID="22" presetClass="entr" presetSubtype="4" fill="hold" nodeType="withEffect">
                                  <p:stCondLst>
                                    <p:cond delay="0"/>
                                  </p:stCondLst>
                                  <p:childTnLst>
                                    <p:set>
                                      <p:cBhvr>
                                        <p:cTn id="47" dur="1" fill="hold">
                                          <p:stCondLst>
                                            <p:cond delay="0"/>
                                          </p:stCondLst>
                                        </p:cTn>
                                        <p:tgtEl>
                                          <p:spTgt spid="3">
                                            <p:txEl>
                                              <p:pRg st="15" end="15"/>
                                            </p:txEl>
                                          </p:spTgt>
                                        </p:tgtEl>
                                        <p:attrNameLst>
                                          <p:attrName>style.visibility</p:attrName>
                                        </p:attrNameLst>
                                      </p:cBhvr>
                                      <p:to>
                                        <p:strVal val="visible"/>
                                      </p:to>
                                    </p:set>
                                    <p:animEffect transition="in" filter="wipe(down)">
                                      <p:cBhvr>
                                        <p:cTn id="48" dur="500"/>
                                        <p:tgtEl>
                                          <p:spTgt spid="3">
                                            <p:txEl>
                                              <p:pRg st="15" end="15"/>
                                            </p:txEl>
                                          </p:spTgt>
                                        </p:tgtEl>
                                      </p:cBhvr>
                                    </p:animEffect>
                                  </p:childTnLst>
                                </p:cTn>
                              </p:par>
                              <p:par>
                                <p:cTn id="49" presetID="22" presetClass="entr" presetSubtype="4" fill="hold" nodeType="withEffect">
                                  <p:stCondLst>
                                    <p:cond delay="0"/>
                                  </p:stCondLst>
                                  <p:childTnLst>
                                    <p:set>
                                      <p:cBhvr>
                                        <p:cTn id="50" dur="1" fill="hold">
                                          <p:stCondLst>
                                            <p:cond delay="0"/>
                                          </p:stCondLst>
                                        </p:cTn>
                                        <p:tgtEl>
                                          <p:spTgt spid="3">
                                            <p:txEl>
                                              <p:pRg st="16" end="16"/>
                                            </p:txEl>
                                          </p:spTgt>
                                        </p:tgtEl>
                                        <p:attrNameLst>
                                          <p:attrName>style.visibility</p:attrName>
                                        </p:attrNameLst>
                                      </p:cBhvr>
                                      <p:to>
                                        <p:strVal val="visible"/>
                                      </p:to>
                                    </p:set>
                                    <p:animEffect transition="in" filter="wipe(down)">
                                      <p:cBhvr>
                                        <p:cTn id="51" dur="500"/>
                                        <p:tgtEl>
                                          <p:spTgt spid="3">
                                            <p:txEl>
                                              <p:pRg st="16" end="16"/>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3">
                                            <p:txEl>
                                              <p:pRg st="17" end="17"/>
                                            </p:txEl>
                                          </p:spTgt>
                                        </p:tgtEl>
                                        <p:attrNameLst>
                                          <p:attrName>style.visibility</p:attrName>
                                        </p:attrNameLst>
                                      </p:cBhvr>
                                      <p:to>
                                        <p:strVal val="visible"/>
                                      </p:to>
                                    </p:set>
                                    <p:animEffect transition="in" filter="wipe(down)">
                                      <p:cBhvr>
                                        <p:cTn id="54" dur="500"/>
                                        <p:tgtEl>
                                          <p:spTgt spid="3">
                                            <p:txEl>
                                              <p:pRg st="17" end="17"/>
                                            </p:txEl>
                                          </p:spTgt>
                                        </p:tgtEl>
                                      </p:cBhvr>
                                    </p:animEffect>
                                  </p:childTnLst>
                                </p:cTn>
                              </p:par>
                              <p:par>
                                <p:cTn id="55" presetID="22" presetClass="entr" presetSubtype="4" fill="hold" nodeType="withEffect">
                                  <p:stCondLst>
                                    <p:cond delay="0"/>
                                  </p:stCondLst>
                                  <p:childTnLst>
                                    <p:set>
                                      <p:cBhvr>
                                        <p:cTn id="56" dur="1" fill="hold">
                                          <p:stCondLst>
                                            <p:cond delay="0"/>
                                          </p:stCondLst>
                                        </p:cTn>
                                        <p:tgtEl>
                                          <p:spTgt spid="3">
                                            <p:txEl>
                                              <p:pRg st="18" end="18"/>
                                            </p:txEl>
                                          </p:spTgt>
                                        </p:tgtEl>
                                        <p:attrNameLst>
                                          <p:attrName>style.visibility</p:attrName>
                                        </p:attrNameLst>
                                      </p:cBhvr>
                                      <p:to>
                                        <p:strVal val="visible"/>
                                      </p:to>
                                    </p:set>
                                    <p:animEffect transition="in" filter="wipe(down)">
                                      <p:cBhvr>
                                        <p:cTn id="57" dur="500"/>
                                        <p:tgtEl>
                                          <p:spTgt spid="3">
                                            <p:txEl>
                                              <p:pRg st="18" end="18"/>
                                            </p:txEl>
                                          </p:spTgt>
                                        </p:tgtEl>
                                      </p:cBhvr>
                                    </p:animEffect>
                                  </p:childTnLst>
                                </p:cTn>
                              </p:par>
                              <p:par>
                                <p:cTn id="58" presetID="22" presetClass="entr" presetSubtype="4" fill="hold" nodeType="withEffect">
                                  <p:stCondLst>
                                    <p:cond delay="0"/>
                                  </p:stCondLst>
                                  <p:childTnLst>
                                    <p:set>
                                      <p:cBhvr>
                                        <p:cTn id="59" dur="1" fill="hold">
                                          <p:stCondLst>
                                            <p:cond delay="0"/>
                                          </p:stCondLst>
                                        </p:cTn>
                                        <p:tgtEl>
                                          <p:spTgt spid="3">
                                            <p:txEl>
                                              <p:pRg st="19" end="19"/>
                                            </p:txEl>
                                          </p:spTgt>
                                        </p:tgtEl>
                                        <p:attrNameLst>
                                          <p:attrName>style.visibility</p:attrName>
                                        </p:attrNameLst>
                                      </p:cBhvr>
                                      <p:to>
                                        <p:strVal val="visible"/>
                                      </p:to>
                                    </p:set>
                                    <p:animEffect transition="in" filter="wipe(down)">
                                      <p:cBhvr>
                                        <p:cTn id="60" dur="500"/>
                                        <p:tgtEl>
                                          <p:spTgt spid="3">
                                            <p:txEl>
                                              <p:pRg st="19" end="19"/>
                                            </p:txEl>
                                          </p:spTgt>
                                        </p:tgtEl>
                                      </p:cBhvr>
                                    </p:animEffect>
                                  </p:childTnLst>
                                </p:cTn>
                              </p:par>
                              <p:par>
                                <p:cTn id="61" presetID="22" presetClass="entr" presetSubtype="4" fill="hold" nodeType="withEffect">
                                  <p:stCondLst>
                                    <p:cond delay="0"/>
                                  </p:stCondLst>
                                  <p:childTnLst>
                                    <p:set>
                                      <p:cBhvr>
                                        <p:cTn id="62" dur="1" fill="hold">
                                          <p:stCondLst>
                                            <p:cond delay="0"/>
                                          </p:stCondLst>
                                        </p:cTn>
                                        <p:tgtEl>
                                          <p:spTgt spid="3">
                                            <p:txEl>
                                              <p:pRg st="20" end="20"/>
                                            </p:txEl>
                                          </p:spTgt>
                                        </p:tgtEl>
                                        <p:attrNameLst>
                                          <p:attrName>style.visibility</p:attrName>
                                        </p:attrNameLst>
                                      </p:cBhvr>
                                      <p:to>
                                        <p:strVal val="visible"/>
                                      </p:to>
                                    </p:set>
                                    <p:animEffect transition="in" filter="wipe(down)">
                                      <p:cBhvr>
                                        <p:cTn id="63" dur="500"/>
                                        <p:tgtEl>
                                          <p:spTgt spid="3">
                                            <p:txEl>
                                              <p:pRg st="20" end="20"/>
                                            </p:txEl>
                                          </p:spTgt>
                                        </p:tgtEl>
                                      </p:cBhvr>
                                    </p:animEffect>
                                  </p:childTnLst>
                                </p:cTn>
                              </p:par>
                              <p:par>
                                <p:cTn id="64" presetID="22" presetClass="entr" presetSubtype="4" fill="hold" nodeType="withEffect">
                                  <p:stCondLst>
                                    <p:cond delay="0"/>
                                  </p:stCondLst>
                                  <p:childTnLst>
                                    <p:set>
                                      <p:cBhvr>
                                        <p:cTn id="65" dur="1" fill="hold">
                                          <p:stCondLst>
                                            <p:cond delay="0"/>
                                          </p:stCondLst>
                                        </p:cTn>
                                        <p:tgtEl>
                                          <p:spTgt spid="3">
                                            <p:txEl>
                                              <p:pRg st="21" end="21"/>
                                            </p:txEl>
                                          </p:spTgt>
                                        </p:tgtEl>
                                        <p:attrNameLst>
                                          <p:attrName>style.visibility</p:attrName>
                                        </p:attrNameLst>
                                      </p:cBhvr>
                                      <p:to>
                                        <p:strVal val="visible"/>
                                      </p:to>
                                    </p:set>
                                    <p:animEffect transition="in" filter="wipe(down)">
                                      <p:cBhvr>
                                        <p:cTn id="66" dur="500"/>
                                        <p:tgtEl>
                                          <p:spTgt spid="3">
                                            <p:txEl>
                                              <p:pRg st="21" end="21"/>
                                            </p:txEl>
                                          </p:spTgt>
                                        </p:tgtEl>
                                      </p:cBhvr>
                                    </p:animEffect>
                                  </p:childTnLst>
                                </p:cTn>
                              </p:par>
                              <p:par>
                                <p:cTn id="67" presetID="22" presetClass="entr" presetSubtype="4" fill="hold" nodeType="withEffect">
                                  <p:stCondLst>
                                    <p:cond delay="0"/>
                                  </p:stCondLst>
                                  <p:childTnLst>
                                    <p:set>
                                      <p:cBhvr>
                                        <p:cTn id="68" dur="1" fill="hold">
                                          <p:stCondLst>
                                            <p:cond delay="0"/>
                                          </p:stCondLst>
                                        </p:cTn>
                                        <p:tgtEl>
                                          <p:spTgt spid="3">
                                            <p:txEl>
                                              <p:pRg st="22" end="22"/>
                                            </p:txEl>
                                          </p:spTgt>
                                        </p:tgtEl>
                                        <p:attrNameLst>
                                          <p:attrName>style.visibility</p:attrName>
                                        </p:attrNameLst>
                                      </p:cBhvr>
                                      <p:to>
                                        <p:strVal val="visible"/>
                                      </p:to>
                                    </p:set>
                                    <p:animEffect transition="in" filter="wipe(down)">
                                      <p:cBhvr>
                                        <p:cTn id="69" dur="500"/>
                                        <p:tgtEl>
                                          <p:spTgt spid="3">
                                            <p:txEl>
                                              <p:pRg st="22" end="22"/>
                                            </p:txEl>
                                          </p:spTgt>
                                        </p:tgtEl>
                                      </p:cBhvr>
                                    </p:animEffect>
                                  </p:childTnLst>
                                </p:cTn>
                              </p:par>
                              <p:par>
                                <p:cTn id="70" presetID="22" presetClass="entr" presetSubtype="4" fill="hold" nodeType="withEffect">
                                  <p:stCondLst>
                                    <p:cond delay="0"/>
                                  </p:stCondLst>
                                  <p:childTnLst>
                                    <p:set>
                                      <p:cBhvr>
                                        <p:cTn id="71" dur="1" fill="hold">
                                          <p:stCondLst>
                                            <p:cond delay="0"/>
                                          </p:stCondLst>
                                        </p:cTn>
                                        <p:tgtEl>
                                          <p:spTgt spid="3">
                                            <p:txEl>
                                              <p:pRg st="23" end="23"/>
                                            </p:txEl>
                                          </p:spTgt>
                                        </p:tgtEl>
                                        <p:attrNameLst>
                                          <p:attrName>style.visibility</p:attrName>
                                        </p:attrNameLst>
                                      </p:cBhvr>
                                      <p:to>
                                        <p:strVal val="visible"/>
                                      </p:to>
                                    </p:set>
                                    <p:animEffect transition="in" filter="wipe(down)">
                                      <p:cBhvr>
                                        <p:cTn id="72" dur="500"/>
                                        <p:tgtEl>
                                          <p:spTgt spid="3">
                                            <p:txEl>
                                              <p:pRg st="23" end="23"/>
                                            </p:txEl>
                                          </p:spTgt>
                                        </p:tgtEl>
                                      </p:cBhvr>
                                    </p:animEffect>
                                  </p:childTnLst>
                                </p:cTn>
                              </p:par>
                              <p:par>
                                <p:cTn id="73" presetID="22" presetClass="entr" presetSubtype="4" fill="hold" nodeType="withEffect">
                                  <p:stCondLst>
                                    <p:cond delay="0"/>
                                  </p:stCondLst>
                                  <p:childTnLst>
                                    <p:set>
                                      <p:cBhvr>
                                        <p:cTn id="74" dur="1" fill="hold">
                                          <p:stCondLst>
                                            <p:cond delay="0"/>
                                          </p:stCondLst>
                                        </p:cTn>
                                        <p:tgtEl>
                                          <p:spTgt spid="3">
                                            <p:txEl>
                                              <p:pRg st="24" end="24"/>
                                            </p:txEl>
                                          </p:spTgt>
                                        </p:tgtEl>
                                        <p:attrNameLst>
                                          <p:attrName>style.visibility</p:attrName>
                                        </p:attrNameLst>
                                      </p:cBhvr>
                                      <p:to>
                                        <p:strVal val="visible"/>
                                      </p:to>
                                    </p:set>
                                    <p:animEffect transition="in" filter="wipe(down)">
                                      <p:cBhvr>
                                        <p:cTn id="75"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23528" y="260648"/>
            <a:ext cx="8424936" cy="6336704"/>
          </a:xfrm>
        </p:spPr>
        <p:style>
          <a:lnRef idx="1">
            <a:schemeClr val="accent1"/>
          </a:lnRef>
          <a:fillRef idx="2">
            <a:schemeClr val="accent1"/>
          </a:fillRef>
          <a:effectRef idx="1">
            <a:schemeClr val="accent1"/>
          </a:effectRef>
          <a:fontRef idx="minor">
            <a:schemeClr val="dk1"/>
          </a:fontRef>
        </p:style>
        <p:txBody>
          <a:bodyPr>
            <a:normAutofit/>
          </a:bodyPr>
          <a:lstStyle/>
          <a:p>
            <a:pPr marL="0" indent="0" algn="ctr">
              <a:buNone/>
            </a:pPr>
            <a:r>
              <a:rPr lang="en-US" sz="2000" b="1" u="sng" dirty="0"/>
              <a:t>Function Returning </a:t>
            </a:r>
            <a:r>
              <a:rPr lang="en-US" sz="2000" b="1" u="sng" dirty="0" smtClean="0"/>
              <a:t>Pointers</a:t>
            </a:r>
          </a:p>
          <a:p>
            <a:pPr marL="0" indent="0">
              <a:buNone/>
            </a:pPr>
            <a:r>
              <a:rPr lang="en-US" sz="1900" b="1" dirty="0">
                <a:latin typeface="Courier New" pitchFamily="49" charset="0"/>
                <a:cs typeface="Courier New" pitchFamily="49" charset="0"/>
              </a:rPr>
              <a:t>General Syntax:</a:t>
            </a:r>
            <a:endParaRPr lang="en-IN" sz="1900" b="1" dirty="0">
              <a:latin typeface="Courier New" pitchFamily="49" charset="0"/>
              <a:cs typeface="Courier New" pitchFamily="49" charset="0"/>
            </a:endParaRPr>
          </a:p>
          <a:p>
            <a:pPr>
              <a:buNone/>
            </a:pPr>
            <a:r>
              <a:rPr lang="en-IN" sz="1500" dirty="0" err="1">
                <a:latin typeface="Courier New" pitchFamily="49" charset="0"/>
                <a:cs typeface="Courier New" pitchFamily="49" charset="0"/>
              </a:rPr>
              <a:t>Return_type</a:t>
            </a:r>
            <a:r>
              <a:rPr lang="en-IN" sz="1500" dirty="0">
                <a:latin typeface="Courier New" pitchFamily="49" charset="0"/>
                <a:cs typeface="Courier New" pitchFamily="49" charset="0"/>
              </a:rPr>
              <a:t> * </a:t>
            </a:r>
            <a:r>
              <a:rPr lang="en-IN" sz="1500" dirty="0" err="1">
                <a:latin typeface="Courier New" pitchFamily="49" charset="0"/>
                <a:cs typeface="Courier New" pitchFamily="49" charset="0"/>
              </a:rPr>
              <a:t>function_name</a:t>
            </a:r>
            <a:r>
              <a:rPr lang="en-IN" sz="1500" dirty="0">
                <a:latin typeface="Courier New" pitchFamily="49" charset="0"/>
                <a:cs typeface="Courier New" pitchFamily="49" charset="0"/>
              </a:rPr>
              <a:t>(argument list)</a:t>
            </a:r>
          </a:p>
          <a:p>
            <a:pPr>
              <a:buNone/>
            </a:pPr>
            <a:r>
              <a:rPr lang="en-IN" sz="1500" dirty="0">
                <a:latin typeface="Courier New" pitchFamily="49" charset="0"/>
                <a:cs typeface="Courier New" pitchFamily="49" charset="0"/>
              </a:rPr>
              <a:t>{</a:t>
            </a:r>
          </a:p>
          <a:p>
            <a:pPr>
              <a:buNone/>
            </a:pPr>
            <a:r>
              <a:rPr lang="en-IN" sz="1500" dirty="0">
                <a:latin typeface="Courier New" pitchFamily="49" charset="0"/>
                <a:cs typeface="Courier New" pitchFamily="49" charset="0"/>
              </a:rPr>
              <a:t>//Body of function</a:t>
            </a:r>
          </a:p>
          <a:p>
            <a:pPr>
              <a:buNone/>
            </a:pPr>
            <a:r>
              <a:rPr lang="en-IN" sz="1500" dirty="0" smtClean="0">
                <a:latin typeface="Courier New" pitchFamily="49" charset="0"/>
                <a:cs typeface="Courier New" pitchFamily="49" charset="0"/>
              </a:rPr>
              <a:t>}</a:t>
            </a:r>
          </a:p>
          <a:p>
            <a:pPr>
              <a:buNone/>
            </a:pPr>
            <a:r>
              <a:rPr lang="en-IN" sz="1900" b="1" dirty="0" smtClean="0">
                <a:latin typeface="Courier New" pitchFamily="49" charset="0"/>
                <a:cs typeface="Courier New" pitchFamily="49" charset="0"/>
              </a:rPr>
              <a:t>Example: </a:t>
            </a:r>
            <a:endParaRPr lang="en-IN" sz="1900" b="1" dirty="0">
              <a:latin typeface="Courier New" pitchFamily="49" charset="0"/>
              <a:cs typeface="Courier New" pitchFamily="49" charset="0"/>
            </a:endParaRPr>
          </a:p>
          <a:p>
            <a:pPr>
              <a:buNone/>
            </a:pPr>
            <a:r>
              <a:rPr lang="en-IN" sz="1400" dirty="0" err="1">
                <a:latin typeface="Courier New" pitchFamily="49" charset="0"/>
                <a:cs typeface="Courier New" pitchFamily="49" charset="0"/>
              </a:rPr>
              <a:t>int</a:t>
            </a:r>
            <a:r>
              <a:rPr lang="en-IN" sz="1400" dirty="0">
                <a:latin typeface="Courier New" pitchFamily="49" charset="0"/>
                <a:cs typeface="Courier New" pitchFamily="49" charset="0"/>
              </a:rPr>
              <a:t> * reference(</a:t>
            </a:r>
            <a:r>
              <a:rPr lang="en-IN" sz="1400" dirty="0" err="1">
                <a:latin typeface="Courier New" pitchFamily="49" charset="0"/>
                <a:cs typeface="Courier New" pitchFamily="49" charset="0"/>
              </a:rPr>
              <a:t>int</a:t>
            </a:r>
            <a:r>
              <a:rPr lang="en-IN" sz="1400" dirty="0">
                <a:latin typeface="Courier New" pitchFamily="49" charset="0"/>
                <a:cs typeface="Courier New" pitchFamily="49" charset="0"/>
              </a:rPr>
              <a:t> x)</a:t>
            </a:r>
          </a:p>
          <a:p>
            <a:pPr>
              <a:buNone/>
            </a:pPr>
            <a:r>
              <a:rPr lang="en-IN" sz="1400" dirty="0">
                <a:latin typeface="Courier New" pitchFamily="49" charset="0"/>
                <a:cs typeface="Courier New" pitchFamily="49" charset="0"/>
              </a:rPr>
              <a:t>{</a:t>
            </a:r>
          </a:p>
          <a:p>
            <a:pPr>
              <a:buNone/>
            </a:pPr>
            <a:r>
              <a:rPr lang="en-IN" sz="1400" dirty="0">
                <a:latin typeface="Courier New" pitchFamily="49" charset="0"/>
                <a:cs typeface="Courier New" pitchFamily="49" charset="0"/>
              </a:rPr>
              <a:t>    //return &amp;n;</a:t>
            </a:r>
          </a:p>
          <a:p>
            <a:pPr>
              <a:buNone/>
            </a:pPr>
            <a:r>
              <a:rPr lang="en-IN" sz="1400" dirty="0">
                <a:latin typeface="Courier New" pitchFamily="49" charset="0"/>
                <a:cs typeface="Courier New" pitchFamily="49" charset="0"/>
              </a:rPr>
              <a:t>    </a:t>
            </a:r>
            <a:r>
              <a:rPr lang="en-IN" sz="1400" dirty="0" err="1">
                <a:latin typeface="Courier New" pitchFamily="49" charset="0"/>
                <a:cs typeface="Courier New" pitchFamily="49" charset="0"/>
              </a:rPr>
              <a:t>int</a:t>
            </a:r>
            <a:r>
              <a:rPr lang="en-IN" sz="1400" dirty="0">
                <a:latin typeface="Courier New" pitchFamily="49" charset="0"/>
                <a:cs typeface="Courier New" pitchFamily="49" charset="0"/>
              </a:rPr>
              <a:t> *ptr1;</a:t>
            </a:r>
          </a:p>
          <a:p>
            <a:pPr>
              <a:buNone/>
            </a:pPr>
            <a:r>
              <a:rPr lang="en-IN" sz="1400" dirty="0">
                <a:latin typeface="Courier New" pitchFamily="49" charset="0"/>
                <a:cs typeface="Courier New" pitchFamily="49" charset="0"/>
              </a:rPr>
              <a:t>    ptr1=&amp;x;</a:t>
            </a:r>
          </a:p>
          <a:p>
            <a:pPr>
              <a:buNone/>
            </a:pPr>
            <a:r>
              <a:rPr lang="en-IN" sz="1400" dirty="0">
                <a:latin typeface="Courier New" pitchFamily="49" charset="0"/>
                <a:cs typeface="Courier New" pitchFamily="49" charset="0"/>
              </a:rPr>
              <a:t>    return ptr1;</a:t>
            </a:r>
          </a:p>
          <a:p>
            <a:pPr>
              <a:buNone/>
            </a:pPr>
            <a:r>
              <a:rPr lang="en-IN" sz="1400" dirty="0">
                <a:latin typeface="Courier New" pitchFamily="49" charset="0"/>
                <a:cs typeface="Courier New" pitchFamily="49" charset="0"/>
              </a:rPr>
              <a:t>}</a:t>
            </a:r>
          </a:p>
          <a:p>
            <a:pPr>
              <a:buNone/>
            </a:pPr>
            <a:r>
              <a:rPr lang="en-IN" sz="1400" dirty="0">
                <a:latin typeface="Courier New" pitchFamily="49" charset="0"/>
                <a:cs typeface="Courier New" pitchFamily="49" charset="0"/>
              </a:rPr>
              <a:t>main()</a:t>
            </a:r>
          </a:p>
          <a:p>
            <a:pPr>
              <a:buNone/>
            </a:pPr>
            <a:r>
              <a:rPr lang="en-IN" sz="1400" dirty="0">
                <a:latin typeface="Courier New" pitchFamily="49" charset="0"/>
                <a:cs typeface="Courier New" pitchFamily="49" charset="0"/>
              </a:rPr>
              <a:t>{</a:t>
            </a:r>
          </a:p>
          <a:p>
            <a:pPr>
              <a:buNone/>
            </a:pPr>
            <a:r>
              <a:rPr lang="en-IN" sz="1400" dirty="0">
                <a:latin typeface="Courier New" pitchFamily="49" charset="0"/>
                <a:cs typeface="Courier New" pitchFamily="49" charset="0"/>
              </a:rPr>
              <a:t>      </a:t>
            </a:r>
            <a:r>
              <a:rPr lang="en-IN" sz="1400" dirty="0" err="1">
                <a:latin typeface="Courier New" pitchFamily="49" charset="0"/>
                <a:cs typeface="Courier New" pitchFamily="49" charset="0"/>
              </a:rPr>
              <a:t>int</a:t>
            </a:r>
            <a:r>
              <a:rPr lang="en-IN" sz="1400" dirty="0">
                <a:latin typeface="Courier New" pitchFamily="49" charset="0"/>
                <a:cs typeface="Courier New" pitchFamily="49" charset="0"/>
              </a:rPr>
              <a:t> x,*</a:t>
            </a:r>
            <a:r>
              <a:rPr lang="en-IN" sz="1400" dirty="0" err="1">
                <a:latin typeface="Courier New" pitchFamily="49" charset="0"/>
                <a:cs typeface="Courier New" pitchFamily="49" charset="0"/>
              </a:rPr>
              <a:t>ptr</a:t>
            </a:r>
            <a:r>
              <a:rPr lang="en-IN" sz="1400" dirty="0">
                <a:latin typeface="Courier New" pitchFamily="49" charset="0"/>
                <a:cs typeface="Courier New" pitchFamily="49" charset="0"/>
              </a:rPr>
              <a:t>;</a:t>
            </a:r>
          </a:p>
          <a:p>
            <a:pPr>
              <a:buNone/>
            </a:pPr>
            <a:r>
              <a:rPr lang="en-IN" sz="1400" dirty="0">
                <a:latin typeface="Courier New" pitchFamily="49" charset="0"/>
                <a:cs typeface="Courier New" pitchFamily="49" charset="0"/>
              </a:rPr>
              <a:t>      </a:t>
            </a:r>
            <a:r>
              <a:rPr lang="en-IN" sz="1400" dirty="0" err="1">
                <a:latin typeface="Courier New" pitchFamily="49" charset="0"/>
                <a:cs typeface="Courier New" pitchFamily="49" charset="0"/>
              </a:rPr>
              <a:t>cout</a:t>
            </a:r>
            <a:r>
              <a:rPr lang="en-IN" sz="1400" dirty="0">
                <a:latin typeface="Courier New" pitchFamily="49" charset="0"/>
                <a:cs typeface="Courier New" pitchFamily="49" charset="0"/>
              </a:rPr>
              <a:t>&lt;&lt;"\n\</a:t>
            </a:r>
            <a:r>
              <a:rPr lang="en-IN" sz="1400" dirty="0" err="1">
                <a:latin typeface="Courier New" pitchFamily="49" charset="0"/>
                <a:cs typeface="Courier New" pitchFamily="49" charset="0"/>
              </a:rPr>
              <a:t>nAddress</a:t>
            </a:r>
            <a:r>
              <a:rPr lang="en-IN" sz="1400" dirty="0">
                <a:latin typeface="Courier New" pitchFamily="49" charset="0"/>
                <a:cs typeface="Courier New" pitchFamily="49" charset="0"/>
              </a:rPr>
              <a:t> of x in main() is:"&lt;&lt;&amp;x;</a:t>
            </a:r>
          </a:p>
          <a:p>
            <a:pPr>
              <a:buNone/>
            </a:pPr>
            <a:r>
              <a:rPr lang="en-IN" sz="1400" dirty="0">
                <a:latin typeface="Courier New" pitchFamily="49" charset="0"/>
                <a:cs typeface="Courier New" pitchFamily="49" charset="0"/>
              </a:rPr>
              <a:t>      </a:t>
            </a:r>
            <a:r>
              <a:rPr lang="en-IN" sz="1400" dirty="0" err="1">
                <a:latin typeface="Courier New" pitchFamily="49" charset="0"/>
                <a:cs typeface="Courier New" pitchFamily="49" charset="0"/>
              </a:rPr>
              <a:t>ptr</a:t>
            </a:r>
            <a:r>
              <a:rPr lang="en-IN" sz="1400" dirty="0">
                <a:latin typeface="Courier New" pitchFamily="49" charset="0"/>
                <a:cs typeface="Courier New" pitchFamily="49" charset="0"/>
              </a:rPr>
              <a:t>=reference(x);</a:t>
            </a:r>
          </a:p>
          <a:p>
            <a:pPr>
              <a:buNone/>
            </a:pPr>
            <a:r>
              <a:rPr lang="en-IN" sz="1400" dirty="0">
                <a:latin typeface="Courier New" pitchFamily="49" charset="0"/>
                <a:cs typeface="Courier New" pitchFamily="49" charset="0"/>
              </a:rPr>
              <a:t>      </a:t>
            </a:r>
            <a:r>
              <a:rPr lang="en-IN" sz="1400" dirty="0" err="1">
                <a:latin typeface="Courier New" pitchFamily="49" charset="0"/>
                <a:cs typeface="Courier New" pitchFamily="49" charset="0"/>
              </a:rPr>
              <a:t>cout</a:t>
            </a:r>
            <a:r>
              <a:rPr lang="en-IN" sz="1400" dirty="0">
                <a:latin typeface="Courier New" pitchFamily="49" charset="0"/>
                <a:cs typeface="Courier New" pitchFamily="49" charset="0"/>
              </a:rPr>
              <a:t>&lt;&lt;"\</a:t>
            </a:r>
            <a:r>
              <a:rPr lang="en-IN" sz="1400" dirty="0" err="1">
                <a:latin typeface="Courier New" pitchFamily="49" charset="0"/>
                <a:cs typeface="Courier New" pitchFamily="49" charset="0"/>
              </a:rPr>
              <a:t>nAddress</a:t>
            </a:r>
            <a:r>
              <a:rPr lang="en-IN" sz="1400" dirty="0">
                <a:latin typeface="Courier New" pitchFamily="49" charset="0"/>
                <a:cs typeface="Courier New" pitchFamily="49" charset="0"/>
              </a:rPr>
              <a:t> of n in reference is:"&lt;&lt;</a:t>
            </a:r>
            <a:r>
              <a:rPr lang="en-IN" sz="1400" dirty="0" err="1">
                <a:latin typeface="Courier New" pitchFamily="49" charset="0"/>
                <a:cs typeface="Courier New" pitchFamily="49" charset="0"/>
              </a:rPr>
              <a:t>ptr</a:t>
            </a:r>
            <a:r>
              <a:rPr lang="en-IN" sz="1400" dirty="0">
                <a:latin typeface="Courier New" pitchFamily="49" charset="0"/>
                <a:cs typeface="Courier New" pitchFamily="49" charset="0"/>
              </a:rPr>
              <a:t>;</a:t>
            </a:r>
          </a:p>
          <a:p>
            <a:pPr>
              <a:buNone/>
            </a:pPr>
            <a:r>
              <a:rPr lang="en-IN" sz="1400" dirty="0">
                <a:latin typeface="Courier New" pitchFamily="49" charset="0"/>
                <a:cs typeface="Courier New" pitchFamily="49" charset="0"/>
              </a:rPr>
              <a:t>      </a:t>
            </a:r>
            <a:r>
              <a:rPr lang="en-IN" sz="1400" dirty="0" err="1">
                <a:latin typeface="Courier New" pitchFamily="49" charset="0"/>
                <a:cs typeface="Courier New" pitchFamily="49" charset="0"/>
              </a:rPr>
              <a:t>getch</a:t>
            </a:r>
            <a:r>
              <a:rPr lang="en-IN" sz="1400" dirty="0">
                <a:latin typeface="Courier New" pitchFamily="49" charset="0"/>
                <a:cs typeface="Courier New" pitchFamily="49" charset="0"/>
              </a:rPr>
              <a:t>();</a:t>
            </a:r>
          </a:p>
          <a:p>
            <a:pPr>
              <a:buNone/>
            </a:pPr>
            <a:r>
              <a:rPr lang="en-IN" sz="1400" dirty="0">
                <a:latin typeface="Courier New" pitchFamily="49" charset="0"/>
                <a:cs typeface="Courier New" pitchFamily="49" charset="0"/>
              </a:rPr>
              <a:t>}</a:t>
            </a:r>
            <a:endParaRPr lang="en-IN" sz="1400" dirty="0">
              <a:latin typeface="Courier New" pitchFamily="49" charset="0"/>
              <a:cs typeface="Courier New" pitchFamily="49" charset="0"/>
            </a:endParaRPr>
          </a:p>
        </p:txBody>
      </p:sp>
    </p:spTree>
    <p:extLst>
      <p:ext uri="{BB962C8B-B14F-4D97-AF65-F5344CB8AC3E}">
        <p14:creationId xmlns:p14="http://schemas.microsoft.com/office/powerpoint/2010/main" val="30357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down)">
                                      <p:cBhvr>
                                        <p:cTn id="24" dur="500"/>
                                        <p:tgtEl>
                                          <p:spTgt spid="3">
                                            <p:txEl>
                                              <p:pRg st="6" end="6"/>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wipe(down)">
                                      <p:cBhvr>
                                        <p:cTn id="30" dur="500"/>
                                        <p:tgtEl>
                                          <p:spTgt spid="3">
                                            <p:txEl>
                                              <p:pRg st="8" end="8"/>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wipe(down)">
                                      <p:cBhvr>
                                        <p:cTn id="33" dur="500"/>
                                        <p:tgtEl>
                                          <p:spTgt spid="3">
                                            <p:txEl>
                                              <p:pRg st="9" end="9"/>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wipe(down)">
                                      <p:cBhvr>
                                        <p:cTn id="36" dur="500"/>
                                        <p:tgtEl>
                                          <p:spTgt spid="3">
                                            <p:txEl>
                                              <p:pRg st="10" end="10"/>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wipe(down)">
                                      <p:cBhvr>
                                        <p:cTn id="39" dur="500"/>
                                        <p:tgtEl>
                                          <p:spTgt spid="3">
                                            <p:txEl>
                                              <p:pRg st="11" end="11"/>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wipe(down)">
                                      <p:cBhvr>
                                        <p:cTn id="42" dur="500"/>
                                        <p:tgtEl>
                                          <p:spTgt spid="3">
                                            <p:txEl>
                                              <p:pRg st="12" end="12"/>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animEffect transition="in" filter="wipe(down)">
                                      <p:cBhvr>
                                        <p:cTn id="45" dur="500"/>
                                        <p:tgtEl>
                                          <p:spTgt spid="3">
                                            <p:txEl>
                                              <p:pRg st="13" end="13"/>
                                            </p:txEl>
                                          </p:spTgt>
                                        </p:tgtEl>
                                      </p:cBhvr>
                                    </p:animEffect>
                                  </p:childTnLst>
                                </p:cTn>
                              </p:par>
                              <p:par>
                                <p:cTn id="46" presetID="22" presetClass="entr" presetSubtype="4" fill="hold" nodeType="withEffect">
                                  <p:stCondLst>
                                    <p:cond delay="0"/>
                                  </p:stCondLst>
                                  <p:childTnLst>
                                    <p:set>
                                      <p:cBhvr>
                                        <p:cTn id="47" dur="1" fill="hold">
                                          <p:stCondLst>
                                            <p:cond delay="0"/>
                                          </p:stCondLst>
                                        </p:cTn>
                                        <p:tgtEl>
                                          <p:spTgt spid="3">
                                            <p:txEl>
                                              <p:pRg st="14" end="14"/>
                                            </p:txEl>
                                          </p:spTgt>
                                        </p:tgtEl>
                                        <p:attrNameLst>
                                          <p:attrName>style.visibility</p:attrName>
                                        </p:attrNameLst>
                                      </p:cBhvr>
                                      <p:to>
                                        <p:strVal val="visible"/>
                                      </p:to>
                                    </p:set>
                                    <p:animEffect transition="in" filter="wipe(down)">
                                      <p:cBhvr>
                                        <p:cTn id="48" dur="500"/>
                                        <p:tgtEl>
                                          <p:spTgt spid="3">
                                            <p:txEl>
                                              <p:pRg st="14" end="14"/>
                                            </p:txEl>
                                          </p:spTgt>
                                        </p:tgtEl>
                                      </p:cBhvr>
                                    </p:animEffect>
                                  </p:childTnLst>
                                </p:cTn>
                              </p:par>
                              <p:par>
                                <p:cTn id="49" presetID="22" presetClass="entr" presetSubtype="4" fill="hold" nodeType="with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animEffect transition="in" filter="wipe(down)">
                                      <p:cBhvr>
                                        <p:cTn id="51" dur="500"/>
                                        <p:tgtEl>
                                          <p:spTgt spid="3">
                                            <p:txEl>
                                              <p:pRg st="15" end="15"/>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3">
                                            <p:txEl>
                                              <p:pRg st="16" end="16"/>
                                            </p:txEl>
                                          </p:spTgt>
                                        </p:tgtEl>
                                        <p:attrNameLst>
                                          <p:attrName>style.visibility</p:attrName>
                                        </p:attrNameLst>
                                      </p:cBhvr>
                                      <p:to>
                                        <p:strVal val="visible"/>
                                      </p:to>
                                    </p:set>
                                    <p:animEffect transition="in" filter="wipe(down)">
                                      <p:cBhvr>
                                        <p:cTn id="54" dur="500"/>
                                        <p:tgtEl>
                                          <p:spTgt spid="3">
                                            <p:txEl>
                                              <p:pRg st="16" end="16"/>
                                            </p:txEl>
                                          </p:spTgt>
                                        </p:tgtEl>
                                      </p:cBhvr>
                                    </p:animEffect>
                                  </p:childTnLst>
                                </p:cTn>
                              </p:par>
                              <p:par>
                                <p:cTn id="55" presetID="22" presetClass="entr" presetSubtype="4" fill="hold" nodeType="withEffect">
                                  <p:stCondLst>
                                    <p:cond delay="0"/>
                                  </p:stCondLst>
                                  <p:childTnLst>
                                    <p:set>
                                      <p:cBhvr>
                                        <p:cTn id="56" dur="1" fill="hold">
                                          <p:stCondLst>
                                            <p:cond delay="0"/>
                                          </p:stCondLst>
                                        </p:cTn>
                                        <p:tgtEl>
                                          <p:spTgt spid="3">
                                            <p:txEl>
                                              <p:pRg st="17" end="17"/>
                                            </p:txEl>
                                          </p:spTgt>
                                        </p:tgtEl>
                                        <p:attrNameLst>
                                          <p:attrName>style.visibility</p:attrName>
                                        </p:attrNameLst>
                                      </p:cBhvr>
                                      <p:to>
                                        <p:strVal val="visible"/>
                                      </p:to>
                                    </p:set>
                                    <p:animEffect transition="in" filter="wipe(down)">
                                      <p:cBhvr>
                                        <p:cTn id="57" dur="500"/>
                                        <p:tgtEl>
                                          <p:spTgt spid="3">
                                            <p:txEl>
                                              <p:pRg st="17" end="17"/>
                                            </p:txEl>
                                          </p:spTgt>
                                        </p:tgtEl>
                                      </p:cBhvr>
                                    </p:animEffect>
                                  </p:childTnLst>
                                </p:cTn>
                              </p:par>
                              <p:par>
                                <p:cTn id="58" presetID="22" presetClass="entr" presetSubtype="4" fill="hold" nodeType="withEffect">
                                  <p:stCondLst>
                                    <p:cond delay="0"/>
                                  </p:stCondLst>
                                  <p:childTnLst>
                                    <p:set>
                                      <p:cBhvr>
                                        <p:cTn id="59" dur="1" fill="hold">
                                          <p:stCondLst>
                                            <p:cond delay="0"/>
                                          </p:stCondLst>
                                        </p:cTn>
                                        <p:tgtEl>
                                          <p:spTgt spid="3">
                                            <p:txEl>
                                              <p:pRg st="18" end="18"/>
                                            </p:txEl>
                                          </p:spTgt>
                                        </p:tgtEl>
                                        <p:attrNameLst>
                                          <p:attrName>style.visibility</p:attrName>
                                        </p:attrNameLst>
                                      </p:cBhvr>
                                      <p:to>
                                        <p:strVal val="visible"/>
                                      </p:to>
                                    </p:set>
                                    <p:animEffect transition="in" filter="wipe(down)">
                                      <p:cBhvr>
                                        <p:cTn id="60" dur="500"/>
                                        <p:tgtEl>
                                          <p:spTgt spid="3">
                                            <p:txEl>
                                              <p:pRg st="18" end="18"/>
                                            </p:txEl>
                                          </p:spTgt>
                                        </p:tgtEl>
                                      </p:cBhvr>
                                    </p:animEffect>
                                  </p:childTnLst>
                                </p:cTn>
                              </p:par>
                              <p:par>
                                <p:cTn id="61" presetID="22" presetClass="entr" presetSubtype="4" fill="hold" nodeType="withEffect">
                                  <p:stCondLst>
                                    <p:cond delay="0"/>
                                  </p:stCondLst>
                                  <p:childTnLst>
                                    <p:set>
                                      <p:cBhvr>
                                        <p:cTn id="62" dur="1" fill="hold">
                                          <p:stCondLst>
                                            <p:cond delay="0"/>
                                          </p:stCondLst>
                                        </p:cTn>
                                        <p:tgtEl>
                                          <p:spTgt spid="3">
                                            <p:txEl>
                                              <p:pRg st="19" end="19"/>
                                            </p:txEl>
                                          </p:spTgt>
                                        </p:tgtEl>
                                        <p:attrNameLst>
                                          <p:attrName>style.visibility</p:attrName>
                                        </p:attrNameLst>
                                      </p:cBhvr>
                                      <p:to>
                                        <p:strVal val="visible"/>
                                      </p:to>
                                    </p:set>
                                    <p:animEffect transition="in" filter="wipe(down)">
                                      <p:cBhvr>
                                        <p:cTn id="63" dur="500"/>
                                        <p:tgtEl>
                                          <p:spTgt spid="3">
                                            <p:txEl>
                                              <p:pRg st="19" end="19"/>
                                            </p:txEl>
                                          </p:spTgt>
                                        </p:tgtEl>
                                      </p:cBhvr>
                                    </p:animEffect>
                                  </p:childTnLst>
                                </p:cTn>
                              </p:par>
                              <p:par>
                                <p:cTn id="64" presetID="22" presetClass="entr" presetSubtype="4" fill="hold" nodeType="withEffect">
                                  <p:stCondLst>
                                    <p:cond delay="0"/>
                                  </p:stCondLst>
                                  <p:childTnLst>
                                    <p:set>
                                      <p:cBhvr>
                                        <p:cTn id="65" dur="1" fill="hold">
                                          <p:stCondLst>
                                            <p:cond delay="0"/>
                                          </p:stCondLst>
                                        </p:cTn>
                                        <p:tgtEl>
                                          <p:spTgt spid="3">
                                            <p:txEl>
                                              <p:pRg st="20" end="20"/>
                                            </p:txEl>
                                          </p:spTgt>
                                        </p:tgtEl>
                                        <p:attrNameLst>
                                          <p:attrName>style.visibility</p:attrName>
                                        </p:attrNameLst>
                                      </p:cBhvr>
                                      <p:to>
                                        <p:strVal val="visible"/>
                                      </p:to>
                                    </p:set>
                                    <p:animEffect transition="in" filter="wipe(down)">
                                      <p:cBhvr>
                                        <p:cTn id="66" dur="500"/>
                                        <p:tgtEl>
                                          <p:spTgt spid="3">
                                            <p:txEl>
                                              <p:pRg st="20" end="20"/>
                                            </p:txEl>
                                          </p:spTgt>
                                        </p:tgtEl>
                                      </p:cBhvr>
                                    </p:animEffect>
                                  </p:childTnLst>
                                </p:cTn>
                              </p:par>
                              <p:par>
                                <p:cTn id="67" presetID="22" presetClass="entr" presetSubtype="4" fill="hold" nodeType="withEffect">
                                  <p:stCondLst>
                                    <p:cond delay="0"/>
                                  </p:stCondLst>
                                  <p:childTnLst>
                                    <p:set>
                                      <p:cBhvr>
                                        <p:cTn id="68" dur="1" fill="hold">
                                          <p:stCondLst>
                                            <p:cond delay="0"/>
                                          </p:stCondLst>
                                        </p:cTn>
                                        <p:tgtEl>
                                          <p:spTgt spid="3">
                                            <p:txEl>
                                              <p:pRg st="21" end="21"/>
                                            </p:txEl>
                                          </p:spTgt>
                                        </p:tgtEl>
                                        <p:attrNameLst>
                                          <p:attrName>style.visibility</p:attrName>
                                        </p:attrNameLst>
                                      </p:cBhvr>
                                      <p:to>
                                        <p:strVal val="visible"/>
                                      </p:to>
                                    </p:set>
                                    <p:animEffect transition="in" filter="wipe(down)">
                                      <p:cBhvr>
                                        <p:cTn id="69" dur="500"/>
                                        <p:tgtEl>
                                          <p:spTgt spid="3">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51520" y="188640"/>
            <a:ext cx="8712968" cy="6480720"/>
          </a:xfrm>
        </p:spPr>
        <p:style>
          <a:lnRef idx="1">
            <a:schemeClr val="accent1"/>
          </a:lnRef>
          <a:fillRef idx="2">
            <a:schemeClr val="accent1"/>
          </a:fillRef>
          <a:effectRef idx="1">
            <a:schemeClr val="accent1"/>
          </a:effectRef>
          <a:fontRef idx="minor">
            <a:schemeClr val="dk1"/>
          </a:fontRef>
        </p:style>
        <p:txBody>
          <a:bodyPr>
            <a:normAutofit/>
          </a:bodyPr>
          <a:lstStyle/>
          <a:p>
            <a:pPr algn="ctr">
              <a:buNone/>
            </a:pPr>
            <a:r>
              <a:rPr lang="en-IN" sz="2000" b="1" dirty="0" smtClean="0"/>
              <a:t>Functions </a:t>
            </a:r>
            <a:r>
              <a:rPr lang="en-IN" sz="2000" b="1" dirty="0" smtClean="0"/>
              <a:t>accessed with pointers/ Pointer to object</a:t>
            </a:r>
            <a:endParaRPr lang="en-IN" sz="2000" dirty="0" smtClean="0"/>
          </a:p>
          <a:p>
            <a:pPr>
              <a:buNone/>
            </a:pPr>
            <a:endParaRPr lang="en-IN" sz="1400" dirty="0" smtClean="0">
              <a:latin typeface="Courier New" pitchFamily="49" charset="0"/>
              <a:cs typeface="Courier New" pitchFamily="49" charset="0"/>
            </a:endParaRPr>
          </a:p>
          <a:p>
            <a:pPr>
              <a:buNone/>
            </a:pPr>
            <a:r>
              <a:rPr lang="en-IN" sz="1400" dirty="0" smtClean="0">
                <a:latin typeface="Courier New" pitchFamily="49" charset="0"/>
                <a:cs typeface="Courier New" pitchFamily="49" charset="0"/>
              </a:rPr>
              <a:t>class </a:t>
            </a:r>
            <a:r>
              <a:rPr lang="en-IN" sz="1400" dirty="0">
                <a:latin typeface="Courier New" pitchFamily="49" charset="0"/>
                <a:cs typeface="Courier New" pitchFamily="49" charset="0"/>
              </a:rPr>
              <a:t>comp</a:t>
            </a:r>
          </a:p>
          <a:p>
            <a:pPr>
              <a:buNone/>
            </a:pPr>
            <a:r>
              <a:rPr lang="en-IN" sz="1400" dirty="0">
                <a:latin typeface="Courier New" pitchFamily="49" charset="0"/>
                <a:cs typeface="Courier New" pitchFamily="49" charset="0"/>
              </a:rPr>
              <a:t>{</a:t>
            </a:r>
          </a:p>
          <a:p>
            <a:pPr>
              <a:buNone/>
            </a:pPr>
            <a:r>
              <a:rPr lang="en-IN" sz="1400" dirty="0">
                <a:latin typeface="Courier New" pitchFamily="49" charset="0"/>
                <a:cs typeface="Courier New" pitchFamily="49" charset="0"/>
              </a:rPr>
              <a:t>      </a:t>
            </a:r>
            <a:r>
              <a:rPr lang="en-IN" sz="1400" dirty="0" err="1">
                <a:latin typeface="Courier New" pitchFamily="49" charset="0"/>
                <a:cs typeface="Courier New" pitchFamily="49" charset="0"/>
              </a:rPr>
              <a:t>int</a:t>
            </a:r>
            <a:r>
              <a:rPr lang="en-IN" sz="1400" dirty="0">
                <a:latin typeface="Courier New" pitchFamily="49" charset="0"/>
                <a:cs typeface="Courier New" pitchFamily="49" charset="0"/>
              </a:rPr>
              <a:t> real, </a:t>
            </a:r>
            <a:r>
              <a:rPr lang="en-IN" sz="1400" dirty="0" err="1">
                <a:latin typeface="Courier New" pitchFamily="49" charset="0"/>
                <a:cs typeface="Courier New" pitchFamily="49" charset="0"/>
              </a:rPr>
              <a:t>imag</a:t>
            </a:r>
            <a:r>
              <a:rPr lang="en-IN" sz="1400" dirty="0">
                <a:latin typeface="Courier New" pitchFamily="49" charset="0"/>
                <a:cs typeface="Courier New" pitchFamily="49" charset="0"/>
              </a:rPr>
              <a:t>;</a:t>
            </a:r>
          </a:p>
          <a:p>
            <a:pPr>
              <a:buNone/>
            </a:pPr>
            <a:r>
              <a:rPr lang="en-IN" sz="1400" dirty="0">
                <a:latin typeface="Courier New" pitchFamily="49" charset="0"/>
                <a:cs typeface="Courier New" pitchFamily="49" charset="0"/>
              </a:rPr>
              <a:t>      public:</a:t>
            </a:r>
          </a:p>
          <a:p>
            <a:pPr>
              <a:buNone/>
            </a:pPr>
            <a:r>
              <a:rPr lang="en-IN" sz="1400" dirty="0">
                <a:latin typeface="Courier New" pitchFamily="49" charset="0"/>
                <a:cs typeface="Courier New" pitchFamily="49" charset="0"/>
              </a:rPr>
              <a:t>             void input(</a:t>
            </a:r>
            <a:r>
              <a:rPr lang="en-IN" sz="1400" dirty="0" err="1">
                <a:latin typeface="Courier New" pitchFamily="49" charset="0"/>
                <a:cs typeface="Courier New" pitchFamily="49" charset="0"/>
              </a:rPr>
              <a:t>int</a:t>
            </a:r>
            <a:r>
              <a:rPr lang="en-IN" sz="1400" dirty="0">
                <a:latin typeface="Courier New" pitchFamily="49" charset="0"/>
                <a:cs typeface="Courier New" pitchFamily="49" charset="0"/>
              </a:rPr>
              <a:t> a, </a:t>
            </a:r>
            <a:r>
              <a:rPr lang="en-IN" sz="1400" dirty="0" err="1">
                <a:latin typeface="Courier New" pitchFamily="49" charset="0"/>
                <a:cs typeface="Courier New" pitchFamily="49" charset="0"/>
              </a:rPr>
              <a:t>int</a:t>
            </a:r>
            <a:r>
              <a:rPr lang="en-IN" sz="1400" dirty="0">
                <a:latin typeface="Courier New" pitchFamily="49" charset="0"/>
                <a:cs typeface="Courier New" pitchFamily="49" charset="0"/>
              </a:rPr>
              <a:t> b)</a:t>
            </a:r>
          </a:p>
          <a:p>
            <a:pPr>
              <a:buNone/>
            </a:pPr>
            <a:r>
              <a:rPr lang="en-IN" sz="1400" dirty="0">
                <a:latin typeface="Courier New" pitchFamily="49" charset="0"/>
                <a:cs typeface="Courier New" pitchFamily="49" charset="0"/>
              </a:rPr>
              <a:t>             {   real=a;  </a:t>
            </a:r>
            <a:r>
              <a:rPr lang="en-IN" sz="1400" dirty="0" err="1">
                <a:latin typeface="Courier New" pitchFamily="49" charset="0"/>
                <a:cs typeface="Courier New" pitchFamily="49" charset="0"/>
              </a:rPr>
              <a:t>imag</a:t>
            </a:r>
            <a:r>
              <a:rPr lang="en-IN" sz="1400" dirty="0">
                <a:latin typeface="Courier New" pitchFamily="49" charset="0"/>
                <a:cs typeface="Courier New" pitchFamily="49" charset="0"/>
              </a:rPr>
              <a:t>=b;  }</a:t>
            </a:r>
          </a:p>
          <a:p>
            <a:pPr>
              <a:buNone/>
            </a:pPr>
            <a:r>
              <a:rPr lang="en-IN" sz="1400" dirty="0">
                <a:latin typeface="Courier New" pitchFamily="49" charset="0"/>
                <a:cs typeface="Courier New" pitchFamily="49" charset="0"/>
              </a:rPr>
              <a:t>             void display(void)</a:t>
            </a:r>
          </a:p>
          <a:p>
            <a:pPr>
              <a:buNone/>
            </a:pPr>
            <a:r>
              <a:rPr lang="en-IN" sz="1400" dirty="0">
                <a:latin typeface="Courier New" pitchFamily="49" charset="0"/>
                <a:cs typeface="Courier New" pitchFamily="49" charset="0"/>
              </a:rPr>
              <a:t>             {   </a:t>
            </a:r>
            <a:r>
              <a:rPr lang="en-IN" sz="1400" dirty="0" err="1">
                <a:latin typeface="Courier New" pitchFamily="49" charset="0"/>
                <a:cs typeface="Courier New" pitchFamily="49" charset="0"/>
              </a:rPr>
              <a:t>cout</a:t>
            </a:r>
            <a:r>
              <a:rPr lang="en-IN" sz="1400" dirty="0">
                <a:latin typeface="Courier New" pitchFamily="49" charset="0"/>
                <a:cs typeface="Courier New" pitchFamily="49" charset="0"/>
              </a:rPr>
              <a:t>&lt;&lt;real&lt;&lt;"+</a:t>
            </a:r>
            <a:r>
              <a:rPr lang="en-IN" sz="1400" dirty="0" err="1">
                <a:latin typeface="Courier New" pitchFamily="49" charset="0"/>
                <a:cs typeface="Courier New" pitchFamily="49" charset="0"/>
              </a:rPr>
              <a:t>i</a:t>
            </a:r>
            <a:r>
              <a:rPr lang="en-IN" sz="1400" dirty="0">
                <a:latin typeface="Courier New" pitchFamily="49" charset="0"/>
                <a:cs typeface="Courier New" pitchFamily="49" charset="0"/>
              </a:rPr>
              <a:t>"&lt;&lt;</a:t>
            </a:r>
            <a:r>
              <a:rPr lang="en-IN" sz="1400" dirty="0" err="1">
                <a:latin typeface="Courier New" pitchFamily="49" charset="0"/>
                <a:cs typeface="Courier New" pitchFamily="49" charset="0"/>
              </a:rPr>
              <a:t>imag</a:t>
            </a:r>
            <a:r>
              <a:rPr lang="en-IN" sz="1400" dirty="0">
                <a:latin typeface="Courier New" pitchFamily="49" charset="0"/>
                <a:cs typeface="Courier New" pitchFamily="49" charset="0"/>
              </a:rPr>
              <a:t>;}</a:t>
            </a:r>
          </a:p>
          <a:p>
            <a:pPr>
              <a:buNone/>
            </a:pPr>
            <a:r>
              <a:rPr lang="en-IN" sz="1400" dirty="0">
                <a:latin typeface="Courier New" pitchFamily="49" charset="0"/>
                <a:cs typeface="Courier New" pitchFamily="49" charset="0"/>
              </a:rPr>
              <a:t>};</a:t>
            </a:r>
          </a:p>
          <a:p>
            <a:pPr>
              <a:buNone/>
            </a:pPr>
            <a:r>
              <a:rPr lang="en-IN" sz="1400" dirty="0">
                <a:latin typeface="Courier New" pitchFamily="49" charset="0"/>
                <a:cs typeface="Courier New" pitchFamily="49" charset="0"/>
              </a:rPr>
              <a:t>main()</a:t>
            </a:r>
          </a:p>
          <a:p>
            <a:pPr>
              <a:buNone/>
            </a:pPr>
            <a:r>
              <a:rPr lang="en-IN" sz="1400" dirty="0">
                <a:latin typeface="Courier New" pitchFamily="49" charset="0"/>
                <a:cs typeface="Courier New" pitchFamily="49" charset="0"/>
              </a:rPr>
              <a:t>{</a:t>
            </a:r>
          </a:p>
          <a:p>
            <a:pPr>
              <a:buNone/>
            </a:pPr>
            <a:r>
              <a:rPr lang="en-IN" sz="1400" dirty="0">
                <a:latin typeface="Courier New" pitchFamily="49" charset="0"/>
                <a:cs typeface="Courier New" pitchFamily="49" charset="0"/>
              </a:rPr>
              <a:t>      comp *</a:t>
            </a:r>
            <a:r>
              <a:rPr lang="en-IN" sz="1400" dirty="0" err="1">
                <a:latin typeface="Courier New" pitchFamily="49" charset="0"/>
                <a:cs typeface="Courier New" pitchFamily="49" charset="0"/>
              </a:rPr>
              <a:t>cptr,c</a:t>
            </a:r>
            <a:r>
              <a:rPr lang="en-IN" sz="1400" dirty="0">
                <a:latin typeface="Courier New" pitchFamily="49" charset="0"/>
                <a:cs typeface="Courier New" pitchFamily="49" charset="0"/>
              </a:rPr>
              <a:t>;</a:t>
            </a:r>
          </a:p>
          <a:p>
            <a:pPr>
              <a:buNone/>
            </a:pPr>
            <a:r>
              <a:rPr lang="en-IN" sz="1400" dirty="0">
                <a:latin typeface="Courier New" pitchFamily="49" charset="0"/>
                <a:cs typeface="Courier New" pitchFamily="49" charset="0"/>
              </a:rPr>
              <a:t>      </a:t>
            </a:r>
            <a:r>
              <a:rPr lang="en-IN" sz="1400" dirty="0" err="1">
                <a:latin typeface="Courier New" pitchFamily="49" charset="0"/>
                <a:cs typeface="Courier New" pitchFamily="49" charset="0"/>
              </a:rPr>
              <a:t>cptr</a:t>
            </a:r>
            <a:r>
              <a:rPr lang="en-IN" sz="1400" dirty="0">
                <a:latin typeface="Courier New" pitchFamily="49" charset="0"/>
                <a:cs typeface="Courier New" pitchFamily="49" charset="0"/>
              </a:rPr>
              <a:t>=&amp;c;</a:t>
            </a:r>
          </a:p>
          <a:p>
            <a:pPr>
              <a:buNone/>
            </a:pPr>
            <a:r>
              <a:rPr lang="en-IN" sz="1400" dirty="0">
                <a:latin typeface="Courier New" pitchFamily="49" charset="0"/>
                <a:cs typeface="Courier New" pitchFamily="49" charset="0"/>
              </a:rPr>
              <a:t>      </a:t>
            </a:r>
            <a:r>
              <a:rPr lang="en-IN" sz="1400" dirty="0" err="1">
                <a:latin typeface="Courier New" pitchFamily="49" charset="0"/>
                <a:cs typeface="Courier New" pitchFamily="49" charset="0"/>
              </a:rPr>
              <a:t>cptr</a:t>
            </a:r>
            <a:r>
              <a:rPr lang="en-IN" sz="1400" dirty="0">
                <a:latin typeface="Courier New" pitchFamily="49" charset="0"/>
                <a:cs typeface="Courier New" pitchFamily="49" charset="0"/>
              </a:rPr>
              <a:t>-&gt;input(5,3);</a:t>
            </a:r>
          </a:p>
          <a:p>
            <a:pPr>
              <a:buNone/>
            </a:pPr>
            <a:r>
              <a:rPr lang="en-IN" sz="1400" dirty="0">
                <a:latin typeface="Courier New" pitchFamily="49" charset="0"/>
                <a:cs typeface="Courier New" pitchFamily="49" charset="0"/>
              </a:rPr>
              <a:t>      </a:t>
            </a:r>
            <a:r>
              <a:rPr lang="en-IN" sz="1400" dirty="0" err="1">
                <a:latin typeface="Courier New" pitchFamily="49" charset="0"/>
                <a:cs typeface="Courier New" pitchFamily="49" charset="0"/>
              </a:rPr>
              <a:t>cptr</a:t>
            </a:r>
            <a:r>
              <a:rPr lang="en-IN" sz="1400" dirty="0">
                <a:latin typeface="Courier New" pitchFamily="49" charset="0"/>
                <a:cs typeface="Courier New" pitchFamily="49" charset="0"/>
              </a:rPr>
              <a:t>-&gt;display();</a:t>
            </a:r>
          </a:p>
          <a:p>
            <a:pPr>
              <a:buNone/>
            </a:pPr>
            <a:r>
              <a:rPr lang="en-IN" sz="1400" dirty="0">
                <a:latin typeface="Courier New" pitchFamily="49" charset="0"/>
                <a:cs typeface="Courier New" pitchFamily="49" charset="0"/>
              </a:rPr>
              <a:t>      </a:t>
            </a:r>
            <a:r>
              <a:rPr lang="en-IN" sz="1400" dirty="0" err="1">
                <a:latin typeface="Courier New" pitchFamily="49" charset="0"/>
                <a:cs typeface="Courier New" pitchFamily="49" charset="0"/>
              </a:rPr>
              <a:t>getch</a:t>
            </a:r>
            <a:r>
              <a:rPr lang="en-IN" sz="1400" dirty="0">
                <a:latin typeface="Courier New" pitchFamily="49" charset="0"/>
                <a:cs typeface="Courier New" pitchFamily="49" charset="0"/>
              </a:rPr>
              <a:t>();</a:t>
            </a:r>
          </a:p>
          <a:p>
            <a:pPr>
              <a:buNone/>
            </a:pPr>
            <a:r>
              <a:rPr lang="en-US" sz="1400" dirty="0">
                <a:latin typeface="Courier New" pitchFamily="49" charset="0"/>
                <a:cs typeface="Courier New" pitchFamily="49" charset="0"/>
              </a:rPr>
              <a:t>}</a:t>
            </a:r>
            <a:endParaRPr lang="en-IN" sz="1400" dirty="0">
              <a:latin typeface="Courier New" pitchFamily="49" charset="0"/>
              <a:cs typeface="Courier New" pitchFamily="49" charset="0"/>
            </a:endParaRPr>
          </a:p>
        </p:txBody>
      </p:sp>
    </p:spTree>
    <p:extLst>
      <p:ext uri="{BB962C8B-B14F-4D97-AF65-F5344CB8AC3E}">
        <p14:creationId xmlns:p14="http://schemas.microsoft.com/office/powerpoint/2010/main" val="30357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down)">
                                      <p:cBhvr>
                                        <p:cTn id="10" dur="500"/>
                                        <p:tgtEl>
                                          <p:spTgt spid="3">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down)">
                                      <p:cBhvr>
                                        <p:cTn id="13" dur="500"/>
                                        <p:tgtEl>
                                          <p:spTgt spid="3">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wipe(down)">
                                      <p:cBhvr>
                                        <p:cTn id="16" dur="500"/>
                                        <p:tgtEl>
                                          <p:spTgt spid="3">
                                            <p:txEl>
                                              <p:pRg st="5" end="5"/>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down)">
                                      <p:cBhvr>
                                        <p:cTn id="19" dur="500"/>
                                        <p:tgtEl>
                                          <p:spTgt spid="3">
                                            <p:txEl>
                                              <p:pRg st="6" end="6"/>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down)">
                                      <p:cBhvr>
                                        <p:cTn id="22" dur="500"/>
                                        <p:tgtEl>
                                          <p:spTgt spid="3">
                                            <p:txEl>
                                              <p:pRg st="7" end="7"/>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wipe(down)">
                                      <p:cBhvr>
                                        <p:cTn id="25" dur="500"/>
                                        <p:tgtEl>
                                          <p:spTgt spid="3">
                                            <p:txEl>
                                              <p:pRg st="8" end="8"/>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wipe(down)">
                                      <p:cBhvr>
                                        <p:cTn id="28" dur="500"/>
                                        <p:tgtEl>
                                          <p:spTgt spid="3">
                                            <p:txEl>
                                              <p:pRg st="9" end="9"/>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wipe(down)">
                                      <p:cBhvr>
                                        <p:cTn id="31" dur="500"/>
                                        <p:tgtEl>
                                          <p:spTgt spid="3">
                                            <p:txEl>
                                              <p:pRg st="10" end="10"/>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wipe(down)">
                                      <p:cBhvr>
                                        <p:cTn id="34" dur="500"/>
                                        <p:tgtEl>
                                          <p:spTgt spid="3">
                                            <p:txEl>
                                              <p:pRg st="11" end="11"/>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wipe(down)">
                                      <p:cBhvr>
                                        <p:cTn id="37" dur="500"/>
                                        <p:tgtEl>
                                          <p:spTgt spid="3">
                                            <p:txEl>
                                              <p:pRg st="12" end="12"/>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3">
                                            <p:txEl>
                                              <p:pRg st="13" end="13"/>
                                            </p:txEl>
                                          </p:spTgt>
                                        </p:tgtEl>
                                        <p:attrNameLst>
                                          <p:attrName>style.visibility</p:attrName>
                                        </p:attrNameLst>
                                      </p:cBhvr>
                                      <p:to>
                                        <p:strVal val="visible"/>
                                      </p:to>
                                    </p:set>
                                    <p:animEffect transition="in" filter="wipe(down)">
                                      <p:cBhvr>
                                        <p:cTn id="40" dur="500"/>
                                        <p:tgtEl>
                                          <p:spTgt spid="3">
                                            <p:txEl>
                                              <p:pRg st="13" end="13"/>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animEffect transition="in" filter="wipe(down)">
                                      <p:cBhvr>
                                        <p:cTn id="43" dur="500"/>
                                        <p:tgtEl>
                                          <p:spTgt spid="3">
                                            <p:txEl>
                                              <p:pRg st="14" end="14"/>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3">
                                            <p:txEl>
                                              <p:pRg st="15" end="15"/>
                                            </p:txEl>
                                          </p:spTgt>
                                        </p:tgtEl>
                                        <p:attrNameLst>
                                          <p:attrName>style.visibility</p:attrName>
                                        </p:attrNameLst>
                                      </p:cBhvr>
                                      <p:to>
                                        <p:strVal val="visible"/>
                                      </p:to>
                                    </p:set>
                                    <p:animEffect transition="in" filter="wipe(down)">
                                      <p:cBhvr>
                                        <p:cTn id="46" dur="500"/>
                                        <p:tgtEl>
                                          <p:spTgt spid="3">
                                            <p:txEl>
                                              <p:pRg st="15" end="15"/>
                                            </p:txEl>
                                          </p:spTgt>
                                        </p:tgtEl>
                                      </p:cBhvr>
                                    </p:animEffect>
                                  </p:childTnLst>
                                </p:cTn>
                              </p:par>
                              <p:par>
                                <p:cTn id="47" presetID="22" presetClass="entr" presetSubtype="4" fill="hold" nodeType="withEffect">
                                  <p:stCondLst>
                                    <p:cond delay="0"/>
                                  </p:stCondLst>
                                  <p:childTnLst>
                                    <p:set>
                                      <p:cBhvr>
                                        <p:cTn id="48" dur="1" fill="hold">
                                          <p:stCondLst>
                                            <p:cond delay="0"/>
                                          </p:stCondLst>
                                        </p:cTn>
                                        <p:tgtEl>
                                          <p:spTgt spid="3">
                                            <p:txEl>
                                              <p:pRg st="16" end="16"/>
                                            </p:txEl>
                                          </p:spTgt>
                                        </p:tgtEl>
                                        <p:attrNameLst>
                                          <p:attrName>style.visibility</p:attrName>
                                        </p:attrNameLst>
                                      </p:cBhvr>
                                      <p:to>
                                        <p:strVal val="visible"/>
                                      </p:to>
                                    </p:set>
                                    <p:animEffect transition="in" filter="wipe(down)">
                                      <p:cBhvr>
                                        <p:cTn id="49" dur="500"/>
                                        <p:tgtEl>
                                          <p:spTgt spid="3">
                                            <p:txEl>
                                              <p:pRg st="16" end="16"/>
                                            </p:txEl>
                                          </p:spTgt>
                                        </p:tgtEl>
                                      </p:cBhvr>
                                    </p:animEffect>
                                  </p:childTnLst>
                                </p:cTn>
                              </p:par>
                              <p:par>
                                <p:cTn id="50" presetID="22" presetClass="entr" presetSubtype="4" fill="hold" nodeType="withEffect">
                                  <p:stCondLst>
                                    <p:cond delay="0"/>
                                  </p:stCondLst>
                                  <p:childTnLst>
                                    <p:set>
                                      <p:cBhvr>
                                        <p:cTn id="51" dur="1" fill="hold">
                                          <p:stCondLst>
                                            <p:cond delay="0"/>
                                          </p:stCondLst>
                                        </p:cTn>
                                        <p:tgtEl>
                                          <p:spTgt spid="3">
                                            <p:txEl>
                                              <p:pRg st="17" end="17"/>
                                            </p:txEl>
                                          </p:spTgt>
                                        </p:tgtEl>
                                        <p:attrNameLst>
                                          <p:attrName>style.visibility</p:attrName>
                                        </p:attrNameLst>
                                      </p:cBhvr>
                                      <p:to>
                                        <p:strVal val="visible"/>
                                      </p:to>
                                    </p:set>
                                    <p:animEffect transition="in" filter="wipe(down)">
                                      <p:cBhvr>
                                        <p:cTn id="52" dur="500"/>
                                        <p:tgtEl>
                                          <p:spTgt spid="3">
                                            <p:txEl>
                                              <p:pRg st="17" end="17"/>
                                            </p:txEl>
                                          </p:spTgt>
                                        </p:tgtEl>
                                      </p:cBhvr>
                                    </p:animEffect>
                                  </p:childTnLst>
                                </p:cTn>
                              </p:par>
                              <p:par>
                                <p:cTn id="53" presetID="22" presetClass="entr" presetSubtype="4" fill="hold" nodeType="withEffect">
                                  <p:stCondLst>
                                    <p:cond delay="0"/>
                                  </p:stCondLst>
                                  <p:childTnLst>
                                    <p:set>
                                      <p:cBhvr>
                                        <p:cTn id="54" dur="1" fill="hold">
                                          <p:stCondLst>
                                            <p:cond delay="0"/>
                                          </p:stCondLst>
                                        </p:cTn>
                                        <p:tgtEl>
                                          <p:spTgt spid="3">
                                            <p:txEl>
                                              <p:pRg st="18" end="18"/>
                                            </p:txEl>
                                          </p:spTgt>
                                        </p:tgtEl>
                                        <p:attrNameLst>
                                          <p:attrName>style.visibility</p:attrName>
                                        </p:attrNameLst>
                                      </p:cBhvr>
                                      <p:to>
                                        <p:strVal val="visible"/>
                                      </p:to>
                                    </p:set>
                                    <p:animEffect transition="in" filter="wipe(down)">
                                      <p:cBhvr>
                                        <p:cTn id="55"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579296" cy="360040"/>
          </a:xfrm>
        </p:spPr>
        <p:style>
          <a:lnRef idx="1">
            <a:schemeClr val="dk1"/>
          </a:lnRef>
          <a:fillRef idx="2">
            <a:schemeClr val="dk1"/>
          </a:fillRef>
          <a:effectRef idx="1">
            <a:schemeClr val="dk1"/>
          </a:effectRef>
          <a:fontRef idx="minor">
            <a:schemeClr val="dk1"/>
          </a:fontRef>
        </p:style>
        <p:txBody>
          <a:bodyPr anchor="t">
            <a:normAutofit fontScale="90000"/>
          </a:bodyPr>
          <a:lstStyle/>
          <a:p>
            <a:r>
              <a:rPr lang="en-IN" sz="2200" b="1" dirty="0"/>
              <a:t>POINTER TO DERIVED CLASS</a:t>
            </a:r>
            <a:r>
              <a:rPr lang="en-IN" b="1" dirty="0"/>
              <a:t/>
            </a:r>
            <a:br>
              <a:rPr lang="en-IN" b="1" dirty="0"/>
            </a:br>
            <a:endParaRPr lang="en-IN" dirty="0"/>
          </a:p>
        </p:txBody>
      </p:sp>
      <p:sp>
        <p:nvSpPr>
          <p:cNvPr id="3" name="Content Placeholder 2"/>
          <p:cNvSpPr>
            <a:spLocks noGrp="1"/>
          </p:cNvSpPr>
          <p:nvPr>
            <p:ph sz="half" idx="1"/>
          </p:nvPr>
        </p:nvSpPr>
        <p:spPr>
          <a:xfrm>
            <a:off x="457200" y="620689"/>
            <a:ext cx="4186808" cy="4464496"/>
          </a:xfrm>
        </p:spPr>
        <p:style>
          <a:lnRef idx="1">
            <a:schemeClr val="accent1"/>
          </a:lnRef>
          <a:fillRef idx="2">
            <a:schemeClr val="accent1"/>
          </a:fillRef>
          <a:effectRef idx="1">
            <a:schemeClr val="accent1"/>
          </a:effectRef>
          <a:fontRef idx="minor">
            <a:schemeClr val="dk1"/>
          </a:fontRef>
        </p:style>
        <p:txBody>
          <a:bodyPr>
            <a:normAutofit fontScale="25000" lnSpcReduction="20000"/>
          </a:bodyPr>
          <a:lstStyle/>
          <a:p>
            <a:pPr>
              <a:buNone/>
            </a:pPr>
            <a:r>
              <a:rPr lang="en-IN" sz="4300" dirty="0" smtClean="0">
                <a:latin typeface="Courier New" pitchFamily="49" charset="0"/>
                <a:cs typeface="Courier New" pitchFamily="49" charset="0"/>
              </a:rPr>
              <a:t>class </a:t>
            </a:r>
            <a:r>
              <a:rPr lang="en-IN" sz="4300" dirty="0">
                <a:latin typeface="Courier New" pitchFamily="49" charset="0"/>
                <a:cs typeface="Courier New" pitchFamily="49" charset="0"/>
              </a:rPr>
              <a:t>BC</a:t>
            </a:r>
          </a:p>
          <a:p>
            <a:pPr>
              <a:buNone/>
            </a:pPr>
            <a:r>
              <a:rPr lang="en-IN" sz="4300" dirty="0">
                <a:latin typeface="Courier New" pitchFamily="49" charset="0"/>
                <a:cs typeface="Courier New" pitchFamily="49" charset="0"/>
              </a:rPr>
              <a:t>{</a:t>
            </a:r>
          </a:p>
          <a:p>
            <a:pPr>
              <a:buNone/>
            </a:pPr>
            <a:r>
              <a:rPr lang="en-IN" sz="4300" dirty="0">
                <a:latin typeface="Courier New" pitchFamily="49" charset="0"/>
                <a:cs typeface="Courier New" pitchFamily="49" charset="0"/>
              </a:rPr>
              <a:t>      public:</a:t>
            </a:r>
          </a:p>
          <a:p>
            <a:pPr>
              <a:buNone/>
            </a:pPr>
            <a:r>
              <a:rPr lang="en-IN" sz="4300" dirty="0">
                <a:latin typeface="Courier New" pitchFamily="49" charset="0"/>
                <a:cs typeface="Courier New" pitchFamily="49" charset="0"/>
              </a:rPr>
              <a:t>             </a:t>
            </a:r>
            <a:r>
              <a:rPr lang="en-IN" sz="4300" dirty="0" err="1">
                <a:latin typeface="Courier New" pitchFamily="49" charset="0"/>
                <a:cs typeface="Courier New" pitchFamily="49" charset="0"/>
              </a:rPr>
              <a:t>int</a:t>
            </a:r>
            <a:r>
              <a:rPr lang="en-IN" sz="4300" dirty="0">
                <a:latin typeface="Courier New" pitchFamily="49" charset="0"/>
                <a:cs typeface="Courier New" pitchFamily="49" charset="0"/>
              </a:rPr>
              <a:t> b;</a:t>
            </a:r>
          </a:p>
          <a:p>
            <a:pPr>
              <a:buNone/>
            </a:pPr>
            <a:r>
              <a:rPr lang="en-IN" sz="4300" dirty="0">
                <a:latin typeface="Courier New" pitchFamily="49" charset="0"/>
                <a:cs typeface="Courier New" pitchFamily="49" charset="0"/>
              </a:rPr>
              <a:t>             void show()</a:t>
            </a:r>
          </a:p>
          <a:p>
            <a:pPr>
              <a:buNone/>
            </a:pPr>
            <a:r>
              <a:rPr lang="en-IN" sz="4300" dirty="0">
                <a:latin typeface="Courier New" pitchFamily="49" charset="0"/>
                <a:cs typeface="Courier New" pitchFamily="49" charset="0"/>
              </a:rPr>
              <a:t>             {</a:t>
            </a:r>
            <a:r>
              <a:rPr lang="en-IN" sz="4300" dirty="0" err="1">
                <a:latin typeface="Courier New" pitchFamily="49" charset="0"/>
                <a:cs typeface="Courier New" pitchFamily="49" charset="0"/>
              </a:rPr>
              <a:t>cout</a:t>
            </a:r>
            <a:r>
              <a:rPr lang="en-IN" sz="4300" dirty="0">
                <a:latin typeface="Courier New" pitchFamily="49" charset="0"/>
                <a:cs typeface="Courier New" pitchFamily="49" charset="0"/>
              </a:rPr>
              <a:t>&lt;&lt;"b :  "&lt;&lt;b;}</a:t>
            </a:r>
          </a:p>
          <a:p>
            <a:pPr>
              <a:buNone/>
            </a:pPr>
            <a:r>
              <a:rPr lang="en-IN" sz="4300" dirty="0">
                <a:latin typeface="Courier New" pitchFamily="49" charset="0"/>
                <a:cs typeface="Courier New" pitchFamily="49" charset="0"/>
              </a:rPr>
              <a:t>};</a:t>
            </a:r>
          </a:p>
          <a:p>
            <a:pPr>
              <a:buNone/>
            </a:pPr>
            <a:r>
              <a:rPr lang="en-IN" sz="4300" dirty="0">
                <a:latin typeface="Courier New" pitchFamily="49" charset="0"/>
                <a:cs typeface="Courier New" pitchFamily="49" charset="0"/>
              </a:rPr>
              <a:t>class </a:t>
            </a:r>
            <a:r>
              <a:rPr lang="en-IN" sz="4300" dirty="0" err="1">
                <a:latin typeface="Courier New" pitchFamily="49" charset="0"/>
                <a:cs typeface="Courier New" pitchFamily="49" charset="0"/>
              </a:rPr>
              <a:t>DC:public</a:t>
            </a:r>
            <a:r>
              <a:rPr lang="en-IN" sz="4300" dirty="0">
                <a:latin typeface="Courier New" pitchFamily="49" charset="0"/>
                <a:cs typeface="Courier New" pitchFamily="49" charset="0"/>
              </a:rPr>
              <a:t> BC</a:t>
            </a:r>
          </a:p>
          <a:p>
            <a:pPr>
              <a:buNone/>
            </a:pPr>
            <a:r>
              <a:rPr lang="en-IN" sz="4300" dirty="0">
                <a:latin typeface="Courier New" pitchFamily="49" charset="0"/>
                <a:cs typeface="Courier New" pitchFamily="49" charset="0"/>
              </a:rPr>
              <a:t>{</a:t>
            </a:r>
          </a:p>
          <a:p>
            <a:pPr>
              <a:buNone/>
            </a:pPr>
            <a:r>
              <a:rPr lang="en-IN" sz="4300" dirty="0">
                <a:latin typeface="Courier New" pitchFamily="49" charset="0"/>
                <a:cs typeface="Courier New" pitchFamily="49" charset="0"/>
              </a:rPr>
              <a:t>      public:</a:t>
            </a:r>
          </a:p>
          <a:p>
            <a:pPr>
              <a:buNone/>
            </a:pPr>
            <a:r>
              <a:rPr lang="en-IN" sz="4300" dirty="0">
                <a:latin typeface="Courier New" pitchFamily="49" charset="0"/>
                <a:cs typeface="Courier New" pitchFamily="49" charset="0"/>
              </a:rPr>
              <a:t>             </a:t>
            </a:r>
            <a:r>
              <a:rPr lang="en-IN" sz="4300" dirty="0" err="1">
                <a:latin typeface="Courier New" pitchFamily="49" charset="0"/>
                <a:cs typeface="Courier New" pitchFamily="49" charset="0"/>
              </a:rPr>
              <a:t>int</a:t>
            </a:r>
            <a:r>
              <a:rPr lang="en-IN" sz="4300" dirty="0">
                <a:latin typeface="Courier New" pitchFamily="49" charset="0"/>
                <a:cs typeface="Courier New" pitchFamily="49" charset="0"/>
              </a:rPr>
              <a:t> d;</a:t>
            </a:r>
          </a:p>
          <a:p>
            <a:pPr>
              <a:buNone/>
            </a:pPr>
            <a:r>
              <a:rPr lang="en-IN" sz="4300" dirty="0">
                <a:latin typeface="Courier New" pitchFamily="49" charset="0"/>
                <a:cs typeface="Courier New" pitchFamily="49" charset="0"/>
              </a:rPr>
              <a:t>             void show()</a:t>
            </a:r>
          </a:p>
          <a:p>
            <a:pPr>
              <a:buNone/>
            </a:pPr>
            <a:r>
              <a:rPr lang="en-IN" sz="4300" dirty="0">
                <a:latin typeface="Courier New" pitchFamily="49" charset="0"/>
                <a:cs typeface="Courier New" pitchFamily="49" charset="0"/>
              </a:rPr>
              <a:t>             {</a:t>
            </a:r>
            <a:r>
              <a:rPr lang="en-IN" sz="4300" dirty="0" err="1">
                <a:latin typeface="Courier New" pitchFamily="49" charset="0"/>
                <a:cs typeface="Courier New" pitchFamily="49" charset="0"/>
              </a:rPr>
              <a:t>cout</a:t>
            </a:r>
            <a:r>
              <a:rPr lang="en-IN" sz="4300" dirty="0">
                <a:latin typeface="Courier New" pitchFamily="49" charset="0"/>
                <a:cs typeface="Courier New" pitchFamily="49" charset="0"/>
              </a:rPr>
              <a:t>&lt;&lt;"b :  "&lt;&lt;</a:t>
            </a:r>
            <a:r>
              <a:rPr lang="en-IN" sz="4300" dirty="0" err="1">
                <a:latin typeface="Courier New" pitchFamily="49" charset="0"/>
                <a:cs typeface="Courier New" pitchFamily="49" charset="0"/>
              </a:rPr>
              <a:t>b;cout</a:t>
            </a:r>
            <a:r>
              <a:rPr lang="en-IN" sz="4300" dirty="0">
                <a:latin typeface="Courier New" pitchFamily="49" charset="0"/>
                <a:cs typeface="Courier New" pitchFamily="49" charset="0"/>
              </a:rPr>
              <a:t>&lt;&lt;"\</a:t>
            </a:r>
            <a:r>
              <a:rPr lang="en-IN" sz="4300" dirty="0" err="1">
                <a:latin typeface="Courier New" pitchFamily="49" charset="0"/>
                <a:cs typeface="Courier New" pitchFamily="49" charset="0"/>
              </a:rPr>
              <a:t>nd</a:t>
            </a:r>
            <a:r>
              <a:rPr lang="en-IN" sz="4300" dirty="0">
                <a:latin typeface="Courier New" pitchFamily="49" charset="0"/>
                <a:cs typeface="Courier New" pitchFamily="49" charset="0"/>
              </a:rPr>
              <a:t> :  "&lt;&lt;d;}</a:t>
            </a:r>
          </a:p>
          <a:p>
            <a:pPr>
              <a:buNone/>
            </a:pPr>
            <a:r>
              <a:rPr lang="en-IN" sz="4300" dirty="0">
                <a:latin typeface="Courier New" pitchFamily="49" charset="0"/>
                <a:cs typeface="Courier New" pitchFamily="49" charset="0"/>
              </a:rPr>
              <a:t>};</a:t>
            </a:r>
          </a:p>
          <a:p>
            <a:pPr>
              <a:buNone/>
            </a:pPr>
            <a:r>
              <a:rPr lang="en-IN" sz="4300" dirty="0">
                <a:latin typeface="Courier New" pitchFamily="49" charset="0"/>
                <a:cs typeface="Courier New" pitchFamily="49" charset="0"/>
              </a:rPr>
              <a:t>main()</a:t>
            </a:r>
          </a:p>
          <a:p>
            <a:pPr>
              <a:buNone/>
            </a:pPr>
            <a:r>
              <a:rPr lang="en-IN" sz="4300" dirty="0">
                <a:latin typeface="Courier New" pitchFamily="49" charset="0"/>
                <a:cs typeface="Courier New" pitchFamily="49" charset="0"/>
              </a:rPr>
              <a:t>{</a:t>
            </a:r>
          </a:p>
          <a:p>
            <a:pPr>
              <a:buNone/>
            </a:pPr>
            <a:r>
              <a:rPr lang="en-IN" sz="4300" dirty="0">
                <a:latin typeface="Courier New" pitchFamily="49" charset="0"/>
                <a:cs typeface="Courier New" pitchFamily="49" charset="0"/>
              </a:rPr>
              <a:t>      BC *</a:t>
            </a:r>
            <a:r>
              <a:rPr lang="en-IN" sz="4300" dirty="0" err="1">
                <a:latin typeface="Courier New" pitchFamily="49" charset="0"/>
                <a:cs typeface="Courier New" pitchFamily="49" charset="0"/>
              </a:rPr>
              <a:t>bptr</a:t>
            </a:r>
            <a:r>
              <a:rPr lang="en-IN" sz="4300" dirty="0">
                <a:latin typeface="Courier New" pitchFamily="49" charset="0"/>
                <a:cs typeface="Courier New" pitchFamily="49" charset="0"/>
              </a:rPr>
              <a:t>;</a:t>
            </a:r>
          </a:p>
          <a:p>
            <a:pPr>
              <a:buNone/>
            </a:pPr>
            <a:r>
              <a:rPr lang="en-IN" sz="4300" dirty="0">
                <a:latin typeface="Courier New" pitchFamily="49" charset="0"/>
                <a:cs typeface="Courier New" pitchFamily="49" charset="0"/>
              </a:rPr>
              <a:t>      BC base;</a:t>
            </a:r>
          </a:p>
          <a:p>
            <a:pPr>
              <a:buNone/>
            </a:pPr>
            <a:r>
              <a:rPr lang="en-IN" sz="4300" dirty="0">
                <a:latin typeface="Courier New" pitchFamily="49" charset="0"/>
                <a:cs typeface="Courier New" pitchFamily="49" charset="0"/>
              </a:rPr>
              <a:t>      </a:t>
            </a:r>
            <a:r>
              <a:rPr lang="en-IN" sz="4300" dirty="0" err="1">
                <a:latin typeface="Courier New" pitchFamily="49" charset="0"/>
                <a:cs typeface="Courier New" pitchFamily="49" charset="0"/>
              </a:rPr>
              <a:t>bptr</a:t>
            </a:r>
            <a:r>
              <a:rPr lang="en-IN" sz="4300" dirty="0">
                <a:latin typeface="Courier New" pitchFamily="49" charset="0"/>
                <a:cs typeface="Courier New" pitchFamily="49" charset="0"/>
              </a:rPr>
              <a:t>=&amp;base;</a:t>
            </a:r>
          </a:p>
          <a:p>
            <a:pPr>
              <a:buNone/>
            </a:pPr>
            <a:r>
              <a:rPr lang="en-IN" sz="4300" dirty="0">
                <a:latin typeface="Courier New" pitchFamily="49" charset="0"/>
                <a:cs typeface="Courier New" pitchFamily="49" charset="0"/>
              </a:rPr>
              <a:t>      </a:t>
            </a:r>
            <a:r>
              <a:rPr lang="en-IN" sz="4300" dirty="0" err="1">
                <a:latin typeface="Courier New" pitchFamily="49" charset="0"/>
                <a:cs typeface="Courier New" pitchFamily="49" charset="0"/>
              </a:rPr>
              <a:t>bptr</a:t>
            </a:r>
            <a:r>
              <a:rPr lang="en-IN" sz="4300" dirty="0">
                <a:latin typeface="Courier New" pitchFamily="49" charset="0"/>
                <a:cs typeface="Courier New" pitchFamily="49" charset="0"/>
              </a:rPr>
              <a:t>-&gt;b=100;</a:t>
            </a:r>
          </a:p>
          <a:p>
            <a:pPr>
              <a:buNone/>
            </a:pPr>
            <a:r>
              <a:rPr lang="en-IN" sz="4300" dirty="0">
                <a:latin typeface="Courier New" pitchFamily="49" charset="0"/>
                <a:cs typeface="Courier New" pitchFamily="49" charset="0"/>
              </a:rPr>
              <a:t>      </a:t>
            </a:r>
            <a:r>
              <a:rPr lang="en-IN" sz="4300" dirty="0" err="1">
                <a:latin typeface="Courier New" pitchFamily="49" charset="0"/>
                <a:cs typeface="Courier New" pitchFamily="49" charset="0"/>
              </a:rPr>
              <a:t>cout</a:t>
            </a:r>
            <a:r>
              <a:rPr lang="en-IN" sz="4300" dirty="0">
                <a:latin typeface="Courier New" pitchFamily="49" charset="0"/>
                <a:cs typeface="Courier New" pitchFamily="49" charset="0"/>
              </a:rPr>
              <a:t>&lt;&lt;"\</a:t>
            </a:r>
            <a:r>
              <a:rPr lang="en-IN" sz="4300" dirty="0" err="1">
                <a:latin typeface="Courier New" pitchFamily="49" charset="0"/>
                <a:cs typeface="Courier New" pitchFamily="49" charset="0"/>
              </a:rPr>
              <a:t>nb</a:t>
            </a:r>
            <a:r>
              <a:rPr lang="en-IN" sz="4300" dirty="0">
                <a:latin typeface="Courier New" pitchFamily="49" charset="0"/>
                <a:cs typeface="Courier New" pitchFamily="49" charset="0"/>
              </a:rPr>
              <a:t>-&gt;</a:t>
            </a:r>
            <a:r>
              <a:rPr lang="en-IN" sz="4300" dirty="0" err="1">
                <a:latin typeface="Courier New" pitchFamily="49" charset="0"/>
                <a:cs typeface="Courier New" pitchFamily="49" charset="0"/>
              </a:rPr>
              <a:t>ptr</a:t>
            </a:r>
            <a:r>
              <a:rPr lang="en-IN" sz="4300" dirty="0">
                <a:latin typeface="Courier New" pitchFamily="49" charset="0"/>
                <a:cs typeface="Courier New" pitchFamily="49" charset="0"/>
              </a:rPr>
              <a:t> points to base object\n";</a:t>
            </a:r>
          </a:p>
          <a:p>
            <a:pPr>
              <a:buNone/>
            </a:pPr>
            <a:r>
              <a:rPr lang="en-IN" sz="4300" dirty="0">
                <a:latin typeface="Courier New" pitchFamily="49" charset="0"/>
                <a:cs typeface="Courier New" pitchFamily="49" charset="0"/>
              </a:rPr>
              <a:t>      </a:t>
            </a:r>
            <a:r>
              <a:rPr lang="en-IN" sz="4300" dirty="0" err="1">
                <a:latin typeface="Courier New" pitchFamily="49" charset="0"/>
                <a:cs typeface="Courier New" pitchFamily="49" charset="0"/>
              </a:rPr>
              <a:t>bptr</a:t>
            </a:r>
            <a:r>
              <a:rPr lang="en-IN" sz="4300" dirty="0">
                <a:latin typeface="Courier New" pitchFamily="49" charset="0"/>
                <a:cs typeface="Courier New" pitchFamily="49" charset="0"/>
              </a:rPr>
              <a:t>-&gt;show();</a:t>
            </a:r>
          </a:p>
          <a:p>
            <a:pPr>
              <a:buNone/>
            </a:pPr>
            <a:r>
              <a:rPr lang="en-IN" sz="4300" dirty="0">
                <a:latin typeface="Courier New" pitchFamily="49" charset="0"/>
                <a:cs typeface="Courier New" pitchFamily="49" charset="0"/>
              </a:rPr>
              <a:t>      DC derived;</a:t>
            </a:r>
          </a:p>
          <a:p>
            <a:pPr>
              <a:buNone/>
            </a:pPr>
            <a:r>
              <a:rPr lang="en-IN" sz="4300" dirty="0">
                <a:latin typeface="Courier New" pitchFamily="49" charset="0"/>
                <a:cs typeface="Courier New" pitchFamily="49" charset="0"/>
              </a:rPr>
              <a:t>      </a:t>
            </a:r>
            <a:r>
              <a:rPr lang="en-IN" sz="4300" dirty="0" err="1">
                <a:latin typeface="Courier New" pitchFamily="49" charset="0"/>
                <a:cs typeface="Courier New" pitchFamily="49" charset="0"/>
              </a:rPr>
              <a:t>bptr</a:t>
            </a:r>
            <a:r>
              <a:rPr lang="en-IN" sz="4300" dirty="0">
                <a:latin typeface="Courier New" pitchFamily="49" charset="0"/>
                <a:cs typeface="Courier New" pitchFamily="49" charset="0"/>
              </a:rPr>
              <a:t>=&amp;derived;</a:t>
            </a:r>
          </a:p>
          <a:p>
            <a:pPr>
              <a:buNone/>
            </a:pPr>
            <a:r>
              <a:rPr lang="en-IN" sz="4300" dirty="0">
                <a:latin typeface="Courier New" pitchFamily="49" charset="0"/>
                <a:cs typeface="Courier New" pitchFamily="49" charset="0"/>
              </a:rPr>
              <a:t>      </a:t>
            </a:r>
            <a:r>
              <a:rPr lang="en-IN" sz="4300" dirty="0" err="1">
                <a:latin typeface="Courier New" pitchFamily="49" charset="0"/>
                <a:cs typeface="Courier New" pitchFamily="49" charset="0"/>
              </a:rPr>
              <a:t>bptr</a:t>
            </a:r>
            <a:r>
              <a:rPr lang="en-IN" sz="4300" dirty="0">
                <a:latin typeface="Courier New" pitchFamily="49" charset="0"/>
                <a:cs typeface="Courier New" pitchFamily="49" charset="0"/>
              </a:rPr>
              <a:t>-&gt;b=200</a:t>
            </a:r>
            <a:r>
              <a:rPr lang="en-IN" sz="4300" dirty="0" smtClean="0">
                <a:latin typeface="Courier New" pitchFamily="49" charset="0"/>
                <a:cs typeface="Courier New" pitchFamily="49" charset="0"/>
              </a:rPr>
              <a:t>;</a:t>
            </a:r>
            <a:endParaRPr lang="en-IN" sz="4300" dirty="0">
              <a:latin typeface="Courier New" pitchFamily="49" charset="0"/>
              <a:cs typeface="Courier New" pitchFamily="49" charset="0"/>
            </a:endParaRPr>
          </a:p>
        </p:txBody>
      </p:sp>
      <p:sp>
        <p:nvSpPr>
          <p:cNvPr id="5" name="Content Placeholder 4"/>
          <p:cNvSpPr>
            <a:spLocks noGrp="1"/>
          </p:cNvSpPr>
          <p:nvPr>
            <p:ph sz="half" idx="2"/>
          </p:nvPr>
        </p:nvSpPr>
        <p:spPr>
          <a:xfrm>
            <a:off x="4648200" y="620689"/>
            <a:ext cx="4388296" cy="4464496"/>
          </a:xfrm>
        </p:spPr>
        <p:style>
          <a:lnRef idx="1">
            <a:schemeClr val="accent1"/>
          </a:lnRef>
          <a:fillRef idx="2">
            <a:schemeClr val="accent1"/>
          </a:fillRef>
          <a:effectRef idx="1">
            <a:schemeClr val="accent1"/>
          </a:effectRef>
          <a:fontRef idx="minor">
            <a:schemeClr val="dk1"/>
          </a:fontRef>
        </p:style>
        <p:txBody>
          <a:bodyPr>
            <a:normAutofit fontScale="25000" lnSpcReduction="20000"/>
          </a:bodyPr>
          <a:lstStyle/>
          <a:p>
            <a:pPr>
              <a:buNone/>
            </a:pPr>
            <a:r>
              <a:rPr lang="en-IN" dirty="0">
                <a:latin typeface="Courier New" pitchFamily="49" charset="0"/>
                <a:cs typeface="Courier New" pitchFamily="49" charset="0"/>
              </a:rPr>
              <a:t> </a:t>
            </a:r>
            <a:endParaRPr lang="en-IN" dirty="0" smtClean="0">
              <a:latin typeface="Courier New" pitchFamily="49" charset="0"/>
              <a:cs typeface="Courier New" pitchFamily="49" charset="0"/>
            </a:endParaRPr>
          </a:p>
          <a:p>
            <a:pPr>
              <a:buNone/>
            </a:pPr>
            <a:r>
              <a:rPr lang="en-IN" sz="4400" dirty="0" smtClean="0">
                <a:latin typeface="Courier New" pitchFamily="49" charset="0"/>
                <a:cs typeface="Courier New" pitchFamily="49" charset="0"/>
              </a:rPr>
              <a:t>//</a:t>
            </a:r>
            <a:r>
              <a:rPr lang="en-IN" sz="4400" dirty="0" err="1">
                <a:latin typeface="Courier New" pitchFamily="49" charset="0"/>
                <a:cs typeface="Courier New" pitchFamily="49" charset="0"/>
              </a:rPr>
              <a:t>bptr</a:t>
            </a:r>
            <a:r>
              <a:rPr lang="en-IN" sz="4400" dirty="0">
                <a:latin typeface="Courier New" pitchFamily="49" charset="0"/>
                <a:cs typeface="Courier New" pitchFamily="49" charset="0"/>
              </a:rPr>
              <a:t>-&gt;d=300 ERROR</a:t>
            </a:r>
          </a:p>
          <a:p>
            <a:pPr>
              <a:buNone/>
            </a:pPr>
            <a:r>
              <a:rPr lang="en-IN" sz="4400" dirty="0">
                <a:latin typeface="Courier New" pitchFamily="49" charset="0"/>
                <a:cs typeface="Courier New" pitchFamily="49" charset="0"/>
              </a:rPr>
              <a:t>      </a:t>
            </a:r>
            <a:r>
              <a:rPr lang="en-IN" sz="4400" dirty="0" err="1">
                <a:latin typeface="Courier New" pitchFamily="49" charset="0"/>
                <a:cs typeface="Courier New" pitchFamily="49" charset="0"/>
              </a:rPr>
              <a:t>cout</a:t>
            </a:r>
            <a:r>
              <a:rPr lang="en-IN" sz="4400" dirty="0">
                <a:latin typeface="Courier New" pitchFamily="49" charset="0"/>
                <a:cs typeface="Courier New" pitchFamily="49" charset="0"/>
              </a:rPr>
              <a:t>&lt;&lt;"\</a:t>
            </a:r>
            <a:r>
              <a:rPr lang="en-IN" sz="4400" dirty="0" err="1">
                <a:latin typeface="Courier New" pitchFamily="49" charset="0"/>
                <a:cs typeface="Courier New" pitchFamily="49" charset="0"/>
              </a:rPr>
              <a:t>nb</a:t>
            </a:r>
            <a:r>
              <a:rPr lang="en-IN" sz="4400" dirty="0">
                <a:latin typeface="Courier New" pitchFamily="49" charset="0"/>
                <a:cs typeface="Courier New" pitchFamily="49" charset="0"/>
              </a:rPr>
              <a:t>-&gt;</a:t>
            </a:r>
            <a:r>
              <a:rPr lang="en-IN" sz="4400" dirty="0" err="1">
                <a:latin typeface="Courier New" pitchFamily="49" charset="0"/>
                <a:cs typeface="Courier New" pitchFamily="49" charset="0"/>
              </a:rPr>
              <a:t>ptr</a:t>
            </a:r>
            <a:r>
              <a:rPr lang="en-IN" sz="4400" dirty="0">
                <a:latin typeface="Courier New" pitchFamily="49" charset="0"/>
                <a:cs typeface="Courier New" pitchFamily="49" charset="0"/>
              </a:rPr>
              <a:t> now points to base object\n";</a:t>
            </a:r>
          </a:p>
          <a:p>
            <a:pPr>
              <a:buNone/>
            </a:pPr>
            <a:r>
              <a:rPr lang="en-IN" sz="4400" dirty="0">
                <a:latin typeface="Courier New" pitchFamily="49" charset="0"/>
                <a:cs typeface="Courier New" pitchFamily="49" charset="0"/>
              </a:rPr>
              <a:t>      </a:t>
            </a:r>
            <a:r>
              <a:rPr lang="en-IN" sz="4400" dirty="0" err="1">
                <a:latin typeface="Courier New" pitchFamily="49" charset="0"/>
                <a:cs typeface="Courier New" pitchFamily="49" charset="0"/>
              </a:rPr>
              <a:t>bptr</a:t>
            </a:r>
            <a:r>
              <a:rPr lang="en-IN" sz="4400" dirty="0">
                <a:latin typeface="Courier New" pitchFamily="49" charset="0"/>
                <a:cs typeface="Courier New" pitchFamily="49" charset="0"/>
              </a:rPr>
              <a:t>-&gt;show();</a:t>
            </a:r>
          </a:p>
          <a:p>
            <a:pPr>
              <a:buNone/>
            </a:pPr>
            <a:r>
              <a:rPr lang="en-IN" sz="4400" dirty="0">
                <a:latin typeface="Courier New" pitchFamily="49" charset="0"/>
                <a:cs typeface="Courier New" pitchFamily="49" charset="0"/>
              </a:rPr>
              <a:t>      DC *</a:t>
            </a:r>
            <a:r>
              <a:rPr lang="en-IN" sz="4400" dirty="0" err="1">
                <a:latin typeface="Courier New" pitchFamily="49" charset="0"/>
                <a:cs typeface="Courier New" pitchFamily="49" charset="0"/>
              </a:rPr>
              <a:t>dptr</a:t>
            </a:r>
            <a:r>
              <a:rPr lang="en-IN" sz="4400" dirty="0">
                <a:latin typeface="Courier New" pitchFamily="49" charset="0"/>
                <a:cs typeface="Courier New" pitchFamily="49" charset="0"/>
              </a:rPr>
              <a:t>;</a:t>
            </a:r>
          </a:p>
          <a:p>
            <a:pPr>
              <a:buNone/>
            </a:pPr>
            <a:r>
              <a:rPr lang="en-IN" sz="4400" dirty="0">
                <a:latin typeface="Courier New" pitchFamily="49" charset="0"/>
                <a:cs typeface="Courier New" pitchFamily="49" charset="0"/>
              </a:rPr>
              <a:t>      </a:t>
            </a:r>
            <a:r>
              <a:rPr lang="en-IN" sz="4400" dirty="0" err="1">
                <a:latin typeface="Courier New" pitchFamily="49" charset="0"/>
                <a:cs typeface="Courier New" pitchFamily="49" charset="0"/>
              </a:rPr>
              <a:t>dptr</a:t>
            </a:r>
            <a:r>
              <a:rPr lang="en-IN" sz="4400" dirty="0">
                <a:latin typeface="Courier New" pitchFamily="49" charset="0"/>
                <a:cs typeface="Courier New" pitchFamily="49" charset="0"/>
              </a:rPr>
              <a:t>=&amp;derived;</a:t>
            </a:r>
          </a:p>
          <a:p>
            <a:pPr>
              <a:buNone/>
            </a:pPr>
            <a:r>
              <a:rPr lang="en-IN" sz="4400" dirty="0">
                <a:latin typeface="Courier New" pitchFamily="49" charset="0"/>
                <a:cs typeface="Courier New" pitchFamily="49" charset="0"/>
              </a:rPr>
              <a:t>      </a:t>
            </a:r>
            <a:r>
              <a:rPr lang="en-IN" sz="4400" dirty="0" err="1">
                <a:latin typeface="Courier New" pitchFamily="49" charset="0"/>
                <a:cs typeface="Courier New" pitchFamily="49" charset="0"/>
              </a:rPr>
              <a:t>dptr</a:t>
            </a:r>
            <a:r>
              <a:rPr lang="en-IN" sz="4400" dirty="0">
                <a:latin typeface="Courier New" pitchFamily="49" charset="0"/>
                <a:cs typeface="Courier New" pitchFamily="49" charset="0"/>
              </a:rPr>
              <a:t>-&gt;d=300;</a:t>
            </a:r>
          </a:p>
          <a:p>
            <a:pPr>
              <a:buNone/>
            </a:pPr>
            <a:r>
              <a:rPr lang="en-IN" sz="4400" dirty="0">
                <a:latin typeface="Courier New" pitchFamily="49" charset="0"/>
                <a:cs typeface="Courier New" pitchFamily="49" charset="0"/>
              </a:rPr>
              <a:t>      </a:t>
            </a:r>
            <a:r>
              <a:rPr lang="en-IN" sz="4400" dirty="0" err="1">
                <a:latin typeface="Courier New" pitchFamily="49" charset="0"/>
                <a:cs typeface="Courier New" pitchFamily="49" charset="0"/>
              </a:rPr>
              <a:t>cout</a:t>
            </a:r>
            <a:r>
              <a:rPr lang="en-IN" sz="4400" dirty="0">
                <a:latin typeface="Courier New" pitchFamily="49" charset="0"/>
                <a:cs typeface="Courier New" pitchFamily="49" charset="0"/>
              </a:rPr>
              <a:t>&lt;&lt;"\</a:t>
            </a:r>
            <a:r>
              <a:rPr lang="en-IN" sz="4400" dirty="0" err="1">
                <a:latin typeface="Courier New" pitchFamily="49" charset="0"/>
                <a:cs typeface="Courier New" pitchFamily="49" charset="0"/>
              </a:rPr>
              <a:t>ndptr</a:t>
            </a:r>
            <a:r>
              <a:rPr lang="en-IN" sz="4400" dirty="0">
                <a:latin typeface="Courier New" pitchFamily="49" charset="0"/>
                <a:cs typeface="Courier New" pitchFamily="49" charset="0"/>
              </a:rPr>
              <a:t> is derived type pointer\n";</a:t>
            </a:r>
          </a:p>
          <a:p>
            <a:pPr>
              <a:buNone/>
            </a:pPr>
            <a:r>
              <a:rPr lang="en-IN" sz="4400" dirty="0">
                <a:latin typeface="Courier New" pitchFamily="49" charset="0"/>
                <a:cs typeface="Courier New" pitchFamily="49" charset="0"/>
              </a:rPr>
              <a:t>      </a:t>
            </a:r>
            <a:r>
              <a:rPr lang="en-IN" sz="4400" dirty="0" err="1">
                <a:latin typeface="Courier New" pitchFamily="49" charset="0"/>
                <a:cs typeface="Courier New" pitchFamily="49" charset="0"/>
              </a:rPr>
              <a:t>dptr</a:t>
            </a:r>
            <a:r>
              <a:rPr lang="en-IN" sz="4400" dirty="0">
                <a:latin typeface="Courier New" pitchFamily="49" charset="0"/>
                <a:cs typeface="Courier New" pitchFamily="49" charset="0"/>
              </a:rPr>
              <a:t>-&gt;show();</a:t>
            </a:r>
          </a:p>
          <a:p>
            <a:pPr>
              <a:buNone/>
            </a:pPr>
            <a:r>
              <a:rPr lang="en-IN" sz="4400" dirty="0">
                <a:latin typeface="Courier New" pitchFamily="49" charset="0"/>
                <a:cs typeface="Courier New" pitchFamily="49" charset="0"/>
              </a:rPr>
              <a:t>      </a:t>
            </a:r>
            <a:r>
              <a:rPr lang="en-IN" sz="4400" dirty="0" err="1">
                <a:latin typeface="Courier New" pitchFamily="49" charset="0"/>
                <a:cs typeface="Courier New" pitchFamily="49" charset="0"/>
              </a:rPr>
              <a:t>cout</a:t>
            </a:r>
            <a:r>
              <a:rPr lang="en-IN" sz="4400" dirty="0">
                <a:latin typeface="Courier New" pitchFamily="49" charset="0"/>
                <a:cs typeface="Courier New" pitchFamily="49" charset="0"/>
              </a:rPr>
              <a:t>&lt;&lt;"\</a:t>
            </a:r>
            <a:r>
              <a:rPr lang="en-IN" sz="4400" dirty="0" err="1">
                <a:latin typeface="Courier New" pitchFamily="49" charset="0"/>
                <a:cs typeface="Courier New" pitchFamily="49" charset="0"/>
              </a:rPr>
              <a:t>nusing</a:t>
            </a:r>
            <a:r>
              <a:rPr lang="en-IN" sz="4400" dirty="0">
                <a:latin typeface="Courier New" pitchFamily="49" charset="0"/>
                <a:cs typeface="Courier New" pitchFamily="49" charset="0"/>
              </a:rPr>
              <a:t>((DC *)</a:t>
            </a:r>
            <a:r>
              <a:rPr lang="en-IN" sz="4400" dirty="0" err="1">
                <a:latin typeface="Courier New" pitchFamily="49" charset="0"/>
                <a:cs typeface="Courier New" pitchFamily="49" charset="0"/>
              </a:rPr>
              <a:t>bptr</a:t>
            </a:r>
            <a:r>
              <a:rPr lang="en-IN" sz="4400" dirty="0">
                <a:latin typeface="Courier New" pitchFamily="49" charset="0"/>
                <a:cs typeface="Courier New" pitchFamily="49" charset="0"/>
              </a:rPr>
              <a:t>)\n";</a:t>
            </a:r>
          </a:p>
          <a:p>
            <a:pPr>
              <a:buNone/>
            </a:pPr>
            <a:r>
              <a:rPr lang="en-IN" sz="4400" dirty="0">
                <a:latin typeface="Courier New" pitchFamily="49" charset="0"/>
                <a:cs typeface="Courier New" pitchFamily="49" charset="0"/>
              </a:rPr>
              <a:t>      ((DC *)</a:t>
            </a:r>
            <a:r>
              <a:rPr lang="en-IN" sz="4400" dirty="0" err="1">
                <a:latin typeface="Courier New" pitchFamily="49" charset="0"/>
                <a:cs typeface="Courier New" pitchFamily="49" charset="0"/>
              </a:rPr>
              <a:t>bptr</a:t>
            </a:r>
            <a:r>
              <a:rPr lang="en-IN" sz="4400" dirty="0">
                <a:latin typeface="Courier New" pitchFamily="49" charset="0"/>
                <a:cs typeface="Courier New" pitchFamily="49" charset="0"/>
              </a:rPr>
              <a:t>)-&gt;d=400;</a:t>
            </a:r>
          </a:p>
          <a:p>
            <a:pPr>
              <a:buNone/>
            </a:pPr>
            <a:r>
              <a:rPr lang="en-IN" sz="4400" dirty="0">
                <a:latin typeface="Courier New" pitchFamily="49" charset="0"/>
                <a:cs typeface="Courier New" pitchFamily="49" charset="0"/>
              </a:rPr>
              <a:t>      ((DC*)</a:t>
            </a:r>
            <a:r>
              <a:rPr lang="en-IN" sz="4400" dirty="0" err="1">
                <a:latin typeface="Courier New" pitchFamily="49" charset="0"/>
                <a:cs typeface="Courier New" pitchFamily="49" charset="0"/>
              </a:rPr>
              <a:t>bptr</a:t>
            </a:r>
            <a:r>
              <a:rPr lang="en-IN" sz="4400" dirty="0">
                <a:latin typeface="Courier New" pitchFamily="49" charset="0"/>
                <a:cs typeface="Courier New" pitchFamily="49" charset="0"/>
              </a:rPr>
              <a:t>)-&gt;show();</a:t>
            </a:r>
          </a:p>
          <a:p>
            <a:pPr>
              <a:buNone/>
            </a:pPr>
            <a:r>
              <a:rPr lang="en-IN" sz="4400" dirty="0">
                <a:latin typeface="Courier New" pitchFamily="49" charset="0"/>
                <a:cs typeface="Courier New" pitchFamily="49" charset="0"/>
              </a:rPr>
              <a:t>      </a:t>
            </a:r>
            <a:r>
              <a:rPr lang="en-IN" sz="4400" dirty="0" err="1">
                <a:latin typeface="Courier New" pitchFamily="49" charset="0"/>
                <a:cs typeface="Courier New" pitchFamily="49" charset="0"/>
              </a:rPr>
              <a:t>getch</a:t>
            </a:r>
            <a:r>
              <a:rPr lang="en-IN" sz="4400" dirty="0">
                <a:latin typeface="Courier New" pitchFamily="49" charset="0"/>
                <a:cs typeface="Courier New" pitchFamily="49" charset="0"/>
              </a:rPr>
              <a:t>();</a:t>
            </a:r>
          </a:p>
          <a:p>
            <a:pPr>
              <a:buNone/>
            </a:pPr>
            <a:r>
              <a:rPr lang="en-IN" sz="4400" dirty="0">
                <a:latin typeface="Courier New" pitchFamily="49" charset="0"/>
                <a:cs typeface="Courier New" pitchFamily="49" charset="0"/>
              </a:rPr>
              <a:t>}</a:t>
            </a:r>
          </a:p>
        </p:txBody>
      </p:sp>
      <p:pic>
        <p:nvPicPr>
          <p:cNvPr id="4" name="Picture 3"/>
          <p:cNvPicPr/>
          <p:nvPr/>
        </p:nvPicPr>
        <p:blipFill>
          <a:blip r:embed="rId3" cstate="print"/>
          <a:srcRect/>
          <a:stretch>
            <a:fillRect/>
          </a:stretch>
        </p:blipFill>
        <p:spPr bwMode="auto">
          <a:xfrm>
            <a:off x="1475656" y="5301208"/>
            <a:ext cx="5832648" cy="1296923"/>
          </a:xfrm>
          <a:prstGeom prst="rect">
            <a:avLst/>
          </a:prstGeom>
          <a:noFill/>
          <a:ln w="9525">
            <a:noFill/>
            <a:miter lim="800000"/>
            <a:headEnd/>
            <a:tailEnd/>
          </a:ln>
        </p:spPr>
      </p:pic>
    </p:spTree>
    <p:extLst>
      <p:ext uri="{BB962C8B-B14F-4D97-AF65-F5344CB8AC3E}">
        <p14:creationId xmlns:p14="http://schemas.microsoft.com/office/powerpoint/2010/main" val="3035796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down)">
                                      <p:cBhvr>
                                        <p:cTn id="33" dur="500"/>
                                        <p:tgtEl>
                                          <p:spTgt spid="3">
                                            <p:txEl>
                                              <p:pRg st="8" end="8"/>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wipe(down)">
                                      <p:cBhvr>
                                        <p:cTn id="36" dur="500"/>
                                        <p:tgtEl>
                                          <p:spTgt spid="3">
                                            <p:txEl>
                                              <p:pRg st="9" end="9"/>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wipe(down)">
                                      <p:cBhvr>
                                        <p:cTn id="39" dur="500"/>
                                        <p:tgtEl>
                                          <p:spTgt spid="3">
                                            <p:txEl>
                                              <p:pRg st="10" end="10"/>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wipe(down)">
                                      <p:cBhvr>
                                        <p:cTn id="42" dur="500"/>
                                        <p:tgtEl>
                                          <p:spTgt spid="3">
                                            <p:txEl>
                                              <p:pRg st="11" end="11"/>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wipe(down)">
                                      <p:cBhvr>
                                        <p:cTn id="45" dur="500"/>
                                        <p:tgtEl>
                                          <p:spTgt spid="3">
                                            <p:txEl>
                                              <p:pRg st="12" end="12"/>
                                            </p:txEl>
                                          </p:spTgt>
                                        </p:tgtEl>
                                      </p:cBhvr>
                                    </p:animEffect>
                                  </p:childTnLst>
                                </p:cTn>
                              </p:par>
                              <p:par>
                                <p:cTn id="46" presetID="22" presetClass="entr" presetSubtype="4" fill="hold"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wipe(down)">
                                      <p:cBhvr>
                                        <p:cTn id="48" dur="500"/>
                                        <p:tgtEl>
                                          <p:spTgt spid="3">
                                            <p:txEl>
                                              <p:pRg st="13" end="1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wipe(down)">
                                      <p:cBhvr>
                                        <p:cTn id="53" dur="500"/>
                                        <p:tgtEl>
                                          <p:spTgt spid="3">
                                            <p:txEl>
                                              <p:pRg st="14" end="14"/>
                                            </p:txEl>
                                          </p:spTgt>
                                        </p:tgtEl>
                                      </p:cBhvr>
                                    </p:animEffect>
                                  </p:childTnLst>
                                </p:cTn>
                              </p:par>
                              <p:par>
                                <p:cTn id="54" presetID="22" presetClass="entr" presetSubtype="4" fill="hold" nodeType="withEffect">
                                  <p:stCondLst>
                                    <p:cond delay="0"/>
                                  </p:stCondLst>
                                  <p:childTnLst>
                                    <p:set>
                                      <p:cBhvr>
                                        <p:cTn id="55" dur="1" fill="hold">
                                          <p:stCondLst>
                                            <p:cond delay="0"/>
                                          </p:stCondLst>
                                        </p:cTn>
                                        <p:tgtEl>
                                          <p:spTgt spid="3">
                                            <p:txEl>
                                              <p:pRg st="15" end="15"/>
                                            </p:txEl>
                                          </p:spTgt>
                                        </p:tgtEl>
                                        <p:attrNameLst>
                                          <p:attrName>style.visibility</p:attrName>
                                        </p:attrNameLst>
                                      </p:cBhvr>
                                      <p:to>
                                        <p:strVal val="visible"/>
                                      </p:to>
                                    </p:set>
                                    <p:animEffect transition="in" filter="wipe(down)">
                                      <p:cBhvr>
                                        <p:cTn id="56" dur="500"/>
                                        <p:tgtEl>
                                          <p:spTgt spid="3">
                                            <p:txEl>
                                              <p:pRg st="15" end="15"/>
                                            </p:txEl>
                                          </p:spTgt>
                                        </p:tgtEl>
                                      </p:cBhvr>
                                    </p:animEffect>
                                  </p:childTnLst>
                                </p:cTn>
                              </p:par>
                              <p:par>
                                <p:cTn id="57" presetID="22" presetClass="entr" presetSubtype="4" fill="hold" nodeType="withEffect">
                                  <p:stCondLst>
                                    <p:cond delay="0"/>
                                  </p:stCondLst>
                                  <p:childTnLst>
                                    <p:set>
                                      <p:cBhvr>
                                        <p:cTn id="58" dur="1" fill="hold">
                                          <p:stCondLst>
                                            <p:cond delay="0"/>
                                          </p:stCondLst>
                                        </p:cTn>
                                        <p:tgtEl>
                                          <p:spTgt spid="3">
                                            <p:txEl>
                                              <p:pRg st="16" end="16"/>
                                            </p:txEl>
                                          </p:spTgt>
                                        </p:tgtEl>
                                        <p:attrNameLst>
                                          <p:attrName>style.visibility</p:attrName>
                                        </p:attrNameLst>
                                      </p:cBhvr>
                                      <p:to>
                                        <p:strVal val="visible"/>
                                      </p:to>
                                    </p:set>
                                    <p:animEffect transition="in" filter="wipe(down)">
                                      <p:cBhvr>
                                        <p:cTn id="59" dur="500"/>
                                        <p:tgtEl>
                                          <p:spTgt spid="3">
                                            <p:txEl>
                                              <p:pRg st="16" end="16"/>
                                            </p:txEl>
                                          </p:spTgt>
                                        </p:tgtEl>
                                      </p:cBhvr>
                                    </p:animEffect>
                                  </p:childTnLst>
                                </p:cTn>
                              </p:par>
                              <p:par>
                                <p:cTn id="60" presetID="22" presetClass="entr" presetSubtype="4" fill="hold" nodeType="withEffect">
                                  <p:stCondLst>
                                    <p:cond delay="0"/>
                                  </p:stCondLst>
                                  <p:childTnLst>
                                    <p:set>
                                      <p:cBhvr>
                                        <p:cTn id="61" dur="1" fill="hold">
                                          <p:stCondLst>
                                            <p:cond delay="0"/>
                                          </p:stCondLst>
                                        </p:cTn>
                                        <p:tgtEl>
                                          <p:spTgt spid="3">
                                            <p:txEl>
                                              <p:pRg st="17" end="17"/>
                                            </p:txEl>
                                          </p:spTgt>
                                        </p:tgtEl>
                                        <p:attrNameLst>
                                          <p:attrName>style.visibility</p:attrName>
                                        </p:attrNameLst>
                                      </p:cBhvr>
                                      <p:to>
                                        <p:strVal val="visible"/>
                                      </p:to>
                                    </p:set>
                                    <p:animEffect transition="in" filter="wipe(down)">
                                      <p:cBhvr>
                                        <p:cTn id="62" dur="500"/>
                                        <p:tgtEl>
                                          <p:spTgt spid="3">
                                            <p:txEl>
                                              <p:pRg st="17" end="17"/>
                                            </p:txEl>
                                          </p:spTgt>
                                        </p:tgtEl>
                                      </p:cBhvr>
                                    </p:animEffect>
                                  </p:childTnLst>
                                </p:cTn>
                              </p:par>
                              <p:par>
                                <p:cTn id="63" presetID="22" presetClass="entr" presetSubtype="4" fill="hold" nodeType="withEffect">
                                  <p:stCondLst>
                                    <p:cond delay="0"/>
                                  </p:stCondLst>
                                  <p:childTnLst>
                                    <p:set>
                                      <p:cBhvr>
                                        <p:cTn id="64" dur="1" fill="hold">
                                          <p:stCondLst>
                                            <p:cond delay="0"/>
                                          </p:stCondLst>
                                        </p:cTn>
                                        <p:tgtEl>
                                          <p:spTgt spid="3">
                                            <p:txEl>
                                              <p:pRg st="18" end="18"/>
                                            </p:txEl>
                                          </p:spTgt>
                                        </p:tgtEl>
                                        <p:attrNameLst>
                                          <p:attrName>style.visibility</p:attrName>
                                        </p:attrNameLst>
                                      </p:cBhvr>
                                      <p:to>
                                        <p:strVal val="visible"/>
                                      </p:to>
                                    </p:set>
                                    <p:animEffect transition="in" filter="wipe(down)">
                                      <p:cBhvr>
                                        <p:cTn id="65" dur="500"/>
                                        <p:tgtEl>
                                          <p:spTgt spid="3">
                                            <p:txEl>
                                              <p:pRg st="18" end="18"/>
                                            </p:txEl>
                                          </p:spTgt>
                                        </p:tgtEl>
                                      </p:cBhvr>
                                    </p:animEffect>
                                  </p:childTnLst>
                                </p:cTn>
                              </p:par>
                              <p:par>
                                <p:cTn id="66" presetID="22" presetClass="entr" presetSubtype="4" fill="hold" nodeType="withEffect">
                                  <p:stCondLst>
                                    <p:cond delay="0"/>
                                  </p:stCondLst>
                                  <p:childTnLst>
                                    <p:set>
                                      <p:cBhvr>
                                        <p:cTn id="67" dur="1" fill="hold">
                                          <p:stCondLst>
                                            <p:cond delay="0"/>
                                          </p:stCondLst>
                                        </p:cTn>
                                        <p:tgtEl>
                                          <p:spTgt spid="3">
                                            <p:txEl>
                                              <p:pRg st="19" end="19"/>
                                            </p:txEl>
                                          </p:spTgt>
                                        </p:tgtEl>
                                        <p:attrNameLst>
                                          <p:attrName>style.visibility</p:attrName>
                                        </p:attrNameLst>
                                      </p:cBhvr>
                                      <p:to>
                                        <p:strVal val="visible"/>
                                      </p:to>
                                    </p:set>
                                    <p:animEffect transition="in" filter="wipe(down)">
                                      <p:cBhvr>
                                        <p:cTn id="68" dur="500"/>
                                        <p:tgtEl>
                                          <p:spTgt spid="3">
                                            <p:txEl>
                                              <p:pRg st="19" end="19"/>
                                            </p:txEl>
                                          </p:spTgt>
                                        </p:tgtEl>
                                      </p:cBhvr>
                                    </p:animEffect>
                                  </p:childTnLst>
                                </p:cTn>
                              </p:par>
                              <p:par>
                                <p:cTn id="69" presetID="22" presetClass="entr" presetSubtype="4" fill="hold" nodeType="withEffect">
                                  <p:stCondLst>
                                    <p:cond delay="0"/>
                                  </p:stCondLst>
                                  <p:childTnLst>
                                    <p:set>
                                      <p:cBhvr>
                                        <p:cTn id="70" dur="1" fill="hold">
                                          <p:stCondLst>
                                            <p:cond delay="0"/>
                                          </p:stCondLst>
                                        </p:cTn>
                                        <p:tgtEl>
                                          <p:spTgt spid="3">
                                            <p:txEl>
                                              <p:pRg st="20" end="20"/>
                                            </p:txEl>
                                          </p:spTgt>
                                        </p:tgtEl>
                                        <p:attrNameLst>
                                          <p:attrName>style.visibility</p:attrName>
                                        </p:attrNameLst>
                                      </p:cBhvr>
                                      <p:to>
                                        <p:strVal val="visible"/>
                                      </p:to>
                                    </p:set>
                                    <p:animEffect transition="in" filter="wipe(down)">
                                      <p:cBhvr>
                                        <p:cTn id="71" dur="500"/>
                                        <p:tgtEl>
                                          <p:spTgt spid="3">
                                            <p:txEl>
                                              <p:pRg st="20" end="20"/>
                                            </p:txEl>
                                          </p:spTgt>
                                        </p:tgtEl>
                                      </p:cBhvr>
                                    </p:animEffect>
                                  </p:childTnLst>
                                </p:cTn>
                              </p:par>
                              <p:par>
                                <p:cTn id="72" presetID="22" presetClass="entr" presetSubtype="4" fill="hold" nodeType="withEffect">
                                  <p:stCondLst>
                                    <p:cond delay="0"/>
                                  </p:stCondLst>
                                  <p:childTnLst>
                                    <p:set>
                                      <p:cBhvr>
                                        <p:cTn id="73" dur="1" fill="hold">
                                          <p:stCondLst>
                                            <p:cond delay="0"/>
                                          </p:stCondLst>
                                        </p:cTn>
                                        <p:tgtEl>
                                          <p:spTgt spid="3">
                                            <p:txEl>
                                              <p:pRg st="21" end="21"/>
                                            </p:txEl>
                                          </p:spTgt>
                                        </p:tgtEl>
                                        <p:attrNameLst>
                                          <p:attrName>style.visibility</p:attrName>
                                        </p:attrNameLst>
                                      </p:cBhvr>
                                      <p:to>
                                        <p:strVal val="visible"/>
                                      </p:to>
                                    </p:set>
                                    <p:animEffect transition="in" filter="wipe(down)">
                                      <p:cBhvr>
                                        <p:cTn id="74" dur="500"/>
                                        <p:tgtEl>
                                          <p:spTgt spid="3">
                                            <p:txEl>
                                              <p:pRg st="21" end="21"/>
                                            </p:txEl>
                                          </p:spTgt>
                                        </p:tgtEl>
                                      </p:cBhvr>
                                    </p:animEffect>
                                  </p:childTnLst>
                                </p:cTn>
                              </p:par>
                              <p:par>
                                <p:cTn id="75" presetID="22" presetClass="entr" presetSubtype="4" fill="hold" nodeType="withEffect">
                                  <p:stCondLst>
                                    <p:cond delay="0"/>
                                  </p:stCondLst>
                                  <p:childTnLst>
                                    <p:set>
                                      <p:cBhvr>
                                        <p:cTn id="76" dur="1" fill="hold">
                                          <p:stCondLst>
                                            <p:cond delay="0"/>
                                          </p:stCondLst>
                                        </p:cTn>
                                        <p:tgtEl>
                                          <p:spTgt spid="3">
                                            <p:txEl>
                                              <p:pRg st="22" end="22"/>
                                            </p:txEl>
                                          </p:spTgt>
                                        </p:tgtEl>
                                        <p:attrNameLst>
                                          <p:attrName>style.visibility</p:attrName>
                                        </p:attrNameLst>
                                      </p:cBhvr>
                                      <p:to>
                                        <p:strVal val="visible"/>
                                      </p:to>
                                    </p:set>
                                    <p:animEffect transition="in" filter="wipe(down)">
                                      <p:cBhvr>
                                        <p:cTn id="77" dur="500"/>
                                        <p:tgtEl>
                                          <p:spTgt spid="3">
                                            <p:txEl>
                                              <p:pRg st="22" end="22"/>
                                            </p:txEl>
                                          </p:spTgt>
                                        </p:tgtEl>
                                      </p:cBhvr>
                                    </p:animEffect>
                                  </p:childTnLst>
                                </p:cTn>
                              </p:par>
                              <p:par>
                                <p:cTn id="78" presetID="22" presetClass="entr" presetSubtype="4" fill="hold" nodeType="withEffect">
                                  <p:stCondLst>
                                    <p:cond delay="0"/>
                                  </p:stCondLst>
                                  <p:childTnLst>
                                    <p:set>
                                      <p:cBhvr>
                                        <p:cTn id="79" dur="1" fill="hold">
                                          <p:stCondLst>
                                            <p:cond delay="0"/>
                                          </p:stCondLst>
                                        </p:cTn>
                                        <p:tgtEl>
                                          <p:spTgt spid="3">
                                            <p:txEl>
                                              <p:pRg st="23" end="23"/>
                                            </p:txEl>
                                          </p:spTgt>
                                        </p:tgtEl>
                                        <p:attrNameLst>
                                          <p:attrName>style.visibility</p:attrName>
                                        </p:attrNameLst>
                                      </p:cBhvr>
                                      <p:to>
                                        <p:strVal val="visible"/>
                                      </p:to>
                                    </p:set>
                                    <p:animEffect transition="in" filter="wipe(down)">
                                      <p:cBhvr>
                                        <p:cTn id="80" dur="500"/>
                                        <p:tgtEl>
                                          <p:spTgt spid="3">
                                            <p:txEl>
                                              <p:pRg st="23" end="23"/>
                                            </p:txEl>
                                          </p:spTgt>
                                        </p:tgtEl>
                                      </p:cBhvr>
                                    </p:animEffect>
                                  </p:childTnLst>
                                </p:cTn>
                              </p:par>
                              <p:par>
                                <p:cTn id="81" presetID="22" presetClass="entr" presetSubtype="4" fill="hold" nodeType="withEffect">
                                  <p:stCondLst>
                                    <p:cond delay="0"/>
                                  </p:stCondLst>
                                  <p:childTnLst>
                                    <p:set>
                                      <p:cBhvr>
                                        <p:cTn id="82" dur="1" fill="hold">
                                          <p:stCondLst>
                                            <p:cond delay="0"/>
                                          </p:stCondLst>
                                        </p:cTn>
                                        <p:tgtEl>
                                          <p:spTgt spid="3">
                                            <p:txEl>
                                              <p:pRg st="24" end="24"/>
                                            </p:txEl>
                                          </p:spTgt>
                                        </p:tgtEl>
                                        <p:attrNameLst>
                                          <p:attrName>style.visibility</p:attrName>
                                        </p:attrNameLst>
                                      </p:cBhvr>
                                      <p:to>
                                        <p:strVal val="visible"/>
                                      </p:to>
                                    </p:set>
                                    <p:animEffect transition="in" filter="wipe(down)">
                                      <p:cBhvr>
                                        <p:cTn id="83" dur="500"/>
                                        <p:tgtEl>
                                          <p:spTgt spid="3">
                                            <p:txEl>
                                              <p:pRg st="24" end="24"/>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5">
                                            <p:txEl>
                                              <p:pRg st="1" end="1"/>
                                            </p:txEl>
                                          </p:spTgt>
                                        </p:tgtEl>
                                        <p:attrNameLst>
                                          <p:attrName>style.visibility</p:attrName>
                                        </p:attrNameLst>
                                      </p:cBhvr>
                                      <p:to>
                                        <p:strVal val="visible"/>
                                      </p:to>
                                    </p:set>
                                    <p:animEffect transition="in" filter="wipe(down)">
                                      <p:cBhvr>
                                        <p:cTn id="88" dur="500"/>
                                        <p:tgtEl>
                                          <p:spTgt spid="5">
                                            <p:txEl>
                                              <p:pRg st="1" end="1"/>
                                            </p:txEl>
                                          </p:spTgt>
                                        </p:tgtEl>
                                      </p:cBhvr>
                                    </p:animEffect>
                                  </p:childTnLst>
                                </p:cTn>
                              </p:par>
                              <p:par>
                                <p:cTn id="89" presetID="22" presetClass="entr" presetSubtype="4" fill="hold" nodeType="withEffect">
                                  <p:stCondLst>
                                    <p:cond delay="0"/>
                                  </p:stCondLst>
                                  <p:childTnLst>
                                    <p:set>
                                      <p:cBhvr>
                                        <p:cTn id="90" dur="1" fill="hold">
                                          <p:stCondLst>
                                            <p:cond delay="0"/>
                                          </p:stCondLst>
                                        </p:cTn>
                                        <p:tgtEl>
                                          <p:spTgt spid="5">
                                            <p:txEl>
                                              <p:pRg st="2" end="2"/>
                                            </p:txEl>
                                          </p:spTgt>
                                        </p:tgtEl>
                                        <p:attrNameLst>
                                          <p:attrName>style.visibility</p:attrName>
                                        </p:attrNameLst>
                                      </p:cBhvr>
                                      <p:to>
                                        <p:strVal val="visible"/>
                                      </p:to>
                                    </p:set>
                                    <p:animEffect transition="in" filter="wipe(down)">
                                      <p:cBhvr>
                                        <p:cTn id="91" dur="500"/>
                                        <p:tgtEl>
                                          <p:spTgt spid="5">
                                            <p:txEl>
                                              <p:pRg st="2" end="2"/>
                                            </p:txEl>
                                          </p:spTgt>
                                        </p:tgtEl>
                                      </p:cBhvr>
                                    </p:animEffect>
                                  </p:childTnLst>
                                </p:cTn>
                              </p:par>
                              <p:par>
                                <p:cTn id="92" presetID="22" presetClass="entr" presetSubtype="4" fill="hold" nodeType="withEffect">
                                  <p:stCondLst>
                                    <p:cond delay="0"/>
                                  </p:stCondLst>
                                  <p:childTnLst>
                                    <p:set>
                                      <p:cBhvr>
                                        <p:cTn id="93" dur="1" fill="hold">
                                          <p:stCondLst>
                                            <p:cond delay="0"/>
                                          </p:stCondLst>
                                        </p:cTn>
                                        <p:tgtEl>
                                          <p:spTgt spid="5">
                                            <p:txEl>
                                              <p:pRg st="3" end="3"/>
                                            </p:txEl>
                                          </p:spTgt>
                                        </p:tgtEl>
                                        <p:attrNameLst>
                                          <p:attrName>style.visibility</p:attrName>
                                        </p:attrNameLst>
                                      </p:cBhvr>
                                      <p:to>
                                        <p:strVal val="visible"/>
                                      </p:to>
                                    </p:set>
                                    <p:animEffect transition="in" filter="wipe(down)">
                                      <p:cBhvr>
                                        <p:cTn id="94" dur="500"/>
                                        <p:tgtEl>
                                          <p:spTgt spid="5">
                                            <p:txEl>
                                              <p:pRg st="3" end="3"/>
                                            </p:txEl>
                                          </p:spTgt>
                                        </p:tgtEl>
                                      </p:cBhvr>
                                    </p:animEffect>
                                  </p:childTnLst>
                                </p:cTn>
                              </p:par>
                              <p:par>
                                <p:cTn id="95" presetID="22" presetClass="entr" presetSubtype="4" fill="hold" nodeType="withEffect">
                                  <p:stCondLst>
                                    <p:cond delay="0"/>
                                  </p:stCondLst>
                                  <p:childTnLst>
                                    <p:set>
                                      <p:cBhvr>
                                        <p:cTn id="96" dur="1" fill="hold">
                                          <p:stCondLst>
                                            <p:cond delay="0"/>
                                          </p:stCondLst>
                                        </p:cTn>
                                        <p:tgtEl>
                                          <p:spTgt spid="5">
                                            <p:txEl>
                                              <p:pRg st="4" end="4"/>
                                            </p:txEl>
                                          </p:spTgt>
                                        </p:tgtEl>
                                        <p:attrNameLst>
                                          <p:attrName>style.visibility</p:attrName>
                                        </p:attrNameLst>
                                      </p:cBhvr>
                                      <p:to>
                                        <p:strVal val="visible"/>
                                      </p:to>
                                    </p:set>
                                    <p:animEffect transition="in" filter="wipe(down)">
                                      <p:cBhvr>
                                        <p:cTn id="97" dur="500"/>
                                        <p:tgtEl>
                                          <p:spTgt spid="5">
                                            <p:txEl>
                                              <p:pRg st="4" end="4"/>
                                            </p:txEl>
                                          </p:spTgt>
                                        </p:tgtEl>
                                      </p:cBhvr>
                                    </p:animEffect>
                                  </p:childTnLst>
                                </p:cTn>
                              </p:par>
                              <p:par>
                                <p:cTn id="98" presetID="22" presetClass="entr" presetSubtype="4" fill="hold" nodeType="withEffect">
                                  <p:stCondLst>
                                    <p:cond delay="0"/>
                                  </p:stCondLst>
                                  <p:childTnLst>
                                    <p:set>
                                      <p:cBhvr>
                                        <p:cTn id="99" dur="1" fill="hold">
                                          <p:stCondLst>
                                            <p:cond delay="0"/>
                                          </p:stCondLst>
                                        </p:cTn>
                                        <p:tgtEl>
                                          <p:spTgt spid="5">
                                            <p:txEl>
                                              <p:pRg st="5" end="5"/>
                                            </p:txEl>
                                          </p:spTgt>
                                        </p:tgtEl>
                                        <p:attrNameLst>
                                          <p:attrName>style.visibility</p:attrName>
                                        </p:attrNameLst>
                                      </p:cBhvr>
                                      <p:to>
                                        <p:strVal val="visible"/>
                                      </p:to>
                                    </p:set>
                                    <p:animEffect transition="in" filter="wipe(down)">
                                      <p:cBhvr>
                                        <p:cTn id="100" dur="500"/>
                                        <p:tgtEl>
                                          <p:spTgt spid="5">
                                            <p:txEl>
                                              <p:pRg st="5" end="5"/>
                                            </p:txEl>
                                          </p:spTgt>
                                        </p:tgtEl>
                                      </p:cBhvr>
                                    </p:animEffect>
                                  </p:childTnLst>
                                </p:cTn>
                              </p:par>
                              <p:par>
                                <p:cTn id="101" presetID="22" presetClass="entr" presetSubtype="4" fill="hold" nodeType="withEffect">
                                  <p:stCondLst>
                                    <p:cond delay="0"/>
                                  </p:stCondLst>
                                  <p:childTnLst>
                                    <p:set>
                                      <p:cBhvr>
                                        <p:cTn id="102" dur="1" fill="hold">
                                          <p:stCondLst>
                                            <p:cond delay="0"/>
                                          </p:stCondLst>
                                        </p:cTn>
                                        <p:tgtEl>
                                          <p:spTgt spid="5">
                                            <p:txEl>
                                              <p:pRg st="6" end="6"/>
                                            </p:txEl>
                                          </p:spTgt>
                                        </p:tgtEl>
                                        <p:attrNameLst>
                                          <p:attrName>style.visibility</p:attrName>
                                        </p:attrNameLst>
                                      </p:cBhvr>
                                      <p:to>
                                        <p:strVal val="visible"/>
                                      </p:to>
                                    </p:set>
                                    <p:animEffect transition="in" filter="wipe(down)">
                                      <p:cBhvr>
                                        <p:cTn id="103" dur="500"/>
                                        <p:tgtEl>
                                          <p:spTgt spid="5">
                                            <p:txEl>
                                              <p:pRg st="6" end="6"/>
                                            </p:txEl>
                                          </p:spTgt>
                                        </p:tgtEl>
                                      </p:cBhvr>
                                    </p:animEffect>
                                  </p:childTnLst>
                                </p:cTn>
                              </p:par>
                              <p:par>
                                <p:cTn id="104" presetID="22" presetClass="entr" presetSubtype="4" fill="hold" nodeType="withEffect">
                                  <p:stCondLst>
                                    <p:cond delay="0"/>
                                  </p:stCondLst>
                                  <p:childTnLst>
                                    <p:set>
                                      <p:cBhvr>
                                        <p:cTn id="105" dur="1" fill="hold">
                                          <p:stCondLst>
                                            <p:cond delay="0"/>
                                          </p:stCondLst>
                                        </p:cTn>
                                        <p:tgtEl>
                                          <p:spTgt spid="5">
                                            <p:txEl>
                                              <p:pRg st="7" end="7"/>
                                            </p:txEl>
                                          </p:spTgt>
                                        </p:tgtEl>
                                        <p:attrNameLst>
                                          <p:attrName>style.visibility</p:attrName>
                                        </p:attrNameLst>
                                      </p:cBhvr>
                                      <p:to>
                                        <p:strVal val="visible"/>
                                      </p:to>
                                    </p:set>
                                    <p:animEffect transition="in" filter="wipe(down)">
                                      <p:cBhvr>
                                        <p:cTn id="106" dur="500"/>
                                        <p:tgtEl>
                                          <p:spTgt spid="5">
                                            <p:txEl>
                                              <p:pRg st="7" end="7"/>
                                            </p:txEl>
                                          </p:spTgt>
                                        </p:tgtEl>
                                      </p:cBhvr>
                                    </p:animEffect>
                                  </p:childTnLst>
                                </p:cTn>
                              </p:par>
                              <p:par>
                                <p:cTn id="107" presetID="22" presetClass="entr" presetSubtype="4" fill="hold" nodeType="withEffect">
                                  <p:stCondLst>
                                    <p:cond delay="0"/>
                                  </p:stCondLst>
                                  <p:childTnLst>
                                    <p:set>
                                      <p:cBhvr>
                                        <p:cTn id="108" dur="1" fill="hold">
                                          <p:stCondLst>
                                            <p:cond delay="0"/>
                                          </p:stCondLst>
                                        </p:cTn>
                                        <p:tgtEl>
                                          <p:spTgt spid="5">
                                            <p:txEl>
                                              <p:pRg st="8" end="8"/>
                                            </p:txEl>
                                          </p:spTgt>
                                        </p:tgtEl>
                                        <p:attrNameLst>
                                          <p:attrName>style.visibility</p:attrName>
                                        </p:attrNameLst>
                                      </p:cBhvr>
                                      <p:to>
                                        <p:strVal val="visible"/>
                                      </p:to>
                                    </p:set>
                                    <p:animEffect transition="in" filter="wipe(down)">
                                      <p:cBhvr>
                                        <p:cTn id="109" dur="500"/>
                                        <p:tgtEl>
                                          <p:spTgt spid="5">
                                            <p:txEl>
                                              <p:pRg st="8" end="8"/>
                                            </p:txEl>
                                          </p:spTgt>
                                        </p:tgtEl>
                                      </p:cBhvr>
                                    </p:animEffect>
                                  </p:childTnLst>
                                </p:cTn>
                              </p:par>
                              <p:par>
                                <p:cTn id="110" presetID="22" presetClass="entr" presetSubtype="4" fill="hold" nodeType="withEffect">
                                  <p:stCondLst>
                                    <p:cond delay="0"/>
                                  </p:stCondLst>
                                  <p:childTnLst>
                                    <p:set>
                                      <p:cBhvr>
                                        <p:cTn id="111" dur="1" fill="hold">
                                          <p:stCondLst>
                                            <p:cond delay="0"/>
                                          </p:stCondLst>
                                        </p:cTn>
                                        <p:tgtEl>
                                          <p:spTgt spid="5">
                                            <p:txEl>
                                              <p:pRg st="9" end="9"/>
                                            </p:txEl>
                                          </p:spTgt>
                                        </p:tgtEl>
                                        <p:attrNameLst>
                                          <p:attrName>style.visibility</p:attrName>
                                        </p:attrNameLst>
                                      </p:cBhvr>
                                      <p:to>
                                        <p:strVal val="visible"/>
                                      </p:to>
                                    </p:set>
                                    <p:animEffect transition="in" filter="wipe(down)">
                                      <p:cBhvr>
                                        <p:cTn id="112" dur="500"/>
                                        <p:tgtEl>
                                          <p:spTgt spid="5">
                                            <p:txEl>
                                              <p:pRg st="9" end="9"/>
                                            </p:txEl>
                                          </p:spTgt>
                                        </p:tgtEl>
                                      </p:cBhvr>
                                    </p:animEffect>
                                  </p:childTnLst>
                                </p:cTn>
                              </p:par>
                              <p:par>
                                <p:cTn id="113" presetID="22" presetClass="entr" presetSubtype="4" fill="hold" nodeType="withEffect">
                                  <p:stCondLst>
                                    <p:cond delay="0"/>
                                  </p:stCondLst>
                                  <p:childTnLst>
                                    <p:set>
                                      <p:cBhvr>
                                        <p:cTn id="114" dur="1" fill="hold">
                                          <p:stCondLst>
                                            <p:cond delay="0"/>
                                          </p:stCondLst>
                                        </p:cTn>
                                        <p:tgtEl>
                                          <p:spTgt spid="5">
                                            <p:txEl>
                                              <p:pRg st="10" end="10"/>
                                            </p:txEl>
                                          </p:spTgt>
                                        </p:tgtEl>
                                        <p:attrNameLst>
                                          <p:attrName>style.visibility</p:attrName>
                                        </p:attrNameLst>
                                      </p:cBhvr>
                                      <p:to>
                                        <p:strVal val="visible"/>
                                      </p:to>
                                    </p:set>
                                    <p:animEffect transition="in" filter="wipe(down)">
                                      <p:cBhvr>
                                        <p:cTn id="115" dur="500"/>
                                        <p:tgtEl>
                                          <p:spTgt spid="5">
                                            <p:txEl>
                                              <p:pRg st="10" end="10"/>
                                            </p:txEl>
                                          </p:spTgt>
                                        </p:tgtEl>
                                      </p:cBhvr>
                                    </p:animEffect>
                                  </p:childTnLst>
                                </p:cTn>
                              </p:par>
                              <p:par>
                                <p:cTn id="116" presetID="22" presetClass="entr" presetSubtype="4" fill="hold" nodeType="withEffect">
                                  <p:stCondLst>
                                    <p:cond delay="0"/>
                                  </p:stCondLst>
                                  <p:childTnLst>
                                    <p:set>
                                      <p:cBhvr>
                                        <p:cTn id="117" dur="1" fill="hold">
                                          <p:stCondLst>
                                            <p:cond delay="0"/>
                                          </p:stCondLst>
                                        </p:cTn>
                                        <p:tgtEl>
                                          <p:spTgt spid="5">
                                            <p:txEl>
                                              <p:pRg st="11" end="11"/>
                                            </p:txEl>
                                          </p:spTgt>
                                        </p:tgtEl>
                                        <p:attrNameLst>
                                          <p:attrName>style.visibility</p:attrName>
                                        </p:attrNameLst>
                                      </p:cBhvr>
                                      <p:to>
                                        <p:strVal val="visible"/>
                                      </p:to>
                                    </p:set>
                                    <p:animEffect transition="in" filter="wipe(down)">
                                      <p:cBhvr>
                                        <p:cTn id="118" dur="500"/>
                                        <p:tgtEl>
                                          <p:spTgt spid="5">
                                            <p:txEl>
                                              <p:pRg st="11" end="11"/>
                                            </p:txEl>
                                          </p:spTgt>
                                        </p:tgtEl>
                                      </p:cBhvr>
                                    </p:animEffect>
                                  </p:childTnLst>
                                </p:cTn>
                              </p:par>
                              <p:par>
                                <p:cTn id="119" presetID="22" presetClass="entr" presetSubtype="4" fill="hold" nodeType="withEffect">
                                  <p:stCondLst>
                                    <p:cond delay="0"/>
                                  </p:stCondLst>
                                  <p:childTnLst>
                                    <p:set>
                                      <p:cBhvr>
                                        <p:cTn id="120" dur="1" fill="hold">
                                          <p:stCondLst>
                                            <p:cond delay="0"/>
                                          </p:stCondLst>
                                        </p:cTn>
                                        <p:tgtEl>
                                          <p:spTgt spid="5">
                                            <p:txEl>
                                              <p:pRg st="12" end="12"/>
                                            </p:txEl>
                                          </p:spTgt>
                                        </p:tgtEl>
                                        <p:attrNameLst>
                                          <p:attrName>style.visibility</p:attrName>
                                        </p:attrNameLst>
                                      </p:cBhvr>
                                      <p:to>
                                        <p:strVal val="visible"/>
                                      </p:to>
                                    </p:set>
                                    <p:animEffect transition="in" filter="wipe(down)">
                                      <p:cBhvr>
                                        <p:cTn id="121" dur="500"/>
                                        <p:tgtEl>
                                          <p:spTgt spid="5">
                                            <p:txEl>
                                              <p:pRg st="12" end="12"/>
                                            </p:txEl>
                                          </p:spTgt>
                                        </p:tgtEl>
                                      </p:cBhvr>
                                    </p:animEffect>
                                  </p:childTnLst>
                                </p:cTn>
                              </p:par>
                              <p:par>
                                <p:cTn id="122" presetID="22" presetClass="entr" presetSubtype="4" fill="hold" nodeType="withEffect">
                                  <p:stCondLst>
                                    <p:cond delay="0"/>
                                  </p:stCondLst>
                                  <p:childTnLst>
                                    <p:set>
                                      <p:cBhvr>
                                        <p:cTn id="123" dur="1" fill="hold">
                                          <p:stCondLst>
                                            <p:cond delay="0"/>
                                          </p:stCondLst>
                                        </p:cTn>
                                        <p:tgtEl>
                                          <p:spTgt spid="5">
                                            <p:txEl>
                                              <p:pRg st="13" end="13"/>
                                            </p:txEl>
                                          </p:spTgt>
                                        </p:tgtEl>
                                        <p:attrNameLst>
                                          <p:attrName>style.visibility</p:attrName>
                                        </p:attrNameLst>
                                      </p:cBhvr>
                                      <p:to>
                                        <p:strVal val="visible"/>
                                      </p:to>
                                    </p:set>
                                    <p:animEffect transition="in" filter="wipe(down)">
                                      <p:cBhvr>
                                        <p:cTn id="124" dur="500"/>
                                        <p:tgtEl>
                                          <p:spTgt spid="5">
                                            <p:txEl>
                                              <p:pRg st="13" end="13"/>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nodeType="clickEffect">
                                  <p:stCondLst>
                                    <p:cond delay="0"/>
                                  </p:stCondLst>
                                  <p:childTnLst>
                                    <p:set>
                                      <p:cBhvr>
                                        <p:cTn id="128" dur="1" fill="hold">
                                          <p:stCondLst>
                                            <p:cond delay="0"/>
                                          </p:stCondLst>
                                        </p:cTn>
                                        <p:tgtEl>
                                          <p:spTgt spid="4"/>
                                        </p:tgtEl>
                                        <p:attrNameLst>
                                          <p:attrName>style.visibility</p:attrName>
                                        </p:attrNameLst>
                                      </p:cBhvr>
                                      <p:to>
                                        <p:strVal val="visible"/>
                                      </p:to>
                                    </p:set>
                                    <p:animEffect transition="in" filter="wipe(down)">
                                      <p:cBhvr>
                                        <p:cTn id="1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93</TotalTime>
  <Words>1126</Words>
  <Application>Microsoft Office PowerPoint</Application>
  <PresentationFormat>On-screen Show (4:3)</PresentationFormat>
  <Paragraphs>325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POINTER TO DERIVED CLASS </vt:lpstr>
      <vt:lpstr>PowerPoint Presentation</vt:lpstr>
      <vt:lpstr>PowerPoint Presentation</vt:lpstr>
      <vt:lpstr>PowerPoint Presentation</vt:lpstr>
      <vt:lpstr>PowerPoint Presentation</vt:lpstr>
      <vt:lpstr>RUN TIME POLYMORPHISM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IV</dc:title>
  <dc:creator>FUJITSU</dc:creator>
  <cp:lastModifiedBy>FUJITSU</cp:lastModifiedBy>
  <cp:revision>35</cp:revision>
  <dcterms:created xsi:type="dcterms:W3CDTF">2020-12-30T09:06:59Z</dcterms:created>
  <dcterms:modified xsi:type="dcterms:W3CDTF">2021-01-18T09:07:41Z</dcterms:modified>
</cp:coreProperties>
</file>