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d6c28c7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6c28c7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d6c28c7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d6c28c7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d6c28c7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d6c28c7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d6c28c7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d6c28c7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Cancellation status of Hotel booking using ML Algorithm</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a:t>
            </a:r>
            <a:endParaRPr sz="2400"/>
          </a:p>
          <a:p>
            <a:pPr indent="0" lvl="0" marL="0" rtl="0" algn="l">
              <a:spcBef>
                <a:spcPts val="0"/>
              </a:spcBef>
              <a:spcAft>
                <a:spcPts val="0"/>
              </a:spcAft>
              <a:buNone/>
            </a:pPr>
            <a:r>
              <a:rPr lang="en" sz="2400"/>
              <a:t>Vinay Charlapally</a:t>
            </a:r>
            <a:endParaRPr sz="2400"/>
          </a:p>
          <a:p>
            <a:pPr indent="0" lvl="0" marL="0" rtl="0" algn="l">
              <a:spcBef>
                <a:spcPts val="0"/>
              </a:spcBef>
              <a:spcAft>
                <a:spcPts val="0"/>
              </a:spcAft>
              <a:buNone/>
            </a:pPr>
            <a:r>
              <a:rPr lang="en" sz="2400"/>
              <a:t>119ME0036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Steps:</a:t>
            </a:r>
            <a:endParaRPr sz="3000"/>
          </a:p>
        </p:txBody>
      </p:sp>
      <p:sp>
        <p:nvSpPr>
          <p:cNvPr id="129" name="Google Shape;129;p22"/>
          <p:cNvSpPr txBox="1"/>
          <p:nvPr/>
        </p:nvSpPr>
        <p:spPr>
          <a:xfrm>
            <a:off x="3496800" y="814375"/>
            <a:ext cx="5647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Step 1: Import the packages numpy,pandas,matplotlib,seaborn,sklearn,train   test split,metrics.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Step 2:Load the Dataset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Step 3:Explore the data-shape,visualization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Step 4:X,y--&gt;train data test data &gt; Fit the model with training data  predict with the test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Chosen model:</a:t>
            </a:r>
            <a:endParaRPr/>
          </a:p>
          <a:p>
            <a:pPr indent="0" lvl="0" marL="0" rtl="0" algn="l">
              <a:spcBef>
                <a:spcPts val="0"/>
              </a:spcBef>
              <a:spcAft>
                <a:spcPts val="0"/>
              </a:spcAft>
              <a:buNone/>
            </a:pPr>
            <a:r>
              <a:rPr lang="en"/>
              <a:t>Decision tree </a:t>
            </a:r>
            <a:endParaRPr/>
          </a:p>
        </p:txBody>
      </p:sp>
      <p:sp>
        <p:nvSpPr>
          <p:cNvPr id="135" name="Google Shape;135;p23"/>
          <p:cNvSpPr txBox="1"/>
          <p:nvPr/>
        </p:nvSpPr>
        <p:spPr>
          <a:xfrm>
            <a:off x="3482575" y="2111000"/>
            <a:ext cx="556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Roboto"/>
                <a:ea typeface="Roboto"/>
                <a:cs typeface="Roboto"/>
                <a:sym typeface="Roboto"/>
              </a:rPr>
              <a:t>Why Decision tree ?</a:t>
            </a:r>
            <a:endParaRPr i="1" sz="1800">
              <a:latin typeface="Roboto"/>
              <a:ea typeface="Roboto"/>
              <a:cs typeface="Roboto"/>
              <a:sym typeface="Roboto"/>
            </a:endParaRPr>
          </a:p>
          <a:p>
            <a:pPr indent="0" lvl="0" marL="0" rtl="0" algn="l">
              <a:spcBef>
                <a:spcPts val="0"/>
              </a:spcBef>
              <a:spcAft>
                <a:spcPts val="0"/>
              </a:spcAft>
              <a:buNone/>
            </a:pPr>
            <a:r>
              <a:rPr i="1" lang="en" sz="1800">
                <a:latin typeface="Roboto"/>
                <a:ea typeface="Roboto"/>
                <a:cs typeface="Roboto"/>
                <a:sym typeface="Roboto"/>
              </a:rPr>
              <a:t> Among the four models i have done , the decision tree shows 100% accuracy than any other models .So , that is i chose Decision tree </a:t>
            </a:r>
            <a:endParaRPr i="1"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26075" y="357800"/>
            <a:ext cx="3009900" cy="4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Matrices</a:t>
            </a:r>
            <a:endParaRPr/>
          </a:p>
        </p:txBody>
      </p:sp>
      <p:sp>
        <p:nvSpPr>
          <p:cNvPr id="141" name="Google Shape;141;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0" y="1221575"/>
            <a:ext cx="4572001" cy="3921925"/>
          </a:xfrm>
          <a:prstGeom prst="rect">
            <a:avLst/>
          </a:prstGeom>
          <a:noFill/>
          <a:ln>
            <a:noFill/>
          </a:ln>
        </p:spPr>
      </p:pic>
      <p:pic>
        <p:nvPicPr>
          <p:cNvPr id="143" name="Google Shape;143;p24"/>
          <p:cNvPicPr preferRelativeResize="0"/>
          <p:nvPr/>
        </p:nvPicPr>
        <p:blipFill>
          <a:blip r:embed="rId4">
            <a:alphaModFix/>
          </a:blip>
          <a:stretch>
            <a:fillRect/>
          </a:stretch>
        </p:blipFill>
        <p:spPr>
          <a:xfrm>
            <a:off x="4572000" y="1221575"/>
            <a:ext cx="4572000" cy="3921925"/>
          </a:xfrm>
          <a:prstGeom prst="rect">
            <a:avLst/>
          </a:prstGeom>
          <a:noFill/>
          <a:ln>
            <a:noFill/>
          </a:ln>
        </p:spPr>
      </p:pic>
      <p:sp>
        <p:nvSpPr>
          <p:cNvPr id="144" name="Google Shape;144;p24"/>
          <p:cNvSpPr txBox="1"/>
          <p:nvPr/>
        </p:nvSpPr>
        <p:spPr>
          <a:xfrm>
            <a:off x="310775" y="8213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p:txBody>
      </p:sp>
      <p:sp>
        <p:nvSpPr>
          <p:cNvPr id="145" name="Google Shape;145;p24"/>
          <p:cNvSpPr txBox="1"/>
          <p:nvPr/>
        </p:nvSpPr>
        <p:spPr>
          <a:xfrm>
            <a:off x="4975500" y="821375"/>
            <a:ext cx="4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KNN Algorithm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0" y="1221575"/>
            <a:ext cx="4572000" cy="3825475"/>
          </a:xfrm>
          <a:prstGeom prst="rect">
            <a:avLst/>
          </a:prstGeom>
          <a:noFill/>
          <a:ln>
            <a:noFill/>
          </a:ln>
        </p:spPr>
      </p:pic>
      <p:pic>
        <p:nvPicPr>
          <p:cNvPr id="151" name="Google Shape;151;p25"/>
          <p:cNvPicPr preferRelativeResize="0"/>
          <p:nvPr/>
        </p:nvPicPr>
        <p:blipFill>
          <a:blip r:embed="rId4">
            <a:alphaModFix/>
          </a:blip>
          <a:stretch>
            <a:fillRect/>
          </a:stretch>
        </p:blipFill>
        <p:spPr>
          <a:xfrm>
            <a:off x="4572000" y="1221575"/>
            <a:ext cx="4572000" cy="3825475"/>
          </a:xfrm>
          <a:prstGeom prst="rect">
            <a:avLst/>
          </a:prstGeom>
          <a:noFill/>
          <a:ln>
            <a:noFill/>
          </a:ln>
        </p:spPr>
      </p:pic>
      <p:sp>
        <p:nvSpPr>
          <p:cNvPr id="152" name="Google Shape;152;p25"/>
          <p:cNvSpPr txBox="1"/>
          <p:nvPr/>
        </p:nvSpPr>
        <p:spPr>
          <a:xfrm>
            <a:off x="353625" y="8213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Naive Bayes</a:t>
            </a:r>
            <a:endParaRPr>
              <a:latin typeface="Roboto"/>
              <a:ea typeface="Roboto"/>
              <a:cs typeface="Roboto"/>
              <a:sym typeface="Roboto"/>
            </a:endParaRPr>
          </a:p>
        </p:txBody>
      </p:sp>
      <p:sp>
        <p:nvSpPr>
          <p:cNvPr id="153" name="Google Shape;153;p25"/>
          <p:cNvSpPr txBox="1"/>
          <p:nvPr/>
        </p:nvSpPr>
        <p:spPr>
          <a:xfrm>
            <a:off x="3925500" y="821375"/>
            <a:ext cx="52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Decision Tree Classifier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04650" y="2089500"/>
            <a:ext cx="2808000" cy="9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Conclusion</a:t>
            </a:r>
            <a:endParaRPr sz="4000"/>
          </a:p>
        </p:txBody>
      </p:sp>
      <p:sp>
        <p:nvSpPr>
          <p:cNvPr id="159" name="Google Shape;159;p26"/>
          <p:cNvSpPr txBox="1"/>
          <p:nvPr/>
        </p:nvSpPr>
        <p:spPr>
          <a:xfrm>
            <a:off x="417900" y="15859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0" name="Google Shape;160;p26"/>
          <p:cNvSpPr txBox="1"/>
          <p:nvPr/>
        </p:nvSpPr>
        <p:spPr>
          <a:xfrm>
            <a:off x="3514725" y="257175"/>
            <a:ext cx="564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the visualization of features in the data using training data and test data, the accuracy and precision of four.</a:t>
            </a:r>
            <a:endParaRPr>
              <a:latin typeface="Roboto"/>
              <a:ea typeface="Roboto"/>
              <a:cs typeface="Roboto"/>
              <a:sym typeface="Roboto"/>
            </a:endParaRPr>
          </a:p>
        </p:txBody>
      </p:sp>
      <p:sp>
        <p:nvSpPr>
          <p:cNvPr id="161" name="Google Shape;161;p26"/>
          <p:cNvSpPr txBox="1"/>
          <p:nvPr/>
        </p:nvSpPr>
        <p:spPr>
          <a:xfrm>
            <a:off x="3530775" y="932250"/>
            <a:ext cx="5615100" cy="9543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Logistic Regression:</a:t>
            </a:r>
            <a:endParaRPr sz="1900">
              <a:latin typeface="Roboto"/>
              <a:ea typeface="Roboto"/>
              <a:cs typeface="Roboto"/>
              <a:sym typeface="Roboto"/>
            </a:endParaRPr>
          </a:p>
          <a:p>
            <a:pPr indent="0" lvl="0" marL="457200" rtl="0" algn="l">
              <a:spcBef>
                <a:spcPts val="0"/>
              </a:spcBef>
              <a:spcAft>
                <a:spcPts val="0"/>
              </a:spcAft>
              <a:buNone/>
            </a:pPr>
            <a:r>
              <a:rPr lang="en" sz="1550">
                <a:solidFill>
                  <a:srgbClr val="212121"/>
                </a:solidFill>
                <a:highlight>
                  <a:srgbClr val="FFFFFF"/>
                </a:highlight>
                <a:latin typeface="Courier New"/>
                <a:ea typeface="Courier New"/>
                <a:cs typeface="Courier New"/>
                <a:sym typeface="Courier New"/>
              </a:rPr>
              <a:t>Training data : 0.9899967692915176</a:t>
            </a:r>
            <a:endParaRPr sz="1550">
              <a:solidFill>
                <a:srgbClr val="21212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550">
                <a:solidFill>
                  <a:srgbClr val="212121"/>
                </a:solidFill>
                <a:highlight>
                  <a:srgbClr val="FFFFFF"/>
                </a:highlight>
                <a:latin typeface="Courier New"/>
                <a:ea typeface="Courier New"/>
                <a:cs typeface="Courier New"/>
                <a:sym typeface="Courier New"/>
              </a:rPr>
              <a:t>Testing data  : 0.9891392355585337</a:t>
            </a:r>
            <a:endParaRPr sz="1900">
              <a:latin typeface="Roboto"/>
              <a:ea typeface="Roboto"/>
              <a:cs typeface="Roboto"/>
              <a:sym typeface="Roboto"/>
            </a:endParaRPr>
          </a:p>
        </p:txBody>
      </p:sp>
      <p:sp>
        <p:nvSpPr>
          <p:cNvPr id="162" name="Google Shape;162;p26"/>
          <p:cNvSpPr txBox="1"/>
          <p:nvPr/>
        </p:nvSpPr>
        <p:spPr>
          <a:xfrm>
            <a:off x="3541575" y="2263950"/>
            <a:ext cx="5593500" cy="118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K-nearest Neighbours:</a:t>
            </a:r>
            <a:endParaRPr sz="1800">
              <a:latin typeface="Roboto"/>
              <a:ea typeface="Roboto"/>
              <a:cs typeface="Roboto"/>
              <a:sym typeface="Roboto"/>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Training data : </a:t>
            </a:r>
            <a:r>
              <a:rPr lang="en" sz="1450">
                <a:solidFill>
                  <a:srgbClr val="212121"/>
                </a:solidFill>
                <a:highlight>
                  <a:srgbClr val="FFFFFF"/>
                </a:highlight>
                <a:latin typeface="Courier New"/>
                <a:ea typeface="Courier New"/>
                <a:cs typeface="Courier New"/>
                <a:sym typeface="Courier New"/>
              </a:rPr>
              <a:t>0.9065248345757602</a:t>
            </a:r>
            <a:endParaRPr sz="1450">
              <a:solidFill>
                <a:srgbClr val="21212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Testing data  : </a:t>
            </a:r>
            <a:r>
              <a:rPr lang="en" sz="1450">
                <a:solidFill>
                  <a:srgbClr val="212121"/>
                </a:solidFill>
                <a:highlight>
                  <a:srgbClr val="FFFFFF"/>
                </a:highlight>
                <a:latin typeface="Courier New"/>
                <a:ea typeface="Courier New"/>
                <a:cs typeface="Courier New"/>
                <a:sym typeface="Courier New"/>
              </a:rPr>
              <a:t>0.8765111539213223</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
        <p:nvSpPr>
          <p:cNvPr id="163" name="Google Shape;163;p26"/>
          <p:cNvSpPr txBox="1"/>
          <p:nvPr/>
        </p:nvSpPr>
        <p:spPr>
          <a:xfrm>
            <a:off x="3621875" y="3911200"/>
            <a:ext cx="55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4" name="Google Shape;164;p26"/>
          <p:cNvSpPr txBox="1"/>
          <p:nvPr/>
        </p:nvSpPr>
        <p:spPr>
          <a:xfrm>
            <a:off x="3568300" y="3332550"/>
            <a:ext cx="5336400" cy="118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Naive Baye’s:</a:t>
            </a:r>
            <a:endParaRPr sz="1800">
              <a:latin typeface="Roboto"/>
              <a:ea typeface="Roboto"/>
              <a:cs typeface="Roboto"/>
              <a:sym typeface="Roboto"/>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Training data : </a:t>
            </a:r>
            <a:r>
              <a:rPr lang="en" sz="1450">
                <a:solidFill>
                  <a:srgbClr val="212121"/>
                </a:solidFill>
                <a:highlight>
                  <a:srgbClr val="FFFFFF"/>
                </a:highlight>
                <a:latin typeface="Courier New"/>
                <a:ea typeface="Courier New"/>
                <a:cs typeface="Courier New"/>
                <a:sym typeface="Courier New"/>
              </a:rPr>
              <a:t>0.9928565445777943</a:t>
            </a:r>
            <a:endParaRPr sz="1450">
              <a:solidFill>
                <a:srgbClr val="21212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Testing data  : </a:t>
            </a:r>
            <a:r>
              <a:rPr lang="en" sz="1450">
                <a:solidFill>
                  <a:srgbClr val="212121"/>
                </a:solidFill>
                <a:highlight>
                  <a:srgbClr val="FFFFFF"/>
                </a:highlight>
                <a:latin typeface="Courier New"/>
                <a:ea typeface="Courier New"/>
                <a:cs typeface="Courier New"/>
                <a:sym typeface="Courier New"/>
              </a:rPr>
              <a:t>0.9932155121869504</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
        <p:nvSpPr>
          <p:cNvPr id="165" name="Google Shape;165;p26"/>
          <p:cNvSpPr txBox="1"/>
          <p:nvPr/>
        </p:nvSpPr>
        <p:spPr>
          <a:xfrm>
            <a:off x="3595175" y="4270725"/>
            <a:ext cx="5593500" cy="90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Decision Tree:</a:t>
            </a:r>
            <a:endParaRPr sz="1800">
              <a:latin typeface="Roboto"/>
              <a:ea typeface="Roboto"/>
              <a:cs typeface="Roboto"/>
              <a:sym typeface="Roboto"/>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Training data : </a:t>
            </a:r>
            <a:r>
              <a:rPr lang="en" sz="1450">
                <a:solidFill>
                  <a:srgbClr val="212121"/>
                </a:solidFill>
                <a:highlight>
                  <a:srgbClr val="FFFFFF"/>
                </a:highlight>
                <a:latin typeface="Courier New"/>
                <a:ea typeface="Courier New"/>
                <a:cs typeface="Courier New"/>
                <a:sym typeface="Courier New"/>
              </a:rPr>
              <a:t>1.0</a:t>
            </a:r>
            <a:endParaRPr sz="1450">
              <a:solidFill>
                <a:srgbClr val="21212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Testing data  : </a:t>
            </a:r>
            <a:r>
              <a:rPr lang="en" sz="1450">
                <a:solidFill>
                  <a:srgbClr val="212121"/>
                </a:solidFill>
                <a:highlight>
                  <a:srgbClr val="FFFFFF"/>
                </a:highlight>
                <a:latin typeface="Courier New"/>
                <a:ea typeface="Courier New"/>
                <a:cs typeface="Courier New"/>
                <a:sym typeface="Courier New"/>
              </a:rPr>
              <a:t>1.0</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514525" y="-1318025"/>
            <a:ext cx="8222100" cy="64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Objective</a:t>
            </a:r>
            <a:r>
              <a:rPr lang="en"/>
              <a:t>:</a:t>
            </a:r>
            <a:endParaRPr/>
          </a:p>
          <a:p>
            <a:pPr indent="0" lvl="0" marL="0" rtl="0" algn="l">
              <a:spcBef>
                <a:spcPts val="0"/>
              </a:spcBef>
              <a:spcAft>
                <a:spcPts val="0"/>
              </a:spcAft>
              <a:buNone/>
            </a:pPr>
            <a:r>
              <a:t/>
            </a:r>
            <a:endParaRPr/>
          </a:p>
          <a:p>
            <a:pPr indent="-419100" lvl="0" marL="457200" rtl="0" algn="l">
              <a:spcBef>
                <a:spcPts val="0"/>
              </a:spcBef>
              <a:spcAft>
                <a:spcPts val="0"/>
              </a:spcAft>
              <a:buSzPts val="3000"/>
              <a:buChar char="●"/>
            </a:pPr>
            <a:r>
              <a:rPr i="1" lang="en" sz="3000"/>
              <a:t>Problem Statement</a:t>
            </a:r>
            <a:endParaRPr i="1" sz="3000"/>
          </a:p>
          <a:p>
            <a:pPr indent="-419100" lvl="0" marL="457200" rtl="0" algn="l">
              <a:spcBef>
                <a:spcPts val="0"/>
              </a:spcBef>
              <a:spcAft>
                <a:spcPts val="0"/>
              </a:spcAft>
              <a:buSzPts val="3000"/>
              <a:buChar char="●"/>
            </a:pPr>
            <a:r>
              <a:rPr i="1" lang="en" sz="3000"/>
              <a:t>Given Data</a:t>
            </a:r>
            <a:endParaRPr i="1" sz="3000"/>
          </a:p>
          <a:p>
            <a:pPr indent="-419100" lvl="0" marL="457200" rtl="0" algn="l">
              <a:spcBef>
                <a:spcPts val="0"/>
              </a:spcBef>
              <a:spcAft>
                <a:spcPts val="0"/>
              </a:spcAft>
              <a:buSzPts val="3000"/>
              <a:buChar char="●"/>
            </a:pPr>
            <a:r>
              <a:rPr i="1" lang="en" sz="3000"/>
              <a:t>Visualization</a:t>
            </a:r>
            <a:endParaRPr i="1" sz="3000"/>
          </a:p>
          <a:p>
            <a:pPr indent="-419100" lvl="0" marL="457200" rtl="0" algn="l">
              <a:spcBef>
                <a:spcPts val="0"/>
              </a:spcBef>
              <a:spcAft>
                <a:spcPts val="0"/>
              </a:spcAft>
              <a:buSzPts val="3000"/>
              <a:buChar char="●"/>
            </a:pPr>
            <a:r>
              <a:rPr i="1" lang="en" sz="3000"/>
              <a:t>Steps done</a:t>
            </a:r>
            <a:endParaRPr i="1" sz="3000"/>
          </a:p>
          <a:p>
            <a:pPr indent="-419100" lvl="0" marL="457200" rtl="0" algn="l">
              <a:spcBef>
                <a:spcPts val="0"/>
              </a:spcBef>
              <a:spcAft>
                <a:spcPts val="0"/>
              </a:spcAft>
              <a:buSzPts val="3000"/>
              <a:buChar char="●"/>
            </a:pPr>
            <a:r>
              <a:rPr i="1" lang="en" sz="3000"/>
              <a:t>Chosen model </a:t>
            </a:r>
            <a:endParaRPr i="1" sz="3000"/>
          </a:p>
          <a:p>
            <a:pPr indent="-419100" lvl="0" marL="457200" rtl="0" algn="l">
              <a:spcBef>
                <a:spcPts val="0"/>
              </a:spcBef>
              <a:spcAft>
                <a:spcPts val="0"/>
              </a:spcAft>
              <a:buSzPts val="3000"/>
              <a:buChar char="●"/>
            </a:pPr>
            <a:r>
              <a:rPr i="1" lang="en" sz="3000"/>
              <a:t>Conclusion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Classification, type Predicting hotel reservations that will be cancelled is a classic problem that may be solved by learning and using a variety of data analysis approaches.</a:t>
            </a:r>
            <a:endParaRPr/>
          </a:p>
          <a:p>
            <a:pPr indent="0" lvl="0" marL="0" rtl="0" algn="l">
              <a:spcBef>
                <a:spcPts val="1600"/>
              </a:spcBef>
              <a:spcAft>
                <a:spcPts val="0"/>
              </a:spcAft>
              <a:buNone/>
            </a:pPr>
            <a:r>
              <a:rPr lang="en"/>
              <a:t>Given with a dataset that includes applicant information for hotel reservations as well as the acceptance or denial of the reservation request. The binary classification model's foundation must be established as accurately as possible.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Given Data:</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cancelled hotel bookings(Data set)</a:t>
            </a:r>
            <a:endParaRPr/>
          </a:p>
          <a:p>
            <a:pPr indent="0" lvl="0" marL="0" rtl="0" algn="l">
              <a:spcBef>
                <a:spcPts val="1600"/>
              </a:spcBef>
              <a:spcAft>
                <a:spcPts val="0"/>
              </a:spcAft>
              <a:buNone/>
            </a:pPr>
            <a:r>
              <a:rPr lang="en"/>
              <a:t>And Data types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https://raw.githubusercontent.com/Premalatha-success/Datasets/main/hotel_bookings.csv</a:t>
            </a:r>
            <a:endParaRPr/>
          </a:p>
          <a:p>
            <a:pPr indent="0" lvl="0" marL="0" rtl="0" algn="l">
              <a:spcBef>
                <a:spcPts val="1600"/>
              </a:spcBef>
              <a:spcAft>
                <a:spcPts val="1600"/>
              </a:spcAft>
              <a:buNone/>
            </a:pPr>
            <a:r>
              <a:t/>
            </a:r>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76050" y="89925"/>
            <a:ext cx="1831200" cy="6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92" name="Google Shape;92;p17"/>
          <p:cNvSpPr txBox="1"/>
          <p:nvPr>
            <p:ph idx="1" type="body"/>
          </p:nvPr>
        </p:nvSpPr>
        <p:spPr>
          <a:xfrm>
            <a:off x="0" y="0"/>
            <a:ext cx="2808000" cy="2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76050" y="921550"/>
            <a:ext cx="4495950" cy="3921924"/>
          </a:xfrm>
          <a:prstGeom prst="rect">
            <a:avLst/>
          </a:prstGeom>
          <a:noFill/>
          <a:ln>
            <a:noFill/>
          </a:ln>
        </p:spPr>
      </p:pic>
      <p:pic>
        <p:nvPicPr>
          <p:cNvPr id="94" name="Google Shape;94;p17"/>
          <p:cNvPicPr preferRelativeResize="0"/>
          <p:nvPr/>
        </p:nvPicPr>
        <p:blipFill>
          <a:blip r:embed="rId4">
            <a:alphaModFix/>
          </a:blip>
          <a:stretch>
            <a:fillRect/>
          </a:stretch>
        </p:blipFill>
        <p:spPr>
          <a:xfrm>
            <a:off x="4572000" y="921550"/>
            <a:ext cx="4572000" cy="3879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238500"/>
            <a:ext cx="8520600" cy="18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300"/>
              <a:t> </a:t>
            </a:r>
            <a:r>
              <a:rPr lang="en" sz="9300"/>
              <a:t>Visualization</a:t>
            </a:r>
            <a:endParaRPr sz="9300"/>
          </a:p>
        </p:txBody>
      </p:sp>
      <p:sp>
        <p:nvSpPr>
          <p:cNvPr id="100" name="Google Shape;100;p18"/>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60725"/>
            <a:ext cx="8878500" cy="8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dk1"/>
                </a:solidFill>
              </a:rPr>
              <a:t>Visualising fe</a:t>
            </a:r>
            <a:r>
              <a:rPr b="1" lang="en">
                <a:solidFill>
                  <a:srgbClr val="FFFFFF"/>
                </a:solidFill>
              </a:rPr>
              <a:t>ature to feature </a:t>
            </a:r>
            <a:endParaRPr b="1">
              <a:solidFill>
                <a:srgbClr val="FFFFFF"/>
              </a:solidFill>
            </a:endParaRPr>
          </a:p>
        </p:txBody>
      </p:sp>
      <p:pic>
        <p:nvPicPr>
          <p:cNvPr id="106" name="Google Shape;106;p19"/>
          <p:cNvPicPr preferRelativeResize="0"/>
          <p:nvPr/>
        </p:nvPicPr>
        <p:blipFill>
          <a:blip r:embed="rId3">
            <a:alphaModFix/>
          </a:blip>
          <a:stretch>
            <a:fillRect/>
          </a:stretch>
        </p:blipFill>
        <p:spPr>
          <a:xfrm>
            <a:off x="-85725" y="1007325"/>
            <a:ext cx="3289700" cy="2173400"/>
          </a:xfrm>
          <a:prstGeom prst="rect">
            <a:avLst/>
          </a:prstGeom>
          <a:noFill/>
          <a:ln>
            <a:noFill/>
          </a:ln>
        </p:spPr>
      </p:pic>
      <p:pic>
        <p:nvPicPr>
          <p:cNvPr id="107" name="Google Shape;107;p19"/>
          <p:cNvPicPr preferRelativeResize="0"/>
          <p:nvPr/>
        </p:nvPicPr>
        <p:blipFill>
          <a:blip r:embed="rId4">
            <a:alphaModFix/>
          </a:blip>
          <a:stretch>
            <a:fillRect/>
          </a:stretch>
        </p:blipFill>
        <p:spPr>
          <a:xfrm>
            <a:off x="3203975" y="1845550"/>
            <a:ext cx="2850325" cy="1918725"/>
          </a:xfrm>
          <a:prstGeom prst="rect">
            <a:avLst/>
          </a:prstGeom>
          <a:noFill/>
          <a:ln>
            <a:noFill/>
          </a:ln>
        </p:spPr>
      </p:pic>
      <p:pic>
        <p:nvPicPr>
          <p:cNvPr id="108" name="Google Shape;108;p19"/>
          <p:cNvPicPr preferRelativeResize="0"/>
          <p:nvPr/>
        </p:nvPicPr>
        <p:blipFill rotWithShape="1">
          <a:blip r:embed="rId5">
            <a:alphaModFix/>
          </a:blip>
          <a:srcRect b="-1482" l="3474" r="0" t="-1482"/>
          <a:stretch/>
        </p:blipFill>
        <p:spPr>
          <a:xfrm>
            <a:off x="6236500" y="3180725"/>
            <a:ext cx="2907500" cy="191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730825" y="66825"/>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Pair PLot</a:t>
            </a:r>
            <a:endParaRPr>
              <a:solidFill>
                <a:schemeClr val="lt2"/>
              </a:solidFill>
            </a:endParaRPr>
          </a:p>
        </p:txBody>
      </p:sp>
      <p:cxnSp>
        <p:nvCxnSpPr>
          <p:cNvPr id="114" name="Google Shape;114;p20"/>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15" name="Google Shape;115;p20"/>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116" name="Google Shape;116;p20"/>
          <p:cNvPicPr preferRelativeResize="0"/>
          <p:nvPr/>
        </p:nvPicPr>
        <p:blipFill>
          <a:blip r:embed="rId3">
            <a:alphaModFix/>
          </a:blip>
          <a:stretch>
            <a:fillRect/>
          </a:stretch>
        </p:blipFill>
        <p:spPr>
          <a:xfrm>
            <a:off x="152400" y="980925"/>
            <a:ext cx="8761723" cy="396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5100" y="172750"/>
            <a:ext cx="8653800" cy="12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Visualizing Null values</a:t>
            </a:r>
            <a:endParaRPr sz="4800"/>
          </a:p>
        </p:txBody>
      </p:sp>
      <p:pic>
        <p:nvPicPr>
          <p:cNvPr id="122" name="Google Shape;122;p21"/>
          <p:cNvPicPr preferRelativeResize="0"/>
          <p:nvPr/>
        </p:nvPicPr>
        <p:blipFill>
          <a:blip r:embed="rId3">
            <a:alphaModFix/>
          </a:blip>
          <a:stretch>
            <a:fillRect/>
          </a:stretch>
        </p:blipFill>
        <p:spPr>
          <a:xfrm>
            <a:off x="0" y="1577650"/>
            <a:ext cx="4479126" cy="3413449"/>
          </a:xfrm>
          <a:prstGeom prst="rect">
            <a:avLst/>
          </a:prstGeom>
          <a:noFill/>
          <a:ln>
            <a:noFill/>
          </a:ln>
        </p:spPr>
      </p:pic>
      <p:pic>
        <p:nvPicPr>
          <p:cNvPr id="123" name="Google Shape;123;p21"/>
          <p:cNvPicPr preferRelativeResize="0"/>
          <p:nvPr/>
        </p:nvPicPr>
        <p:blipFill>
          <a:blip r:embed="rId4">
            <a:alphaModFix/>
          </a:blip>
          <a:stretch>
            <a:fillRect/>
          </a:stretch>
        </p:blipFill>
        <p:spPr>
          <a:xfrm>
            <a:off x="4404125" y="1577650"/>
            <a:ext cx="4739874" cy="341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