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1" r:id="rId5"/>
    <p:sldId id="259" r:id="rId6"/>
    <p:sldId id="262" r:id="rId7"/>
    <p:sldId id="260" r:id="rId8"/>
    <p:sldId id="263" r:id="rId9"/>
    <p:sldId id="265"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0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E14682C-B8D3-44A2-BC4A-5082CB1628F2}"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84222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44419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182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40073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177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55636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854770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8304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98611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4682C-B8D3-44A2-BC4A-5082CB1628F2}"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19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17141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4682C-B8D3-44A2-BC4A-5082CB1628F2}"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249615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14682C-B8D3-44A2-BC4A-5082CB1628F2}"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06949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4682C-B8D3-44A2-BC4A-5082CB1628F2}"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27707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183602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4682C-B8D3-44A2-BC4A-5082CB1628F2}"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84E91-28B8-4DC9-AF05-4E575E0C2654}" type="slidenum">
              <a:rPr lang="en-IN" smtClean="0"/>
              <a:t>‹#›</a:t>
            </a:fld>
            <a:endParaRPr lang="en-IN"/>
          </a:p>
        </p:txBody>
      </p:sp>
    </p:spTree>
    <p:extLst>
      <p:ext uri="{BB962C8B-B14F-4D97-AF65-F5344CB8AC3E}">
        <p14:creationId xmlns:p14="http://schemas.microsoft.com/office/powerpoint/2010/main" val="323440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14682C-B8D3-44A2-BC4A-5082CB1628F2}" type="datetimeFigureOut">
              <a:rPr lang="en-IN" smtClean="0"/>
              <a:t>31-01-2023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B84E91-28B8-4DC9-AF05-4E575E0C2654}" type="slidenum">
              <a:rPr lang="en-IN" smtClean="0"/>
              <a:t>‹#›</a:t>
            </a:fld>
            <a:endParaRPr lang="en-IN"/>
          </a:p>
        </p:txBody>
      </p:sp>
    </p:spTree>
    <p:extLst>
      <p:ext uri="{BB962C8B-B14F-4D97-AF65-F5344CB8AC3E}">
        <p14:creationId xmlns:p14="http://schemas.microsoft.com/office/powerpoint/2010/main" val="2584545124"/>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961" y="2251881"/>
            <a:ext cx="8001000" cy="1351128"/>
          </a:xfrm>
        </p:spPr>
        <p:txBody>
          <a:bodyPr/>
          <a:lstStyle/>
          <a:p>
            <a:r>
              <a:rPr lang="en-IN" dirty="0" smtClean="0"/>
              <a:t>Bank loan risk analysis</a:t>
            </a:r>
            <a:endParaRPr lang="en-IN" dirty="0"/>
          </a:p>
        </p:txBody>
      </p:sp>
      <p:sp>
        <p:nvSpPr>
          <p:cNvPr id="3" name="Subtitle 2"/>
          <p:cNvSpPr>
            <a:spLocks noGrp="1"/>
          </p:cNvSpPr>
          <p:nvPr>
            <p:ph type="subTitle" idx="1"/>
          </p:nvPr>
        </p:nvSpPr>
        <p:spPr>
          <a:xfrm>
            <a:off x="493143" y="4053386"/>
            <a:ext cx="6400800" cy="1173707"/>
          </a:xfrm>
        </p:spPr>
        <p:txBody>
          <a:bodyPr/>
          <a:lstStyle/>
          <a:p>
            <a:r>
              <a:rPr lang="en-IN" b="1" dirty="0" smtClean="0">
                <a:solidFill>
                  <a:schemeClr val="tx1"/>
                </a:solidFill>
              </a:rPr>
              <a:t>Credit EDA Assignment by Vinay Chutake</a:t>
            </a:r>
          </a:p>
          <a:p>
            <a:r>
              <a:rPr lang="en-IN" b="1" dirty="0" smtClean="0">
                <a:solidFill>
                  <a:schemeClr val="tx1"/>
                </a:solidFill>
              </a:rPr>
              <a:t>DS-C50</a:t>
            </a:r>
            <a:endParaRPr lang="en-IN" b="1" dirty="0">
              <a:solidFill>
                <a:schemeClr val="tx1"/>
              </a:solidFill>
            </a:endParaRPr>
          </a:p>
        </p:txBody>
      </p:sp>
    </p:spTree>
    <p:extLst>
      <p:ext uri="{BB962C8B-B14F-4D97-AF65-F5344CB8AC3E}">
        <p14:creationId xmlns:p14="http://schemas.microsoft.com/office/powerpoint/2010/main" val="252563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406053"/>
            <a:ext cx="4681185" cy="954107"/>
          </a:xfrm>
          <a:prstGeom prst="rect">
            <a:avLst/>
          </a:prstGeom>
          <a:noFill/>
        </p:spPr>
        <p:txBody>
          <a:bodyPr wrap="square" rtlCol="0">
            <a:spAutoFit/>
          </a:bodyPr>
          <a:lstStyle/>
          <a:p>
            <a:r>
              <a:rPr lang="en-IN" sz="2800" dirty="0" smtClean="0"/>
              <a:t>Defaulter against Car Ownership</a:t>
            </a:r>
            <a:endParaRPr lang="en-IN" sz="2800" dirty="0"/>
          </a:p>
        </p:txBody>
      </p:sp>
      <p:sp>
        <p:nvSpPr>
          <p:cNvPr id="6" name="TextBox 5"/>
          <p:cNvSpPr txBox="1"/>
          <p:nvPr/>
        </p:nvSpPr>
        <p:spPr>
          <a:xfrm>
            <a:off x="313896" y="2806017"/>
            <a:ext cx="4121624" cy="2862322"/>
          </a:xfrm>
          <a:prstGeom prst="rect">
            <a:avLst/>
          </a:prstGeom>
          <a:noFill/>
        </p:spPr>
        <p:txBody>
          <a:bodyPr wrap="square" rtlCol="0">
            <a:spAutoFit/>
          </a:bodyPr>
          <a:lstStyle/>
          <a:p>
            <a:r>
              <a:rPr lang="en-GB" sz="2000" dirty="0"/>
              <a:t>People who own a car are more in percentage to become </a:t>
            </a:r>
            <a:r>
              <a:rPr lang="en-GB" sz="2000" dirty="0" smtClean="0"/>
              <a:t>defaulter.</a:t>
            </a:r>
          </a:p>
          <a:p>
            <a:endParaRPr lang="en-GB" sz="2000" dirty="0"/>
          </a:p>
          <a:p>
            <a:r>
              <a:rPr lang="en-GB" sz="2000" dirty="0" smtClean="0"/>
              <a:t>Not </a:t>
            </a:r>
            <a:r>
              <a:rPr lang="en-GB" sz="2000" dirty="0"/>
              <a:t>sure why... Do they have too many expenses? Do they show-off things and things which are hidden like credit score they </a:t>
            </a:r>
            <a:r>
              <a:rPr lang="en-GB" sz="2000" dirty="0" smtClean="0"/>
              <a:t>don't </a:t>
            </a:r>
            <a:r>
              <a:rPr lang="en-GB" sz="2000" dirty="0"/>
              <a:t>care ?</a:t>
            </a:r>
            <a:endParaRPr lang="en-IN" sz="2000" dirty="0"/>
          </a:p>
        </p:txBody>
      </p:sp>
      <p:pic>
        <p:nvPicPr>
          <p:cNvPr id="3" name="Picture 2"/>
          <p:cNvPicPr>
            <a:picLocks noChangeAspect="1"/>
          </p:cNvPicPr>
          <p:nvPr/>
        </p:nvPicPr>
        <p:blipFill>
          <a:blip r:embed="rId2"/>
          <a:stretch>
            <a:fillRect/>
          </a:stretch>
        </p:blipFill>
        <p:spPr>
          <a:xfrm>
            <a:off x="4561355" y="904164"/>
            <a:ext cx="7395648" cy="5210033"/>
          </a:xfrm>
          <a:prstGeom prst="rect">
            <a:avLst/>
          </a:prstGeom>
        </p:spPr>
      </p:pic>
    </p:spTree>
    <p:extLst>
      <p:ext uri="{BB962C8B-B14F-4D97-AF65-F5344CB8AC3E}">
        <p14:creationId xmlns:p14="http://schemas.microsoft.com/office/powerpoint/2010/main" val="368153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589490"/>
            <a:ext cx="6387155" cy="523220"/>
          </a:xfrm>
          <a:prstGeom prst="rect">
            <a:avLst/>
          </a:prstGeom>
          <a:noFill/>
        </p:spPr>
        <p:txBody>
          <a:bodyPr wrap="square" rtlCol="0">
            <a:spAutoFit/>
          </a:bodyPr>
          <a:lstStyle/>
          <a:p>
            <a:r>
              <a:rPr lang="en-IN" sz="2800" dirty="0" smtClean="0"/>
              <a:t>Defaulters </a:t>
            </a:r>
            <a:r>
              <a:rPr lang="en-IN" sz="2800" dirty="0" err="1" smtClean="0"/>
              <a:t>vs</a:t>
            </a:r>
            <a:r>
              <a:rPr lang="en-IN" sz="2800" dirty="0" smtClean="0"/>
              <a:t> Count of Children</a:t>
            </a:r>
            <a:endParaRPr lang="en-IN" sz="2800" dirty="0"/>
          </a:p>
        </p:txBody>
      </p:sp>
      <p:sp>
        <p:nvSpPr>
          <p:cNvPr id="6" name="TextBox 5"/>
          <p:cNvSpPr txBox="1"/>
          <p:nvPr/>
        </p:nvSpPr>
        <p:spPr>
          <a:xfrm>
            <a:off x="313896" y="5189386"/>
            <a:ext cx="8857400" cy="1015663"/>
          </a:xfrm>
          <a:prstGeom prst="rect">
            <a:avLst/>
          </a:prstGeom>
          <a:noFill/>
        </p:spPr>
        <p:txBody>
          <a:bodyPr wrap="square" rtlCol="0">
            <a:spAutoFit/>
          </a:bodyPr>
          <a:lstStyle/>
          <a:p>
            <a:r>
              <a:rPr lang="en-GB" sz="2000" dirty="0"/>
              <a:t>Client who have less children are more likely to payoff their debts. Lower the number of children, higher is the probability of client being ideal candidate</a:t>
            </a:r>
            <a:endParaRPr lang="en-IN" sz="2000" dirty="0"/>
          </a:p>
        </p:txBody>
      </p:sp>
      <p:pic>
        <p:nvPicPr>
          <p:cNvPr id="3" name="Picture 2"/>
          <p:cNvPicPr>
            <a:picLocks noChangeAspect="1"/>
          </p:cNvPicPr>
          <p:nvPr/>
        </p:nvPicPr>
        <p:blipFill>
          <a:blip r:embed="rId2"/>
          <a:stretch>
            <a:fillRect/>
          </a:stretch>
        </p:blipFill>
        <p:spPr>
          <a:xfrm>
            <a:off x="1074192" y="1477193"/>
            <a:ext cx="9525000" cy="3086100"/>
          </a:xfrm>
          <a:prstGeom prst="rect">
            <a:avLst/>
          </a:prstGeom>
        </p:spPr>
      </p:pic>
    </p:spTree>
    <p:extLst>
      <p:ext uri="{BB962C8B-B14F-4D97-AF65-F5344CB8AC3E}">
        <p14:creationId xmlns:p14="http://schemas.microsoft.com/office/powerpoint/2010/main" val="380299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907" y="420225"/>
            <a:ext cx="4681185" cy="523220"/>
          </a:xfrm>
          <a:prstGeom prst="rect">
            <a:avLst/>
          </a:prstGeom>
          <a:noFill/>
        </p:spPr>
        <p:txBody>
          <a:bodyPr wrap="square" rtlCol="0">
            <a:spAutoFit/>
          </a:bodyPr>
          <a:lstStyle/>
          <a:p>
            <a:r>
              <a:rPr lang="en-IN" sz="2800" dirty="0" smtClean="0"/>
              <a:t>Income Range Effect</a:t>
            </a:r>
            <a:endParaRPr lang="en-IN" sz="2800" dirty="0"/>
          </a:p>
        </p:txBody>
      </p:sp>
      <p:sp>
        <p:nvSpPr>
          <p:cNvPr id="6" name="TextBox 5"/>
          <p:cNvSpPr txBox="1"/>
          <p:nvPr/>
        </p:nvSpPr>
        <p:spPr>
          <a:xfrm>
            <a:off x="296906" y="5586369"/>
            <a:ext cx="8519547" cy="707886"/>
          </a:xfrm>
          <a:prstGeom prst="rect">
            <a:avLst/>
          </a:prstGeom>
          <a:noFill/>
        </p:spPr>
        <p:txBody>
          <a:bodyPr wrap="square" rtlCol="0">
            <a:spAutoFit/>
          </a:bodyPr>
          <a:lstStyle/>
          <a:p>
            <a:r>
              <a:rPr lang="en-GB" sz="2000" dirty="0"/>
              <a:t>Most efficient income group is with income in range of 1 to 1.5 lakh who pay-off their debts</a:t>
            </a:r>
            <a:endParaRPr lang="en-IN" sz="2000" dirty="0"/>
          </a:p>
        </p:txBody>
      </p:sp>
      <p:pic>
        <p:nvPicPr>
          <p:cNvPr id="3" name="Picture 2"/>
          <p:cNvPicPr>
            <a:picLocks noChangeAspect="1"/>
          </p:cNvPicPr>
          <p:nvPr/>
        </p:nvPicPr>
        <p:blipFill>
          <a:blip r:embed="rId2"/>
          <a:stretch>
            <a:fillRect/>
          </a:stretch>
        </p:blipFill>
        <p:spPr>
          <a:xfrm>
            <a:off x="2047594" y="1191229"/>
            <a:ext cx="8782971" cy="3928992"/>
          </a:xfrm>
          <a:prstGeom prst="rect">
            <a:avLst/>
          </a:prstGeom>
        </p:spPr>
      </p:pic>
    </p:spTree>
    <p:extLst>
      <p:ext uri="{BB962C8B-B14F-4D97-AF65-F5344CB8AC3E}">
        <p14:creationId xmlns:p14="http://schemas.microsoft.com/office/powerpoint/2010/main" val="295048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951964"/>
            <a:ext cx="4681185" cy="954107"/>
          </a:xfrm>
          <a:prstGeom prst="rect">
            <a:avLst/>
          </a:prstGeom>
          <a:noFill/>
        </p:spPr>
        <p:txBody>
          <a:bodyPr wrap="square" rtlCol="0">
            <a:spAutoFit/>
          </a:bodyPr>
          <a:lstStyle/>
          <a:p>
            <a:r>
              <a:rPr lang="en-IN" sz="2800" dirty="0" smtClean="0"/>
              <a:t>Income Type Area of Defaulters</a:t>
            </a:r>
            <a:endParaRPr lang="en-IN" sz="2800" dirty="0"/>
          </a:p>
        </p:txBody>
      </p:sp>
      <p:sp>
        <p:nvSpPr>
          <p:cNvPr id="6" name="TextBox 5"/>
          <p:cNvSpPr txBox="1"/>
          <p:nvPr/>
        </p:nvSpPr>
        <p:spPr>
          <a:xfrm>
            <a:off x="313896" y="3251914"/>
            <a:ext cx="4121624" cy="1015663"/>
          </a:xfrm>
          <a:prstGeom prst="rect">
            <a:avLst/>
          </a:prstGeom>
          <a:noFill/>
        </p:spPr>
        <p:txBody>
          <a:bodyPr wrap="square" rtlCol="0">
            <a:spAutoFit/>
          </a:bodyPr>
          <a:lstStyle/>
          <a:p>
            <a:r>
              <a:rPr lang="en-GB" sz="2000" dirty="0"/>
              <a:t>As always, working people are being good citizen and paying off their debts.</a:t>
            </a:r>
            <a:endParaRPr lang="en-IN" sz="2000" dirty="0"/>
          </a:p>
        </p:txBody>
      </p:sp>
      <p:pic>
        <p:nvPicPr>
          <p:cNvPr id="3" name="Picture 2"/>
          <p:cNvPicPr>
            <a:picLocks noChangeAspect="1"/>
          </p:cNvPicPr>
          <p:nvPr/>
        </p:nvPicPr>
        <p:blipFill>
          <a:blip r:embed="rId2"/>
          <a:stretch>
            <a:fillRect/>
          </a:stretch>
        </p:blipFill>
        <p:spPr>
          <a:xfrm>
            <a:off x="5582731" y="395359"/>
            <a:ext cx="6376189" cy="5964498"/>
          </a:xfrm>
          <a:prstGeom prst="rect">
            <a:avLst/>
          </a:prstGeom>
        </p:spPr>
      </p:pic>
    </p:spTree>
    <p:extLst>
      <p:ext uri="{BB962C8B-B14F-4D97-AF65-F5344CB8AC3E}">
        <p14:creationId xmlns:p14="http://schemas.microsoft.com/office/powerpoint/2010/main" val="38490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747247"/>
            <a:ext cx="4681185" cy="523220"/>
          </a:xfrm>
          <a:prstGeom prst="rect">
            <a:avLst/>
          </a:prstGeom>
          <a:noFill/>
        </p:spPr>
        <p:txBody>
          <a:bodyPr wrap="square" rtlCol="0">
            <a:spAutoFit/>
          </a:bodyPr>
          <a:lstStyle/>
          <a:p>
            <a:r>
              <a:rPr lang="en-IN" sz="2800" dirty="0" smtClean="0"/>
              <a:t>Education</a:t>
            </a:r>
            <a:endParaRPr lang="en-IN" sz="2800" dirty="0"/>
          </a:p>
        </p:txBody>
      </p:sp>
      <p:sp>
        <p:nvSpPr>
          <p:cNvPr id="6" name="TextBox 5"/>
          <p:cNvSpPr txBox="1"/>
          <p:nvPr/>
        </p:nvSpPr>
        <p:spPr>
          <a:xfrm>
            <a:off x="313896" y="2884114"/>
            <a:ext cx="4121624" cy="1015663"/>
          </a:xfrm>
          <a:prstGeom prst="rect">
            <a:avLst/>
          </a:prstGeom>
          <a:noFill/>
        </p:spPr>
        <p:txBody>
          <a:bodyPr wrap="square" rtlCol="0">
            <a:spAutoFit/>
          </a:bodyPr>
          <a:lstStyle/>
          <a:p>
            <a:r>
              <a:rPr lang="en-GB" sz="2000" dirty="0" smtClean="0"/>
              <a:t>Most </a:t>
            </a:r>
            <a:r>
              <a:rPr lang="en-GB" sz="2000" dirty="0"/>
              <a:t>efficient group to </a:t>
            </a:r>
            <a:r>
              <a:rPr lang="en-GB" sz="2000" dirty="0" smtClean="0"/>
              <a:t>NOT become </a:t>
            </a:r>
            <a:r>
              <a:rPr lang="en-GB" sz="2000" dirty="0"/>
              <a:t>defaulters are Secondary / secondary special</a:t>
            </a:r>
            <a:endParaRPr lang="en-IN" sz="2000" dirty="0"/>
          </a:p>
        </p:txBody>
      </p:sp>
      <p:pic>
        <p:nvPicPr>
          <p:cNvPr id="3" name="Picture 2"/>
          <p:cNvPicPr>
            <a:picLocks noChangeAspect="1"/>
          </p:cNvPicPr>
          <p:nvPr/>
        </p:nvPicPr>
        <p:blipFill>
          <a:blip r:embed="rId2"/>
          <a:stretch>
            <a:fillRect/>
          </a:stretch>
        </p:blipFill>
        <p:spPr>
          <a:xfrm>
            <a:off x="5540991" y="414152"/>
            <a:ext cx="6371941" cy="5806845"/>
          </a:xfrm>
          <a:prstGeom prst="rect">
            <a:avLst/>
          </a:prstGeom>
        </p:spPr>
      </p:pic>
    </p:spTree>
    <p:extLst>
      <p:ext uri="{BB962C8B-B14F-4D97-AF65-F5344CB8AC3E}">
        <p14:creationId xmlns:p14="http://schemas.microsoft.com/office/powerpoint/2010/main" val="21285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430" y="2074486"/>
            <a:ext cx="5227095" cy="523220"/>
          </a:xfrm>
          <a:prstGeom prst="rect">
            <a:avLst/>
          </a:prstGeom>
          <a:noFill/>
        </p:spPr>
        <p:txBody>
          <a:bodyPr wrap="square" rtlCol="0">
            <a:spAutoFit/>
          </a:bodyPr>
          <a:lstStyle/>
          <a:p>
            <a:r>
              <a:rPr lang="en-IN" sz="2800" dirty="0" smtClean="0"/>
              <a:t>Loan Status of Repeaters</a:t>
            </a:r>
            <a:endParaRPr lang="en-IN" sz="2800" dirty="0"/>
          </a:p>
        </p:txBody>
      </p:sp>
      <p:sp>
        <p:nvSpPr>
          <p:cNvPr id="6" name="TextBox 5"/>
          <p:cNvSpPr txBox="1"/>
          <p:nvPr/>
        </p:nvSpPr>
        <p:spPr>
          <a:xfrm>
            <a:off x="313896" y="3577903"/>
            <a:ext cx="5418164" cy="1938992"/>
          </a:xfrm>
          <a:prstGeom prst="rect">
            <a:avLst/>
          </a:prstGeom>
          <a:noFill/>
        </p:spPr>
        <p:txBody>
          <a:bodyPr wrap="square" rtlCol="0">
            <a:spAutoFit/>
          </a:bodyPr>
          <a:lstStyle/>
          <a:p>
            <a:pPr marL="342900" indent="-342900">
              <a:buFont typeface="Arial" panose="020B0604020202020204" pitchFamily="34" charset="0"/>
              <a:buChar char="•"/>
            </a:pPr>
            <a:r>
              <a:rPr lang="en-GB" sz="2000" dirty="0"/>
              <a:t>Once people get loan they keep trying to get loans again. Most repeaters are the one who got loan approved. </a:t>
            </a:r>
            <a:endParaRPr lang="en-GB" sz="2000" dirty="0" smtClean="0"/>
          </a:p>
          <a:p>
            <a:r>
              <a:rPr lang="en-GB" sz="2000" b="1" dirty="0" smtClean="0"/>
              <a:t>     So </a:t>
            </a:r>
            <a:r>
              <a:rPr lang="en-GB" sz="2000" b="1" dirty="0"/>
              <a:t>customer retention is the </a:t>
            </a:r>
            <a:r>
              <a:rPr lang="en-GB" sz="2000" b="1" dirty="0" smtClean="0"/>
              <a:t>key</a:t>
            </a:r>
          </a:p>
          <a:p>
            <a:endParaRPr lang="en-GB" sz="2000" dirty="0"/>
          </a:p>
          <a:p>
            <a:pPr marL="342900" indent="-342900">
              <a:buFont typeface="Arial" panose="020B0604020202020204" pitchFamily="34" charset="0"/>
              <a:buChar char="•"/>
            </a:pPr>
            <a:r>
              <a:rPr lang="en-GB" sz="2000" dirty="0"/>
              <a:t>Very few people do not use the offer</a:t>
            </a:r>
          </a:p>
        </p:txBody>
      </p:sp>
      <p:pic>
        <p:nvPicPr>
          <p:cNvPr id="7" name="Picture 6"/>
          <p:cNvPicPr>
            <a:picLocks noChangeAspect="1"/>
          </p:cNvPicPr>
          <p:nvPr/>
        </p:nvPicPr>
        <p:blipFill>
          <a:blip r:embed="rId2"/>
          <a:stretch>
            <a:fillRect/>
          </a:stretch>
        </p:blipFill>
        <p:spPr>
          <a:xfrm>
            <a:off x="6352321" y="1224842"/>
            <a:ext cx="5350633" cy="4408315"/>
          </a:xfrm>
          <a:prstGeom prst="rect">
            <a:avLst/>
          </a:prstGeom>
        </p:spPr>
      </p:pic>
    </p:spTree>
    <p:extLst>
      <p:ext uri="{BB962C8B-B14F-4D97-AF65-F5344CB8AC3E}">
        <p14:creationId xmlns:p14="http://schemas.microsoft.com/office/powerpoint/2010/main" val="19146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1425195"/>
            <a:ext cx="4681185" cy="1815882"/>
          </a:xfrm>
          <a:prstGeom prst="rect">
            <a:avLst/>
          </a:prstGeom>
          <a:noFill/>
        </p:spPr>
        <p:txBody>
          <a:bodyPr wrap="square" rtlCol="0">
            <a:spAutoFit/>
          </a:bodyPr>
          <a:lstStyle/>
          <a:p>
            <a:r>
              <a:rPr lang="en-IN" sz="2800" dirty="0" smtClean="0"/>
              <a:t>Defaulters from current application </a:t>
            </a:r>
            <a:r>
              <a:rPr lang="en-IN" sz="2800" dirty="0" err="1" smtClean="0"/>
              <a:t>vs</a:t>
            </a:r>
            <a:r>
              <a:rPr lang="en-IN" sz="2800" dirty="0" smtClean="0"/>
              <a:t> Their Previous Application Status</a:t>
            </a:r>
            <a:endParaRPr lang="en-IN" sz="2800" dirty="0"/>
          </a:p>
        </p:txBody>
      </p:sp>
      <p:sp>
        <p:nvSpPr>
          <p:cNvPr id="6" name="TextBox 5"/>
          <p:cNvSpPr txBox="1"/>
          <p:nvPr/>
        </p:nvSpPr>
        <p:spPr>
          <a:xfrm>
            <a:off x="313896" y="3607445"/>
            <a:ext cx="4121624" cy="1938992"/>
          </a:xfrm>
          <a:prstGeom prst="rect">
            <a:avLst/>
          </a:prstGeom>
          <a:noFill/>
        </p:spPr>
        <p:txBody>
          <a:bodyPr wrap="square" rtlCol="0">
            <a:spAutoFit/>
          </a:bodyPr>
          <a:lstStyle/>
          <a:p>
            <a:r>
              <a:rPr lang="en-GB" sz="2000" dirty="0"/>
              <a:t>Most defaulters clients are the </a:t>
            </a:r>
            <a:r>
              <a:rPr lang="en-GB" sz="2000" dirty="0" err="1"/>
              <a:t>the</a:t>
            </a:r>
            <a:r>
              <a:rPr lang="en-GB" sz="2000" dirty="0"/>
              <a:t> ones </a:t>
            </a:r>
            <a:r>
              <a:rPr lang="en-GB" sz="2000" dirty="0" err="1"/>
              <a:t>whos</a:t>
            </a:r>
            <a:r>
              <a:rPr lang="en-GB" sz="2000" dirty="0"/>
              <a:t> previous application was refused</a:t>
            </a:r>
          </a:p>
          <a:p>
            <a:r>
              <a:rPr lang="en-GB" sz="2000" dirty="0"/>
              <a:t>But also the most good citizens are also the ones </a:t>
            </a:r>
            <a:r>
              <a:rPr lang="en-GB" sz="2000" dirty="0" err="1"/>
              <a:t>whos</a:t>
            </a:r>
            <a:r>
              <a:rPr lang="en-GB" sz="2000" dirty="0"/>
              <a:t> previous applications were rejected</a:t>
            </a:r>
          </a:p>
        </p:txBody>
      </p:sp>
      <p:pic>
        <p:nvPicPr>
          <p:cNvPr id="3" name="Picture 2"/>
          <p:cNvPicPr>
            <a:picLocks noChangeAspect="1"/>
          </p:cNvPicPr>
          <p:nvPr/>
        </p:nvPicPr>
        <p:blipFill>
          <a:blip r:embed="rId2"/>
          <a:stretch>
            <a:fillRect/>
          </a:stretch>
        </p:blipFill>
        <p:spPr>
          <a:xfrm>
            <a:off x="5189527" y="933875"/>
            <a:ext cx="6747146" cy="5016547"/>
          </a:xfrm>
          <a:prstGeom prst="rect">
            <a:avLst/>
          </a:prstGeom>
        </p:spPr>
      </p:pic>
    </p:spTree>
    <p:extLst>
      <p:ext uri="{BB962C8B-B14F-4D97-AF65-F5344CB8AC3E}">
        <p14:creationId xmlns:p14="http://schemas.microsoft.com/office/powerpoint/2010/main" val="140652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257" y="376323"/>
            <a:ext cx="8534400" cy="1507067"/>
          </a:xfrm>
        </p:spPr>
        <p:txBody>
          <a:bodyPr>
            <a:normAutofit/>
          </a:bodyPr>
          <a:lstStyle/>
          <a:p>
            <a:r>
              <a:rPr lang="en-IN" sz="3200" dirty="0" smtClean="0"/>
              <a:t>Conclusion </a:t>
            </a:r>
            <a:r>
              <a:rPr lang="en-IN" sz="3200" smtClean="0"/>
              <a:t>&amp; Recommendations</a:t>
            </a:r>
            <a:endParaRPr lang="en-IN" sz="3200" dirty="0"/>
          </a:p>
        </p:txBody>
      </p:sp>
      <p:sp>
        <p:nvSpPr>
          <p:cNvPr id="4" name="TextBox 3"/>
          <p:cNvSpPr txBox="1"/>
          <p:nvPr/>
        </p:nvSpPr>
        <p:spPr>
          <a:xfrm>
            <a:off x="411257" y="1883390"/>
            <a:ext cx="9990161" cy="452431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Males </a:t>
            </a:r>
            <a:r>
              <a:rPr lang="en-GB" dirty="0"/>
              <a:t>are more likely to be defaulter than females. In other words females would be better candidate to give loan to.</a:t>
            </a:r>
          </a:p>
          <a:p>
            <a:pPr marL="285750" indent="-285750">
              <a:buFont typeface="Arial" panose="020B0604020202020204" pitchFamily="34" charset="0"/>
              <a:buChar char="•"/>
            </a:pPr>
            <a:r>
              <a:rPr lang="en-GB" dirty="0"/>
              <a:t>People who own a car are more in percentage to become defaulter. Not sure why... Do they have too many expenses? Do they show-off things and things which are hidden like credit score </a:t>
            </a:r>
            <a:r>
              <a:rPr lang="en-GB"/>
              <a:t>they </a:t>
            </a:r>
            <a:r>
              <a:rPr lang="en-GB" smtClean="0"/>
              <a:t>don't </a:t>
            </a:r>
            <a:r>
              <a:rPr lang="en-GB" dirty="0"/>
              <a:t>care ?</a:t>
            </a:r>
          </a:p>
          <a:p>
            <a:pPr marL="285750" indent="-285750">
              <a:buFont typeface="Arial" panose="020B0604020202020204" pitchFamily="34" charset="0"/>
              <a:buChar char="•"/>
            </a:pPr>
            <a:r>
              <a:rPr lang="en-GB" dirty="0"/>
              <a:t>People who own a house or flat which is immovable property are likely to pay off their debt than those who do not own house/flat.</a:t>
            </a:r>
          </a:p>
          <a:p>
            <a:pPr marL="285750" indent="-285750">
              <a:buFont typeface="Arial" panose="020B0604020202020204" pitchFamily="34" charset="0"/>
              <a:buChar char="•"/>
            </a:pPr>
            <a:r>
              <a:rPr lang="en-GB" dirty="0"/>
              <a:t>Client who have less children are more likely to payoff their debts</a:t>
            </a:r>
          </a:p>
          <a:p>
            <a:r>
              <a:rPr lang="en-GB" dirty="0"/>
              <a:t>Most efficient income group is with income in range of 1 to 1.5 lakh who pay-off their debts</a:t>
            </a:r>
          </a:p>
          <a:p>
            <a:pPr marL="285750" indent="-285750">
              <a:buFont typeface="Arial" panose="020B0604020202020204" pitchFamily="34" charset="0"/>
              <a:buChar char="•"/>
            </a:pPr>
            <a:r>
              <a:rPr lang="en-GB" dirty="0"/>
              <a:t>As always, working people are being good citizen and paying off their debts.</a:t>
            </a:r>
          </a:p>
          <a:p>
            <a:pPr marL="285750" indent="-285750">
              <a:buFont typeface="Arial" panose="020B0604020202020204" pitchFamily="34" charset="0"/>
              <a:buChar char="•"/>
            </a:pPr>
            <a:r>
              <a:rPr lang="en-GB" dirty="0"/>
              <a:t>most efficient group to not become defaulters are Secondary / secondary special</a:t>
            </a:r>
          </a:p>
          <a:p>
            <a:pPr marL="285750" indent="-285750">
              <a:buFont typeface="Arial" panose="020B0604020202020204" pitchFamily="34" charset="0"/>
              <a:buChar char="•"/>
            </a:pPr>
            <a:r>
              <a:rPr lang="en-GB" dirty="0"/>
              <a:t>More defaulters are the people with lower income range</a:t>
            </a:r>
          </a:p>
          <a:p>
            <a:pPr marL="285750" indent="-285750">
              <a:buFont typeface="Arial" panose="020B0604020202020204" pitchFamily="34" charset="0"/>
              <a:buChar char="•"/>
            </a:pPr>
            <a:r>
              <a:rPr lang="en-GB" dirty="0"/>
              <a:t>Most repeaters are the one who got loan approved. So customer retention is the key</a:t>
            </a:r>
          </a:p>
          <a:p>
            <a:pPr marL="285750" indent="-285750">
              <a:buFont typeface="Arial" panose="020B0604020202020204" pitchFamily="34" charset="0"/>
              <a:buChar char="•"/>
            </a:pPr>
            <a:r>
              <a:rPr lang="en-GB" dirty="0"/>
              <a:t>Most defaulters clients are the </a:t>
            </a:r>
            <a:r>
              <a:rPr lang="en-GB" dirty="0" smtClean="0"/>
              <a:t>ones </a:t>
            </a:r>
            <a:r>
              <a:rPr lang="en-GB" dirty="0" err="1" smtClean="0"/>
              <a:t>whos</a:t>
            </a:r>
            <a:r>
              <a:rPr lang="en-GB" dirty="0" smtClean="0"/>
              <a:t> </a:t>
            </a:r>
            <a:r>
              <a:rPr lang="en-GB" dirty="0"/>
              <a:t>previous application was refused</a:t>
            </a:r>
          </a:p>
          <a:p>
            <a:endParaRPr lang="en-IN" dirty="0"/>
          </a:p>
        </p:txBody>
      </p:sp>
    </p:spTree>
    <p:extLst>
      <p:ext uri="{BB962C8B-B14F-4D97-AF65-F5344CB8AC3E}">
        <p14:creationId xmlns:p14="http://schemas.microsoft.com/office/powerpoint/2010/main" val="199568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lc="http://schemas.openxmlformats.org/drawingml/2006/lockedCanvas" xmlns:a16="http://schemas.microsoft.com/office/drawing/2014/main" xmlns="" id="{AB883500-B733-42AD-B264-E82B7644A292}"/>
              </a:ext>
            </a:extLst>
          </p:cNvPr>
          <p:cNvSpPr>
            <a:spLocks noGrp="1"/>
          </p:cNvSpPr>
          <p:nvPr/>
        </p:nvSpPr>
        <p:spPr>
          <a:xfrm>
            <a:off x="774510" y="364125"/>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CONTENTS</a:t>
            </a:r>
          </a:p>
        </p:txBody>
      </p:sp>
      <p:sp>
        <p:nvSpPr>
          <p:cNvPr id="5"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784444" y="1842695"/>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Business Objective</a:t>
            </a:r>
          </a:p>
          <a:p>
            <a:r>
              <a:rPr lang="en-US" dirty="0" smtClean="0"/>
              <a:t>Tools Used</a:t>
            </a:r>
          </a:p>
          <a:p>
            <a:r>
              <a:rPr lang="en-US" dirty="0" smtClean="0"/>
              <a:t>Approach Followed</a:t>
            </a:r>
            <a:endParaRPr lang="en-US" dirty="0"/>
          </a:p>
          <a:p>
            <a:r>
              <a:rPr lang="en-US" dirty="0" smtClean="0"/>
              <a:t>Data Analysis</a:t>
            </a:r>
            <a:endParaRPr lang="en-US" dirty="0"/>
          </a:p>
          <a:p>
            <a:r>
              <a:rPr lang="en-US" dirty="0" smtClean="0"/>
              <a:t>Conclusion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8187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a:t>Business </a:t>
            </a:r>
            <a:r>
              <a:rPr lang="en-IN" dirty="0" smtClean="0"/>
              <a:t>Objective</a:t>
            </a:r>
            <a:endParaRPr lang="en-IN" dirty="0"/>
          </a:p>
        </p:txBody>
      </p:sp>
      <p:sp>
        <p:nvSpPr>
          <p:cNvPr id="4"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2" y="1793670"/>
            <a:ext cx="8952932" cy="1938992"/>
          </a:xfrm>
          <a:prstGeom prst="rect">
            <a:avLst/>
          </a:prstGeom>
          <a:noFill/>
        </p:spPr>
        <p:txBody>
          <a:bodyPr wrap="square" rtlCol="0">
            <a:spAutoFit/>
          </a:bodyPr>
          <a:lstStyle/>
          <a:p>
            <a:r>
              <a:rPr lang="en-GB" sz="2400" dirty="0"/>
              <a:t>In this case study/assignment we aim to </a:t>
            </a:r>
            <a:r>
              <a:rPr lang="en-GB" sz="2400" dirty="0" err="1"/>
              <a:t>analyize</a:t>
            </a:r>
            <a:r>
              <a:rPr lang="en-GB" sz="2400" dirty="0"/>
              <a:t> the provided dataset and to find the patterns to indicate if user is able to pay his </a:t>
            </a:r>
            <a:r>
              <a:rPr lang="en-GB" sz="2400" dirty="0" smtClean="0"/>
              <a:t>instalments </a:t>
            </a:r>
            <a:r>
              <a:rPr lang="en-GB" sz="2400" dirty="0"/>
              <a:t>which should help bank to take various business decisions regarding loan application of a client.</a:t>
            </a:r>
            <a:endParaRPr lang="en-IN" sz="2400" dirty="0"/>
          </a:p>
        </p:txBody>
      </p:sp>
    </p:spTree>
    <p:extLst>
      <p:ext uri="{BB962C8B-B14F-4D97-AF65-F5344CB8AC3E}">
        <p14:creationId xmlns:p14="http://schemas.microsoft.com/office/powerpoint/2010/main" val="284677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Tools Used</a:t>
            </a:r>
            <a:endParaRPr lang="en-IN" dirty="0"/>
          </a:p>
        </p:txBody>
      </p:sp>
      <p:sp>
        <p:nvSpPr>
          <p:cNvPr id="4"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2" y="1793670"/>
            <a:ext cx="8952932"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t>Python with following libraries:</a:t>
            </a:r>
          </a:p>
          <a:p>
            <a:pPr marL="800100" lvl="1" indent="-342900">
              <a:buFont typeface="Arial" panose="020B0604020202020204" pitchFamily="34" charset="0"/>
              <a:buChar char="•"/>
            </a:pPr>
            <a:r>
              <a:rPr lang="en-IN" sz="2400" dirty="0" smtClean="0"/>
              <a:t>Pandas</a:t>
            </a:r>
          </a:p>
          <a:p>
            <a:pPr marL="800100" lvl="1" indent="-342900">
              <a:buFont typeface="Arial" panose="020B0604020202020204" pitchFamily="34" charset="0"/>
              <a:buChar char="•"/>
            </a:pPr>
            <a:r>
              <a:rPr lang="en-IN" sz="2400" dirty="0" err="1" smtClean="0"/>
              <a:t>Numpy</a:t>
            </a:r>
            <a:endParaRPr lang="en-IN" sz="2400" dirty="0" smtClean="0"/>
          </a:p>
          <a:p>
            <a:pPr marL="800100" lvl="1" indent="-342900">
              <a:buFont typeface="Arial" panose="020B0604020202020204" pitchFamily="34" charset="0"/>
              <a:buChar char="•"/>
            </a:pPr>
            <a:r>
              <a:rPr lang="en-IN" sz="2400" dirty="0" err="1" smtClean="0"/>
              <a:t>Matplotlib</a:t>
            </a:r>
            <a:endParaRPr lang="en-IN" sz="2400" dirty="0" smtClean="0"/>
          </a:p>
          <a:p>
            <a:pPr marL="800100" lvl="1" indent="-342900">
              <a:buFont typeface="Arial" panose="020B0604020202020204" pitchFamily="34" charset="0"/>
              <a:buChar char="•"/>
            </a:pPr>
            <a:r>
              <a:rPr lang="en-IN" sz="2400" dirty="0" err="1" smtClean="0"/>
              <a:t>Seaborn</a:t>
            </a:r>
            <a:endParaRPr lang="en-IN" sz="2400" dirty="0" smtClean="0"/>
          </a:p>
          <a:p>
            <a:pPr marL="342900" indent="-342900">
              <a:buFont typeface="Arial" panose="020B0604020202020204" pitchFamily="34" charset="0"/>
              <a:buChar char="•"/>
            </a:pPr>
            <a:endParaRPr lang="en-IN" sz="2400" dirty="0" smtClean="0"/>
          </a:p>
          <a:p>
            <a:pPr marL="342900" indent="-342900">
              <a:buFont typeface="Arial" panose="020B0604020202020204" pitchFamily="34" charset="0"/>
              <a:buChar char="•"/>
            </a:pPr>
            <a:r>
              <a:rPr lang="en-IN" sz="2400" dirty="0" err="1" smtClean="0"/>
              <a:t>Jupyter</a:t>
            </a:r>
            <a:r>
              <a:rPr lang="en-IN" sz="2400" dirty="0" smtClean="0"/>
              <a:t> Notebook to showcase code</a:t>
            </a:r>
          </a:p>
        </p:txBody>
      </p:sp>
    </p:spTree>
    <p:extLst>
      <p:ext uri="{BB962C8B-B14F-4D97-AF65-F5344CB8AC3E}">
        <p14:creationId xmlns:p14="http://schemas.microsoft.com/office/powerpoint/2010/main" val="295292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Approach Followed</a:t>
            </a:r>
            <a:endParaRPr lang="en-IN" dirty="0"/>
          </a:p>
        </p:txBody>
      </p:sp>
      <p:sp>
        <p:nvSpPr>
          <p:cNvPr id="4"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5" name="TextBox 4"/>
          <p:cNvSpPr txBox="1"/>
          <p:nvPr/>
        </p:nvSpPr>
        <p:spPr>
          <a:xfrm>
            <a:off x="777921" y="1793670"/>
            <a:ext cx="9254319" cy="3836948"/>
          </a:xfrm>
          <a:prstGeom prst="rect">
            <a:avLst/>
          </a:prstGeom>
          <a:noFill/>
        </p:spPr>
        <p:txBody>
          <a:bodyPr wrap="square" rtlCol="0">
            <a:spAutoFit/>
          </a:bodyPr>
          <a:lstStyle/>
          <a:p>
            <a:pPr>
              <a:spcBef>
                <a:spcPts val="400"/>
              </a:spcBef>
            </a:pPr>
            <a:r>
              <a:rPr lang="en-GB" sz="2000" dirty="0" smtClean="0"/>
              <a:t>As we have 2 datasets provided to use "application_data.csv" and "previous_application.csv" which denote current application and previous application history of a client. </a:t>
            </a:r>
          </a:p>
          <a:p>
            <a:pPr>
              <a:spcBef>
                <a:spcPts val="400"/>
              </a:spcBef>
            </a:pPr>
            <a:endParaRPr lang="en-GB" sz="2000" dirty="0"/>
          </a:p>
          <a:p>
            <a:pPr>
              <a:spcBef>
                <a:spcPts val="400"/>
              </a:spcBef>
            </a:pPr>
            <a:r>
              <a:rPr lang="en-GB" sz="2000" dirty="0" smtClean="0"/>
              <a:t>The </a:t>
            </a:r>
            <a:r>
              <a:rPr lang="en-GB" sz="2000" dirty="0"/>
              <a:t>general steps we </a:t>
            </a:r>
            <a:r>
              <a:rPr lang="en-GB" sz="2000" dirty="0" smtClean="0"/>
              <a:t>followed are:</a:t>
            </a:r>
            <a:endParaRPr lang="en-GB" sz="2000" dirty="0"/>
          </a:p>
          <a:p>
            <a:pPr marL="342900" indent="-342900">
              <a:spcBef>
                <a:spcPts val="400"/>
              </a:spcBef>
              <a:buFont typeface="Arial" panose="020B0604020202020204" pitchFamily="34" charset="0"/>
              <a:buChar char="•"/>
            </a:pPr>
            <a:r>
              <a:rPr lang="en-GB" sz="2000" dirty="0" smtClean="0"/>
              <a:t>Data </a:t>
            </a:r>
            <a:r>
              <a:rPr lang="en-GB" sz="2000" dirty="0"/>
              <a:t>cleaning of current application</a:t>
            </a:r>
          </a:p>
          <a:p>
            <a:pPr marL="342900" indent="-342900">
              <a:spcBef>
                <a:spcPts val="400"/>
              </a:spcBef>
              <a:buFont typeface="Arial" panose="020B0604020202020204" pitchFamily="34" charset="0"/>
              <a:buChar char="•"/>
            </a:pPr>
            <a:r>
              <a:rPr lang="en-GB" sz="2000" dirty="0" err="1" smtClean="0"/>
              <a:t>Analyzing</a:t>
            </a:r>
            <a:r>
              <a:rPr lang="en-GB" sz="2000" dirty="0" smtClean="0"/>
              <a:t> </a:t>
            </a:r>
            <a:r>
              <a:rPr lang="en-GB" sz="2000" dirty="0"/>
              <a:t>the current application data individually to get idea what we are in for</a:t>
            </a:r>
          </a:p>
          <a:p>
            <a:pPr marL="342900" indent="-342900">
              <a:spcBef>
                <a:spcPts val="400"/>
              </a:spcBef>
              <a:buFont typeface="Arial" panose="020B0604020202020204" pitchFamily="34" charset="0"/>
              <a:buChar char="•"/>
            </a:pPr>
            <a:r>
              <a:rPr lang="en-GB" sz="2000" dirty="0"/>
              <a:t>Data cleaning of previous application</a:t>
            </a:r>
          </a:p>
          <a:p>
            <a:pPr marL="342900" indent="-342900">
              <a:spcBef>
                <a:spcPts val="400"/>
              </a:spcBef>
              <a:buFont typeface="Arial" panose="020B0604020202020204" pitchFamily="34" charset="0"/>
              <a:buChar char="•"/>
            </a:pPr>
            <a:r>
              <a:rPr lang="en-GB" sz="2000" dirty="0" err="1" smtClean="0"/>
              <a:t>Analyzing</a:t>
            </a:r>
            <a:r>
              <a:rPr lang="en-GB" sz="2000" dirty="0" smtClean="0"/>
              <a:t> </a:t>
            </a:r>
            <a:r>
              <a:rPr lang="en-GB" sz="2000" dirty="0"/>
              <a:t>the previous application data individually</a:t>
            </a:r>
          </a:p>
          <a:p>
            <a:pPr marL="342900" indent="-342900">
              <a:spcBef>
                <a:spcPts val="400"/>
              </a:spcBef>
              <a:buFont typeface="Arial" panose="020B0604020202020204" pitchFamily="34" charset="0"/>
              <a:buChar char="•"/>
            </a:pPr>
            <a:r>
              <a:rPr lang="en-GB" sz="2000" dirty="0"/>
              <a:t>Merging these two data sets and </a:t>
            </a:r>
            <a:r>
              <a:rPr lang="en-GB" sz="2000" dirty="0" err="1"/>
              <a:t>analyzing</a:t>
            </a:r>
            <a:r>
              <a:rPr lang="en-GB" sz="2000" dirty="0"/>
              <a:t> it to see the full picture</a:t>
            </a:r>
          </a:p>
        </p:txBody>
      </p:sp>
      <p:sp>
        <p:nvSpPr>
          <p:cNvPr id="3" name="TextBox 2"/>
          <p:cNvSpPr txBox="1"/>
          <p:nvPr/>
        </p:nvSpPr>
        <p:spPr>
          <a:xfrm>
            <a:off x="10727140" y="6291618"/>
            <a:ext cx="1201003" cy="369332"/>
          </a:xfrm>
          <a:prstGeom prst="rect">
            <a:avLst/>
          </a:prstGeom>
          <a:noFill/>
        </p:spPr>
        <p:txBody>
          <a:bodyPr wrap="square" rtlCol="0">
            <a:spAutoFit/>
          </a:bodyPr>
          <a:lstStyle/>
          <a:p>
            <a:r>
              <a:rPr lang="en-IN" dirty="0" err="1" smtClean="0"/>
              <a:t>Cntd</a:t>
            </a:r>
            <a:r>
              <a:rPr lang="en-IN" dirty="0" smtClean="0"/>
              <a:t>…</a:t>
            </a:r>
            <a:endParaRPr lang="en-IN" dirty="0"/>
          </a:p>
        </p:txBody>
      </p:sp>
    </p:spTree>
    <p:extLst>
      <p:ext uri="{BB962C8B-B14F-4D97-AF65-F5344CB8AC3E}">
        <p14:creationId xmlns:p14="http://schemas.microsoft.com/office/powerpoint/2010/main" val="37759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48" y="286603"/>
            <a:ext cx="8534400" cy="1507067"/>
          </a:xfrm>
        </p:spPr>
        <p:txBody>
          <a:bodyPr/>
          <a:lstStyle/>
          <a:p>
            <a:r>
              <a:rPr lang="en-IN" dirty="0" smtClean="0"/>
              <a:t>Approach Followed</a:t>
            </a:r>
            <a:endParaRPr lang="en-IN" dirty="0"/>
          </a:p>
        </p:txBody>
      </p:sp>
      <p:sp>
        <p:nvSpPr>
          <p:cNvPr id="4"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6"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692624" y="1931097"/>
            <a:ext cx="9905999" cy="37463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Each dataset is tackled by keeping below steps in mind:</a:t>
            </a:r>
          </a:p>
          <a:p>
            <a:pPr lvl="1"/>
            <a:r>
              <a:rPr lang="en-US" dirty="0" smtClean="0"/>
              <a:t>Data </a:t>
            </a:r>
            <a:r>
              <a:rPr lang="en-US" dirty="0"/>
              <a:t>understanding</a:t>
            </a:r>
          </a:p>
          <a:p>
            <a:pPr lvl="1"/>
            <a:r>
              <a:rPr lang="en-US" dirty="0"/>
              <a:t>Data cleaning</a:t>
            </a:r>
          </a:p>
          <a:p>
            <a:pPr lvl="1"/>
            <a:r>
              <a:rPr lang="en-US" dirty="0"/>
              <a:t>Handling null values</a:t>
            </a:r>
          </a:p>
          <a:p>
            <a:pPr lvl="1"/>
            <a:r>
              <a:rPr lang="en-US" dirty="0"/>
              <a:t>Handling outliers</a:t>
            </a:r>
          </a:p>
          <a:p>
            <a:pPr lvl="1"/>
            <a:r>
              <a:rPr lang="en-US" dirty="0"/>
              <a:t>Dropping the extra columns</a:t>
            </a:r>
          </a:p>
          <a:p>
            <a:pPr lvl="1"/>
            <a:r>
              <a:rPr lang="en-US" dirty="0" smtClean="0"/>
              <a:t>Imputing (If needed)</a:t>
            </a:r>
            <a:endParaRPr lang="en-US" dirty="0"/>
          </a:p>
          <a:p>
            <a:pPr lvl="1"/>
            <a:r>
              <a:rPr lang="en-US" dirty="0"/>
              <a:t>Typecasting data types</a:t>
            </a:r>
          </a:p>
          <a:p>
            <a:pPr lvl="1"/>
            <a:r>
              <a:rPr lang="en-US" dirty="0"/>
              <a:t>Data visualization for univariate and multivariate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183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841" y="2292823"/>
            <a:ext cx="8534400" cy="1507067"/>
          </a:xfrm>
        </p:spPr>
        <p:txBody>
          <a:bodyPr/>
          <a:lstStyle/>
          <a:p>
            <a:r>
              <a:rPr lang="en-IN" dirty="0" smtClean="0"/>
              <a:t>Data Analysis</a:t>
            </a:r>
            <a:endParaRPr lang="en-IN" dirty="0"/>
          </a:p>
        </p:txBody>
      </p:sp>
      <p:sp>
        <p:nvSpPr>
          <p:cNvPr id="4" name="Content Placeholder 2">
            <a:extLst>
              <a:ext uri="{FF2B5EF4-FFF2-40B4-BE49-F238E27FC236}">
                <a16:creationId xmlns:lc="http://schemas.openxmlformats.org/drawingml/2006/lockedCanvas" xmlns:a16="http://schemas.microsoft.com/office/drawing/2014/main" xmlns="" id="{6E298197-A6D4-4C30-BC5E-90510F40403E}"/>
              </a:ext>
            </a:extLst>
          </p:cNvPr>
          <p:cNvSpPr>
            <a:spLocks noGrp="1"/>
          </p:cNvSpPr>
          <p:nvPr/>
        </p:nvSpPr>
        <p:spPr>
          <a:xfrm>
            <a:off x="1497841" y="1793670"/>
            <a:ext cx="9905999" cy="3520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solidFill>
                <a:schemeClr val="bg1"/>
              </a:solidFill>
            </a:endParaRPr>
          </a:p>
        </p:txBody>
      </p:sp>
    </p:spTree>
    <p:extLst>
      <p:ext uri="{BB962C8B-B14F-4D97-AF65-F5344CB8AC3E}">
        <p14:creationId xmlns:p14="http://schemas.microsoft.com/office/powerpoint/2010/main" val="377667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95081" y="751862"/>
            <a:ext cx="6905767" cy="5001482"/>
          </a:xfrm>
          <a:prstGeom prst="rect">
            <a:avLst/>
          </a:prstGeom>
        </p:spPr>
      </p:pic>
      <p:sp>
        <p:nvSpPr>
          <p:cNvPr id="5" name="TextBox 4"/>
          <p:cNvSpPr txBox="1"/>
          <p:nvPr/>
        </p:nvSpPr>
        <p:spPr>
          <a:xfrm>
            <a:off x="313896" y="1992907"/>
            <a:ext cx="4681185" cy="523220"/>
          </a:xfrm>
          <a:prstGeom prst="rect">
            <a:avLst/>
          </a:prstGeom>
          <a:noFill/>
        </p:spPr>
        <p:txBody>
          <a:bodyPr wrap="square" rtlCol="0">
            <a:spAutoFit/>
          </a:bodyPr>
          <a:lstStyle/>
          <a:p>
            <a:r>
              <a:rPr lang="en-IN" sz="2800" dirty="0" smtClean="0"/>
              <a:t>Gender wise Defaulters</a:t>
            </a:r>
            <a:endParaRPr lang="en-IN" sz="2800" dirty="0"/>
          </a:p>
        </p:txBody>
      </p:sp>
      <p:sp>
        <p:nvSpPr>
          <p:cNvPr id="6" name="TextBox 5"/>
          <p:cNvSpPr txBox="1"/>
          <p:nvPr/>
        </p:nvSpPr>
        <p:spPr>
          <a:xfrm>
            <a:off x="313896" y="3252603"/>
            <a:ext cx="4121624" cy="1938992"/>
          </a:xfrm>
          <a:prstGeom prst="rect">
            <a:avLst/>
          </a:prstGeom>
          <a:noFill/>
        </p:spPr>
        <p:txBody>
          <a:bodyPr wrap="square" rtlCol="0">
            <a:spAutoFit/>
          </a:bodyPr>
          <a:lstStyle/>
          <a:p>
            <a:r>
              <a:rPr lang="en-GB" sz="2000" dirty="0"/>
              <a:t>In </a:t>
            </a:r>
            <a:r>
              <a:rPr lang="en-GB" sz="2000" dirty="0" smtClean="0"/>
              <a:t>chart </a:t>
            </a:r>
            <a:r>
              <a:rPr lang="en-GB" sz="2000" dirty="0"/>
              <a:t>we can clearly see percentage of Males are more likely to be defaulter than females. In other words females would be better candidate to give loan to</a:t>
            </a:r>
            <a:r>
              <a:rPr lang="en-GB" sz="2000" dirty="0" smtClean="0"/>
              <a:t>.</a:t>
            </a:r>
            <a:endParaRPr lang="en-IN" sz="2000" dirty="0"/>
          </a:p>
        </p:txBody>
      </p:sp>
    </p:spTree>
    <p:extLst>
      <p:ext uri="{BB962C8B-B14F-4D97-AF65-F5344CB8AC3E}">
        <p14:creationId xmlns:p14="http://schemas.microsoft.com/office/powerpoint/2010/main" val="131259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896" y="587187"/>
            <a:ext cx="4681185" cy="1384995"/>
          </a:xfrm>
          <a:prstGeom prst="rect">
            <a:avLst/>
          </a:prstGeom>
          <a:noFill/>
        </p:spPr>
        <p:txBody>
          <a:bodyPr wrap="square" rtlCol="0">
            <a:spAutoFit/>
          </a:bodyPr>
          <a:lstStyle/>
          <a:p>
            <a:r>
              <a:rPr lang="en-IN" sz="2800" dirty="0" smtClean="0"/>
              <a:t>Defaulters statistics against Immovable Properties </a:t>
            </a:r>
            <a:r>
              <a:rPr lang="en-IN" sz="2800" dirty="0"/>
              <a:t>(</a:t>
            </a:r>
            <a:r>
              <a:rPr lang="en-IN" sz="2800" dirty="0" smtClean="0"/>
              <a:t>House/Flat)</a:t>
            </a:r>
            <a:endParaRPr lang="en-IN" sz="2800" dirty="0"/>
          </a:p>
        </p:txBody>
      </p:sp>
      <p:sp>
        <p:nvSpPr>
          <p:cNvPr id="6" name="TextBox 5"/>
          <p:cNvSpPr txBox="1"/>
          <p:nvPr/>
        </p:nvSpPr>
        <p:spPr>
          <a:xfrm>
            <a:off x="313896" y="2518093"/>
            <a:ext cx="5268038" cy="3416320"/>
          </a:xfrm>
          <a:prstGeom prst="rect">
            <a:avLst/>
          </a:prstGeom>
          <a:noFill/>
        </p:spPr>
        <p:txBody>
          <a:bodyPr wrap="square" rtlCol="0">
            <a:spAutoFit/>
          </a:bodyPr>
          <a:lstStyle/>
          <a:p>
            <a:r>
              <a:rPr lang="en-GB" dirty="0"/>
              <a:t>People who own a house or flat which is immovable property are likely to pay off their debt than those who do not own house/flat</a:t>
            </a:r>
            <a:r>
              <a:rPr lang="en-GB" dirty="0" smtClean="0"/>
              <a:t>.</a:t>
            </a:r>
          </a:p>
          <a:p>
            <a:endParaRPr lang="en-GB" dirty="0"/>
          </a:p>
          <a:p>
            <a:r>
              <a:rPr lang="en-GB" dirty="0"/>
              <a:t>It is one of good insight we found, maybe who do not have house/flat think even if they become defaulter bank can not do much damage to them and they simply can move away anytime they want, Or another assumption we can make is who do not own a house have to pay rent and have more </a:t>
            </a:r>
            <a:r>
              <a:rPr lang="en-GB" dirty="0" smtClean="0"/>
              <a:t>expenses</a:t>
            </a:r>
            <a:endParaRPr lang="en-GB" dirty="0"/>
          </a:p>
        </p:txBody>
      </p:sp>
      <p:pic>
        <p:nvPicPr>
          <p:cNvPr id="3" name="Picture 2"/>
          <p:cNvPicPr>
            <a:picLocks noChangeAspect="1"/>
          </p:cNvPicPr>
          <p:nvPr/>
        </p:nvPicPr>
        <p:blipFill>
          <a:blip r:embed="rId2"/>
          <a:stretch>
            <a:fillRect/>
          </a:stretch>
        </p:blipFill>
        <p:spPr>
          <a:xfrm>
            <a:off x="5995415" y="1054289"/>
            <a:ext cx="5915242" cy="4336576"/>
          </a:xfrm>
          <a:prstGeom prst="rect">
            <a:avLst/>
          </a:prstGeom>
        </p:spPr>
      </p:pic>
    </p:spTree>
    <p:extLst>
      <p:ext uri="{BB962C8B-B14F-4D97-AF65-F5344CB8AC3E}">
        <p14:creationId xmlns:p14="http://schemas.microsoft.com/office/powerpoint/2010/main" val="33503742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65</TotalTime>
  <Words>710</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Slice</vt:lpstr>
      <vt:lpstr>Bank loan risk analysis</vt:lpstr>
      <vt:lpstr>PowerPoint Presentation</vt:lpstr>
      <vt:lpstr>Business Objective</vt:lpstr>
      <vt:lpstr>Tools Used</vt:lpstr>
      <vt:lpstr>Approach Followed</vt:lpstr>
      <vt:lpstr>Approach Followed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risk analysis</dc:title>
  <dc:creator>Microsoft account</dc:creator>
  <cp:lastModifiedBy>Microsoft account</cp:lastModifiedBy>
  <cp:revision>29</cp:revision>
  <dcterms:created xsi:type="dcterms:W3CDTF">2023-01-31T15:40:50Z</dcterms:created>
  <dcterms:modified xsi:type="dcterms:W3CDTF">2023-01-31T17:00:49Z</dcterms:modified>
</cp:coreProperties>
</file>