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19" r:id="rId3"/>
    <p:sldId id="302" r:id="rId4"/>
    <p:sldId id="348" r:id="rId5"/>
    <p:sldId id="337" r:id="rId6"/>
    <p:sldId id="338" r:id="rId7"/>
    <p:sldId id="339" r:id="rId8"/>
    <p:sldId id="340" r:id="rId9"/>
    <p:sldId id="349" r:id="rId10"/>
    <p:sldId id="350" r:id="rId11"/>
    <p:sldId id="351" r:id="rId12"/>
    <p:sldId id="342" r:id="rId13"/>
    <p:sldId id="352" r:id="rId14"/>
    <p:sldId id="353" r:id="rId15"/>
    <p:sldId id="354" r:id="rId16"/>
    <p:sldId id="346" r:id="rId17"/>
    <p:sldId id="355" r:id="rId18"/>
    <p:sldId id="347" r:id="rId19"/>
    <p:sldId id="31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p:cViewPr>
        <p:scale>
          <a:sx n="83" d="100"/>
          <a:sy n="83" d="100"/>
        </p:scale>
        <p:origin x="-110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D6AC6-B94C-4079-8FD4-873D59C4E274}" type="datetimeFigureOut">
              <a:rPr lang="en-US" smtClean="0"/>
              <a:t>6/17/2016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18AFF-A296-4D98-9943-CD69D58C8C86}" type="slidenum">
              <a:rPr lang="en-US" smtClean="0"/>
              <a:t>‹#›</a:t>
            </a:fld>
            <a:endParaRPr lang="en-US" dirty="0"/>
          </a:p>
        </p:txBody>
      </p:sp>
    </p:spTree>
    <p:extLst>
      <p:ext uri="{BB962C8B-B14F-4D97-AF65-F5344CB8AC3E}">
        <p14:creationId xmlns:p14="http://schemas.microsoft.com/office/powerpoint/2010/main" val="99579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2906" y="1178723"/>
            <a:ext cx="7772400" cy="1470025"/>
          </a:xfrm>
          <a:prstGeom prst="rect">
            <a:avLst/>
          </a:prstGeom>
        </p:spPr>
        <p:txBody>
          <a:bodyPr lIns="91435" tIns="45718" rIns="91435" bIns="45718" anchor="b"/>
          <a:lstStyle>
            <a:lvl1pPr algn="l">
              <a:defRPr sz="2500" b="1" cap="all" baseline="0">
                <a:latin typeface="Helvetica Light"/>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92906" y="2732485"/>
            <a:ext cx="6400800" cy="1752600"/>
          </a:xfrm>
          <a:prstGeom prst="rect">
            <a:avLst/>
          </a:prstGeom>
        </p:spPr>
        <p:txBody>
          <a:bodyPr lIns="91435" tIns="45718" rIns="91435" bIns="45718"/>
          <a:lstStyle>
            <a:lvl1pPr marL="0" indent="0" algn="l">
              <a:buNone/>
              <a:defRPr sz="1700" b="1" cap="all" baseline="0">
                <a:solidFill>
                  <a:schemeClr val="tx1">
                    <a:tint val="75000"/>
                  </a:schemeClr>
                </a:solidFill>
                <a:latin typeface="Helvetica Light"/>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lang="en-US" dirty="0"/>
          </a:p>
        </p:txBody>
      </p:sp>
      <p:sp>
        <p:nvSpPr>
          <p:cNvPr id="14" name="TextBox 13"/>
          <p:cNvSpPr txBox="1"/>
          <p:nvPr/>
        </p:nvSpPr>
        <p:spPr>
          <a:xfrm>
            <a:off x="7010400" y="6409133"/>
            <a:ext cx="1981200" cy="400105"/>
          </a:xfrm>
          <a:prstGeom prst="rect">
            <a:avLst/>
          </a:prstGeom>
          <a:noFill/>
        </p:spPr>
        <p:txBody>
          <a:bodyPr wrap="square" lIns="91435" tIns="45718" rIns="91435" bIns="45718"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a:t>
            </a:r>
            <a:r>
              <a:rPr lang="en-US" sz="1000" dirty="0" smtClean="0">
                <a:solidFill>
                  <a:prstClr val="black">
                    <a:lumMod val="50000"/>
                    <a:lumOff val="50000"/>
                  </a:prstClr>
                </a:solidFill>
                <a:latin typeface="Trebuchet MS" pitchFamily="34" charset="0"/>
              </a:rPr>
              <a:t>2014 </a:t>
            </a:r>
            <a:r>
              <a:rPr lang="en-US" sz="1000" dirty="0">
                <a:solidFill>
                  <a:prstClr val="black">
                    <a:lumMod val="50000"/>
                    <a:lumOff val="50000"/>
                  </a:prstClr>
                </a:solidFill>
                <a:latin typeface="Trebuchet MS" pitchFamily="34" charset="0"/>
              </a:rPr>
              <a:t>Cognizant</a:t>
            </a:r>
          </a:p>
        </p:txBody>
      </p:sp>
    </p:spTree>
    <p:extLst>
      <p:ext uri="{BB962C8B-B14F-4D97-AF65-F5344CB8AC3E}">
        <p14:creationId xmlns:p14="http://schemas.microsoft.com/office/powerpoint/2010/main" val="3016965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2924177"/>
            <a:ext cx="7772400" cy="1362075"/>
          </a:xfrm>
          <a:prstGeom prst="rect">
            <a:avLst/>
          </a:prstGeom>
        </p:spPr>
        <p:txBody>
          <a:bodyPr lIns="91435" tIns="45718" rIns="91435" bIns="45718" anchor="t"/>
          <a:lstStyle>
            <a:lvl1pPr algn="l">
              <a:defRPr sz="2500" b="1" cap="all">
                <a:latin typeface="Helvetica Ligh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423989"/>
            <a:ext cx="7772400" cy="1500187"/>
          </a:xfrm>
          <a:prstGeom prst="rect">
            <a:avLst/>
          </a:prstGeom>
        </p:spPr>
        <p:txBody>
          <a:bodyPr lIns="91435" tIns="45718" rIns="91435" bIns="45718" anchor="b"/>
          <a:lstStyle>
            <a:lvl1pPr marL="0" indent="0">
              <a:buNone/>
              <a:defRPr sz="1400">
                <a:solidFill>
                  <a:schemeClr val="tx1">
                    <a:tint val="75000"/>
                  </a:schemeClr>
                </a:solidFill>
                <a:latin typeface="Helvetica Light"/>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smtClean="0"/>
              <a:t>Click to edit Master text styles</a:t>
            </a:r>
          </a:p>
        </p:txBody>
      </p:sp>
      <p:sp>
        <p:nvSpPr>
          <p:cNvPr id="12" name="TextBox 11"/>
          <p:cNvSpPr txBox="1"/>
          <p:nvPr/>
        </p:nvSpPr>
        <p:spPr>
          <a:xfrm>
            <a:off x="7010400" y="6409133"/>
            <a:ext cx="1981200" cy="400105"/>
          </a:xfrm>
          <a:prstGeom prst="rect">
            <a:avLst/>
          </a:prstGeom>
          <a:noFill/>
        </p:spPr>
        <p:txBody>
          <a:bodyPr wrap="square" lIns="91435" tIns="45718" rIns="91435" bIns="45718"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a:t>
            </a:r>
            <a:r>
              <a:rPr lang="en-US" sz="1000" dirty="0" smtClean="0">
                <a:solidFill>
                  <a:prstClr val="black">
                    <a:lumMod val="50000"/>
                    <a:lumOff val="50000"/>
                  </a:prstClr>
                </a:solidFill>
                <a:latin typeface="Trebuchet MS" pitchFamily="34" charset="0"/>
              </a:rPr>
              <a:t>2014 </a:t>
            </a:r>
            <a:r>
              <a:rPr lang="en-US" sz="1000" dirty="0">
                <a:solidFill>
                  <a:prstClr val="black">
                    <a:lumMod val="50000"/>
                    <a:lumOff val="50000"/>
                  </a:prstClr>
                </a:solidFill>
                <a:latin typeface="Trebuchet MS" pitchFamily="34" charset="0"/>
              </a:rPr>
              <a:t>Cognizant</a:t>
            </a:r>
          </a:p>
        </p:txBody>
      </p:sp>
    </p:spTree>
    <p:extLst>
      <p:ext uri="{BB962C8B-B14F-4D97-AF65-F5344CB8AC3E}">
        <p14:creationId xmlns:p14="http://schemas.microsoft.com/office/powerpoint/2010/main" val="1896695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grpSp>
        <p:nvGrpSpPr>
          <p:cNvPr id="5" name="Group 4"/>
          <p:cNvGrpSpPr/>
          <p:nvPr/>
        </p:nvGrpSpPr>
        <p:grpSpPr>
          <a:xfrm>
            <a:off x="-8621" y="-17859"/>
            <a:ext cx="9161244" cy="6875859"/>
            <a:chOff x="-26456" y="-45515"/>
            <a:chExt cx="9152614" cy="6875859"/>
          </a:xfrm>
        </p:grpSpPr>
        <p:pic>
          <p:nvPicPr>
            <p:cNvPr id="6"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084"/>
            <a:stretch/>
          </p:blipFill>
          <p:spPr bwMode="auto">
            <a:xfrm>
              <a:off x="-26456" y="-45515"/>
              <a:ext cx="9144000" cy="687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rot="10800000">
              <a:off x="-17842" y="-45515"/>
              <a:ext cx="9144000" cy="1014413"/>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grpSp>
      <p:sp>
        <p:nvSpPr>
          <p:cNvPr id="2" name="Title 1"/>
          <p:cNvSpPr>
            <a:spLocks noGrp="1"/>
          </p:cNvSpPr>
          <p:nvPr>
            <p:ph type="title"/>
          </p:nvPr>
        </p:nvSpPr>
        <p:spPr>
          <a:xfrm>
            <a:off x="152400" y="4886325"/>
            <a:ext cx="7772400" cy="1362075"/>
          </a:xfrm>
          <a:prstGeom prst="rect">
            <a:avLst/>
          </a:prstGeom>
        </p:spPr>
        <p:txBody>
          <a:bodyPr lIns="91435" tIns="45718" rIns="91435" bIns="45718" anchor="t"/>
          <a:lstStyle>
            <a:lvl1pPr algn="l">
              <a:defRPr sz="2500" b="1" cap="all">
                <a:latin typeface="Helvetica Light"/>
              </a:defRPr>
            </a:lvl1pPr>
          </a:lstStyle>
          <a:p>
            <a:r>
              <a:rPr lang="en-US" smtClean="0"/>
              <a:t>Click to edit Master title style</a:t>
            </a:r>
            <a:endParaRPr lang="en-US" dirty="0"/>
          </a:p>
        </p:txBody>
      </p:sp>
      <p:sp>
        <p:nvSpPr>
          <p:cNvPr id="3" name="Text Placeholder 2"/>
          <p:cNvSpPr>
            <a:spLocks noGrp="1"/>
          </p:cNvSpPr>
          <p:nvPr>
            <p:ph type="body" idx="1"/>
          </p:nvPr>
        </p:nvSpPr>
        <p:spPr>
          <a:xfrm>
            <a:off x="152400" y="3386141"/>
            <a:ext cx="7772400" cy="1500187"/>
          </a:xfrm>
          <a:prstGeom prst="rect">
            <a:avLst/>
          </a:prstGeom>
        </p:spPr>
        <p:txBody>
          <a:bodyPr lIns="91435" tIns="45718" rIns="91435" bIns="45718" anchor="b"/>
          <a:lstStyle>
            <a:lvl1pPr marL="0" indent="0">
              <a:buNone/>
              <a:defRPr sz="1400">
                <a:solidFill>
                  <a:schemeClr val="tx1">
                    <a:tint val="75000"/>
                  </a:schemeClr>
                </a:solidFill>
                <a:latin typeface="Helvetica Light"/>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79868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4" name="Group 3"/>
          <p:cNvGrpSpPr/>
          <p:nvPr/>
        </p:nvGrpSpPr>
        <p:grpSpPr>
          <a:xfrm>
            <a:off x="-8621" y="-17859"/>
            <a:ext cx="9161244" cy="6875859"/>
            <a:chOff x="-26456" y="-45515"/>
            <a:chExt cx="9152614" cy="6875859"/>
          </a:xfrm>
        </p:grpSpPr>
        <p:pic>
          <p:nvPicPr>
            <p:cNvPr id="6"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084"/>
            <a:stretch/>
          </p:blipFill>
          <p:spPr bwMode="auto">
            <a:xfrm>
              <a:off x="-26456" y="-45515"/>
              <a:ext cx="9144000" cy="687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rot="10800000">
              <a:off x="-17842" y="-45515"/>
              <a:ext cx="9144000" cy="1014413"/>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grpSp>
      <p:sp>
        <p:nvSpPr>
          <p:cNvPr id="2" name="Title 1"/>
          <p:cNvSpPr>
            <a:spLocks noGrp="1"/>
          </p:cNvSpPr>
          <p:nvPr>
            <p:ph type="title"/>
          </p:nvPr>
        </p:nvSpPr>
        <p:spPr>
          <a:xfrm>
            <a:off x="125016" y="14289"/>
            <a:ext cx="8229600" cy="982267"/>
          </a:xfrm>
          <a:prstGeom prst="rect">
            <a:avLst/>
          </a:prstGeom>
        </p:spPr>
        <p:txBody>
          <a:bodyPr lIns="91435" tIns="45718" rIns="91435" bIns="45718" anchor="ctr"/>
          <a:lstStyle>
            <a:lvl1pPr algn="l">
              <a:defRPr sz="2200" cap="all" baseline="0">
                <a:solidFill>
                  <a:schemeClr val="accent5">
                    <a:lumMod val="50000"/>
                  </a:schemeClr>
                </a:solidFill>
                <a:latin typeface="Helvetica Light"/>
                <a:ea typeface="Segoe UI" pitchFamily="34" charset="0"/>
                <a:cs typeface="Segoe UI" pitchFamily="34" charset="0"/>
              </a:defRPr>
            </a:lvl1pPr>
          </a:lstStyle>
          <a:p>
            <a:r>
              <a:rPr lang="en-US" smtClean="0"/>
              <a:t>Click to edit Master title style</a:t>
            </a:r>
            <a:endParaRPr lang="en-US"/>
          </a:p>
        </p:txBody>
      </p:sp>
      <p:pic>
        <p:nvPicPr>
          <p:cNvPr id="9" name="Picture 8" descr="Cognizant.png"/>
          <p:cNvPicPr>
            <a:picLocks noChangeAspect="1"/>
          </p:cNvPicPr>
          <p:nvPr/>
        </p:nvPicPr>
        <p:blipFill>
          <a:blip r:embed="rId3" cstate="screen"/>
          <a:stretch>
            <a:fillRect/>
          </a:stretch>
        </p:blipFill>
        <p:spPr>
          <a:xfrm>
            <a:off x="125015" y="6420449"/>
            <a:ext cx="1098352" cy="395139"/>
          </a:xfrm>
          <a:prstGeom prst="rect">
            <a:avLst/>
          </a:prstGeom>
        </p:spPr>
      </p:pic>
      <p:sp>
        <p:nvSpPr>
          <p:cNvPr id="8" name="TextBox 7"/>
          <p:cNvSpPr txBox="1"/>
          <p:nvPr/>
        </p:nvSpPr>
        <p:spPr>
          <a:xfrm>
            <a:off x="6477000" y="6409133"/>
            <a:ext cx="1981200" cy="400105"/>
          </a:xfrm>
          <a:prstGeom prst="rect">
            <a:avLst/>
          </a:prstGeom>
          <a:noFill/>
        </p:spPr>
        <p:txBody>
          <a:bodyPr wrap="square" lIns="91435" tIns="45718" rIns="91435" bIns="45718"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a:t>
            </a:r>
            <a:r>
              <a:rPr lang="en-US" sz="1000" dirty="0" smtClean="0">
                <a:solidFill>
                  <a:prstClr val="black">
                    <a:lumMod val="50000"/>
                    <a:lumOff val="50000"/>
                  </a:prstClr>
                </a:solidFill>
                <a:latin typeface="Trebuchet MS" pitchFamily="34" charset="0"/>
              </a:rPr>
              <a:t>2014 </a:t>
            </a:r>
            <a:r>
              <a:rPr lang="en-US" sz="1000" dirty="0">
                <a:solidFill>
                  <a:prstClr val="black">
                    <a:lumMod val="50000"/>
                    <a:lumOff val="50000"/>
                  </a:prstClr>
                </a:solidFill>
                <a:latin typeface="Trebuchet MS" pitchFamily="34" charset="0"/>
              </a:rPr>
              <a:t>Cognizant</a:t>
            </a:r>
          </a:p>
        </p:txBody>
      </p:sp>
      <p:cxnSp>
        <p:nvCxnSpPr>
          <p:cNvPr id="10" name="Straight Connector 9"/>
          <p:cNvCxnSpPr/>
          <p:nvPr/>
        </p:nvCxnSpPr>
        <p:spPr>
          <a:xfrm flipV="1">
            <a:off x="8458200" y="6505548"/>
            <a:ext cx="0" cy="2000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3"/>
          <p:cNvSpPr>
            <a:spLocks noGrp="1"/>
          </p:cNvSpPr>
          <p:nvPr>
            <p:ph type="sldNum" sz="quarter" idx="4"/>
          </p:nvPr>
        </p:nvSpPr>
        <p:spPr>
          <a:xfrm>
            <a:off x="67056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5EB0E-AE08-4BBA-9E1B-45E6AA8E2EC4}" type="slidenum">
              <a:rPr lang="en-US" smtClean="0"/>
              <a:t>‹#›</a:t>
            </a:fld>
            <a:endParaRPr lang="en-US" dirty="0"/>
          </a:p>
        </p:txBody>
      </p:sp>
    </p:spTree>
    <p:extLst>
      <p:ext uri="{BB962C8B-B14F-4D97-AF65-F5344CB8AC3E}">
        <p14:creationId xmlns:p14="http://schemas.microsoft.com/office/powerpoint/2010/main" val="416690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14" name="Group 13"/>
          <p:cNvGrpSpPr/>
          <p:nvPr/>
        </p:nvGrpSpPr>
        <p:grpSpPr>
          <a:xfrm>
            <a:off x="-8621" y="-17859"/>
            <a:ext cx="9161244" cy="6875859"/>
            <a:chOff x="-26456" y="-45515"/>
            <a:chExt cx="9152614" cy="6875859"/>
          </a:xfrm>
        </p:grpSpPr>
        <p:pic>
          <p:nvPicPr>
            <p:cNvPr id="1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084"/>
            <a:stretch/>
          </p:blipFill>
          <p:spPr bwMode="auto">
            <a:xfrm>
              <a:off x="-26456" y="-45515"/>
              <a:ext cx="9144000" cy="687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userDrawn="1"/>
          </p:nvSpPr>
          <p:spPr bwMode="auto">
            <a:xfrm rot="10800000">
              <a:off x="-17842" y="-45515"/>
              <a:ext cx="9144000" cy="1014413"/>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grpSp>
      <p:sp>
        <p:nvSpPr>
          <p:cNvPr id="2" name="Title 1"/>
          <p:cNvSpPr>
            <a:spLocks noGrp="1"/>
          </p:cNvSpPr>
          <p:nvPr>
            <p:ph type="title"/>
          </p:nvPr>
        </p:nvSpPr>
        <p:spPr>
          <a:xfrm>
            <a:off x="533401" y="2819403"/>
            <a:ext cx="3276600" cy="1181100"/>
          </a:xfrm>
          <a:prstGeom prst="rect">
            <a:avLst/>
          </a:prstGeom>
        </p:spPr>
        <p:txBody>
          <a:bodyPr lIns="91435" tIns="45718" rIns="91435" bIns="45718" anchor="ctr"/>
          <a:lstStyle>
            <a:lvl1pPr algn="r">
              <a:defRPr sz="2200" cap="all" baseline="0">
                <a:solidFill>
                  <a:schemeClr val="accent5">
                    <a:lumMod val="50000"/>
                  </a:schemeClr>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pic>
        <p:nvPicPr>
          <p:cNvPr id="8" name="Picture 7" descr="Cognizant.png"/>
          <p:cNvPicPr>
            <a:picLocks noChangeAspect="1"/>
          </p:cNvPicPr>
          <p:nvPr/>
        </p:nvPicPr>
        <p:blipFill>
          <a:blip r:embed="rId3" cstate="screen"/>
          <a:stretch>
            <a:fillRect/>
          </a:stretch>
        </p:blipFill>
        <p:spPr>
          <a:xfrm>
            <a:off x="125015" y="6420449"/>
            <a:ext cx="1098352" cy="395139"/>
          </a:xfrm>
          <a:prstGeom prst="rect">
            <a:avLst/>
          </a:prstGeom>
        </p:spPr>
      </p:pic>
      <p:sp>
        <p:nvSpPr>
          <p:cNvPr id="9" name="TextBox 8"/>
          <p:cNvSpPr txBox="1"/>
          <p:nvPr/>
        </p:nvSpPr>
        <p:spPr>
          <a:xfrm>
            <a:off x="6477000" y="6409133"/>
            <a:ext cx="1981200" cy="400105"/>
          </a:xfrm>
          <a:prstGeom prst="rect">
            <a:avLst/>
          </a:prstGeom>
          <a:noFill/>
        </p:spPr>
        <p:txBody>
          <a:bodyPr wrap="square" lIns="91435" tIns="45718" rIns="91435" bIns="45718"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a:t>
            </a:r>
            <a:r>
              <a:rPr lang="en-US" sz="1000" dirty="0" smtClean="0">
                <a:solidFill>
                  <a:prstClr val="black">
                    <a:lumMod val="50000"/>
                    <a:lumOff val="50000"/>
                  </a:prstClr>
                </a:solidFill>
                <a:latin typeface="Trebuchet MS" pitchFamily="34" charset="0"/>
              </a:rPr>
              <a:t>2014 </a:t>
            </a:r>
            <a:r>
              <a:rPr lang="en-US" sz="1000" dirty="0">
                <a:solidFill>
                  <a:prstClr val="black">
                    <a:lumMod val="50000"/>
                    <a:lumOff val="50000"/>
                  </a:prstClr>
                </a:solidFill>
                <a:latin typeface="Trebuchet MS" pitchFamily="34" charset="0"/>
              </a:rPr>
              <a:t>Cognizant</a:t>
            </a:r>
          </a:p>
        </p:txBody>
      </p:sp>
      <p:cxnSp>
        <p:nvCxnSpPr>
          <p:cNvPr id="10" name="Straight Connector 9"/>
          <p:cNvCxnSpPr/>
          <p:nvPr/>
        </p:nvCxnSpPr>
        <p:spPr>
          <a:xfrm flipV="1">
            <a:off x="8458200" y="6505548"/>
            <a:ext cx="0" cy="2000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3"/>
          <p:cNvSpPr>
            <a:spLocks noGrp="1"/>
          </p:cNvSpPr>
          <p:nvPr>
            <p:ph type="sldNum" sz="quarter" idx="4"/>
          </p:nvPr>
        </p:nvSpPr>
        <p:spPr>
          <a:xfrm>
            <a:off x="67056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5EB0E-AE08-4BBA-9E1B-45E6AA8E2EC4}" type="slidenum">
              <a:rPr lang="en-US" smtClean="0"/>
              <a:t>‹#›</a:t>
            </a:fld>
            <a:endParaRPr lang="en-US" dirty="0"/>
          </a:p>
        </p:txBody>
      </p:sp>
    </p:spTree>
    <p:extLst>
      <p:ext uri="{BB962C8B-B14F-4D97-AF65-F5344CB8AC3E}">
        <p14:creationId xmlns:p14="http://schemas.microsoft.com/office/powerpoint/2010/main" val="1030545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8" name="Group 17"/>
          <p:cNvGrpSpPr/>
          <p:nvPr/>
        </p:nvGrpSpPr>
        <p:grpSpPr>
          <a:xfrm>
            <a:off x="-8621" y="-17859"/>
            <a:ext cx="9161244" cy="6875859"/>
            <a:chOff x="-26456" y="-45515"/>
            <a:chExt cx="9152614" cy="6875859"/>
          </a:xfrm>
        </p:grpSpPr>
        <p:pic>
          <p:nvPicPr>
            <p:cNvPr id="19"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084"/>
            <a:stretch/>
          </p:blipFill>
          <p:spPr bwMode="auto">
            <a:xfrm>
              <a:off x="-26456" y="-45515"/>
              <a:ext cx="9144000" cy="687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userDrawn="1"/>
          </p:nvSpPr>
          <p:spPr bwMode="auto">
            <a:xfrm rot="10800000">
              <a:off x="-17842" y="-45515"/>
              <a:ext cx="9144000" cy="1014413"/>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grpSp>
      <p:pic>
        <p:nvPicPr>
          <p:cNvPr id="11" name="Picture 10" descr="Cognizant.png"/>
          <p:cNvPicPr>
            <a:picLocks noChangeAspect="1"/>
          </p:cNvPicPr>
          <p:nvPr/>
        </p:nvPicPr>
        <p:blipFill>
          <a:blip r:embed="rId3" cstate="screen"/>
          <a:stretch>
            <a:fillRect/>
          </a:stretch>
        </p:blipFill>
        <p:spPr>
          <a:xfrm>
            <a:off x="125015" y="6420449"/>
            <a:ext cx="1098352" cy="395139"/>
          </a:xfrm>
          <a:prstGeom prst="rect">
            <a:avLst/>
          </a:prstGeom>
        </p:spPr>
      </p:pic>
      <p:pic>
        <p:nvPicPr>
          <p:cNvPr id="12" name="Picture 11" descr="Cognizant.png"/>
          <p:cNvPicPr>
            <a:picLocks noChangeAspect="1"/>
          </p:cNvPicPr>
          <p:nvPr/>
        </p:nvPicPr>
        <p:blipFill>
          <a:blip r:embed="rId3" cstate="screen"/>
          <a:stretch>
            <a:fillRect/>
          </a:stretch>
        </p:blipFill>
        <p:spPr>
          <a:xfrm>
            <a:off x="125015" y="6420449"/>
            <a:ext cx="1098352" cy="395139"/>
          </a:xfrm>
          <a:prstGeom prst="rect">
            <a:avLst/>
          </a:prstGeom>
        </p:spPr>
      </p:pic>
      <p:sp>
        <p:nvSpPr>
          <p:cNvPr id="8" name="TextBox 7"/>
          <p:cNvSpPr txBox="1"/>
          <p:nvPr/>
        </p:nvSpPr>
        <p:spPr>
          <a:xfrm>
            <a:off x="6477000" y="6409133"/>
            <a:ext cx="1981200" cy="400105"/>
          </a:xfrm>
          <a:prstGeom prst="rect">
            <a:avLst/>
          </a:prstGeom>
          <a:noFill/>
        </p:spPr>
        <p:txBody>
          <a:bodyPr wrap="square" lIns="91435" tIns="45718" rIns="91435" bIns="45718"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a:t>
            </a:r>
            <a:r>
              <a:rPr lang="en-US" sz="1000" dirty="0" smtClean="0">
                <a:solidFill>
                  <a:prstClr val="black">
                    <a:lumMod val="50000"/>
                    <a:lumOff val="50000"/>
                  </a:prstClr>
                </a:solidFill>
                <a:latin typeface="Trebuchet MS" pitchFamily="34" charset="0"/>
              </a:rPr>
              <a:t>2014 </a:t>
            </a:r>
            <a:r>
              <a:rPr lang="en-US" sz="1000" dirty="0">
                <a:solidFill>
                  <a:prstClr val="black">
                    <a:lumMod val="50000"/>
                    <a:lumOff val="50000"/>
                  </a:prstClr>
                </a:solidFill>
                <a:latin typeface="Trebuchet MS" pitchFamily="34" charset="0"/>
              </a:rPr>
              <a:t>Cognizant</a:t>
            </a:r>
          </a:p>
        </p:txBody>
      </p:sp>
      <p:cxnSp>
        <p:nvCxnSpPr>
          <p:cNvPr id="9" name="Straight Connector 8"/>
          <p:cNvCxnSpPr/>
          <p:nvPr/>
        </p:nvCxnSpPr>
        <p:spPr>
          <a:xfrm flipV="1">
            <a:off x="8458200" y="6505548"/>
            <a:ext cx="0" cy="200052"/>
          </a:xfrm>
          <a:prstGeom prst="line">
            <a:avLst/>
          </a:prstGeom>
        </p:spPr>
        <p:style>
          <a:lnRef idx="1">
            <a:schemeClr val="accent1"/>
          </a:lnRef>
          <a:fillRef idx="0">
            <a:schemeClr val="accent1"/>
          </a:fillRef>
          <a:effectRef idx="0">
            <a:schemeClr val="accent1"/>
          </a:effectRef>
          <a:fontRef idx="minor">
            <a:schemeClr val="tx1"/>
          </a:fontRef>
        </p:style>
      </p:cxnSp>
      <p:sp>
        <p:nvSpPr>
          <p:cNvPr id="10" name="Slide Number Placeholder 3"/>
          <p:cNvSpPr>
            <a:spLocks noGrp="1"/>
          </p:cNvSpPr>
          <p:nvPr>
            <p:ph type="sldNum" sz="quarter" idx="4"/>
          </p:nvPr>
        </p:nvSpPr>
        <p:spPr>
          <a:xfrm>
            <a:off x="67056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5EB0E-AE08-4BBA-9E1B-45E6AA8E2EC4}" type="slidenum">
              <a:rPr lang="en-US" smtClean="0"/>
              <a:t>‹#›</a:t>
            </a:fld>
            <a:endParaRPr lang="en-US" dirty="0"/>
          </a:p>
        </p:txBody>
      </p:sp>
    </p:spTree>
    <p:extLst>
      <p:ext uri="{BB962C8B-B14F-4D97-AF65-F5344CB8AC3E}">
        <p14:creationId xmlns:p14="http://schemas.microsoft.com/office/powerpoint/2010/main" val="76062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p:cNvSpPr txBox="1"/>
          <p:nvPr/>
        </p:nvSpPr>
        <p:spPr>
          <a:xfrm>
            <a:off x="6477000" y="6409133"/>
            <a:ext cx="1981200" cy="400105"/>
          </a:xfrm>
          <a:prstGeom prst="rect">
            <a:avLst/>
          </a:prstGeom>
          <a:noFill/>
        </p:spPr>
        <p:txBody>
          <a:bodyPr wrap="square" lIns="91435" tIns="45718" rIns="91435" bIns="45718"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2012 Cognizant</a:t>
            </a:r>
          </a:p>
        </p:txBody>
      </p:sp>
      <p:cxnSp>
        <p:nvCxnSpPr>
          <p:cNvPr id="3" name="Straight Connector 2"/>
          <p:cNvCxnSpPr/>
          <p:nvPr/>
        </p:nvCxnSpPr>
        <p:spPr>
          <a:xfrm flipV="1">
            <a:off x="8458200" y="6505548"/>
            <a:ext cx="0" cy="200052"/>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a:xfrm>
            <a:off x="67056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5EB0E-AE08-4BBA-9E1B-45E6AA8E2EC4}" type="slidenum">
              <a:rPr lang="en-US" smtClean="0"/>
              <a:t>‹#›</a:t>
            </a:fld>
            <a:endParaRPr lang="en-US" dirty="0"/>
          </a:p>
        </p:txBody>
      </p:sp>
    </p:spTree>
    <p:extLst>
      <p:ext uri="{BB962C8B-B14F-4D97-AF65-F5344CB8AC3E}">
        <p14:creationId xmlns:p14="http://schemas.microsoft.com/office/powerpoint/2010/main" val="200087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353" rtl="0" eaLnBrk="1" latinLnBrk="0" hangingPunct="1">
        <a:spcBef>
          <a:spcPct val="0"/>
        </a:spcBef>
        <a:buNone/>
        <a:defRPr sz="4400" kern="1200">
          <a:solidFill>
            <a:schemeClr val="tx1"/>
          </a:solidFill>
          <a:latin typeface="+mj-lt"/>
          <a:ea typeface="+mj-ea"/>
          <a:cs typeface="+mj-cs"/>
        </a:defRPr>
      </a:lvl1pPr>
    </p:titleStyle>
    <p:bodyStyle>
      <a:lvl1pPr marL="342882" indent="-342882" algn="l" defTabSz="91435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2" indent="-285736" algn="l" defTabSz="91435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8" algn="l" defTabSz="91435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1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community.jaspersoft.com/wiki/how-get-and-analyze-thread-dumps" TargetMode="Externa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hyperlink" Target="https://access.redhat.com/solutions/18178" TargetMode="Externa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package" Target="../embeddings/Microsoft_Word_Document2.docx"/><Relationship Id="rId5" Type="http://schemas.openxmlformats.org/officeDocument/2006/relationships/oleObject" Target="../embeddings/oleObject2.bin"/><Relationship Id="rId4" Type="http://schemas.openxmlformats.org/officeDocument/2006/relationships/hyperlink" Target="https://helpx.adobe.com/experience-manager/kb/TakeThreadDump.html"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package" Target="../embeddings/Microsoft_Word_Document3.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Microsoft_Word_97_-_2003_Document1.doc"/></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95360" cy="1447800"/>
          </a:xfrm>
        </p:spPr>
        <p:txBody>
          <a:bodyPr/>
          <a:lstStyle/>
          <a:p>
            <a:pPr lvl="0" algn="ctr" defTabSz="914400"/>
            <a:r>
              <a:rPr lang="en-US" sz="2000" dirty="0" smtClean="0">
                <a:solidFill>
                  <a:schemeClr val="accent4">
                    <a:lumMod val="50000"/>
                  </a:schemeClr>
                </a:solidFill>
                <a:latin typeface="Calibri" panose="020F0502020204030204" pitchFamily="34" charset="0"/>
                <a:ea typeface="ＭＳ Ｐゴシック"/>
                <a:cs typeface="Calibri" panose="020F0502020204030204" pitchFamily="34" charset="0"/>
              </a:rPr>
              <a:t/>
            </a:r>
            <a:br>
              <a:rPr lang="en-US" sz="2000" dirty="0" smtClean="0">
                <a:solidFill>
                  <a:schemeClr val="accent4">
                    <a:lumMod val="50000"/>
                  </a:schemeClr>
                </a:solidFill>
                <a:latin typeface="Calibri" panose="020F0502020204030204" pitchFamily="34" charset="0"/>
                <a:ea typeface="ＭＳ Ｐゴシック"/>
                <a:cs typeface="Calibri" panose="020F0502020204030204" pitchFamily="34" charset="0"/>
              </a:rPr>
            </a:br>
            <a:r>
              <a:rPr lang="en-US" sz="2400" dirty="0" smtClean="0">
                <a:solidFill>
                  <a:schemeClr val="accent6">
                    <a:lumMod val="75000"/>
                  </a:schemeClr>
                </a:solidFill>
                <a:latin typeface="Calibri" panose="020F0502020204030204" pitchFamily="34" charset="0"/>
              </a:rPr>
              <a:t>Thread Dump Analysis</a:t>
            </a:r>
            <a:r>
              <a:rPr lang="en-US" sz="2000" b="0" kern="0" dirty="0">
                <a:solidFill>
                  <a:schemeClr val="accent4">
                    <a:lumMod val="50000"/>
                  </a:schemeClr>
                </a:solidFill>
                <a:cs typeface="Arial" pitchFamily="34" charset="0"/>
              </a:rPr>
              <a:t/>
            </a:r>
            <a:br>
              <a:rPr lang="en-US" sz="2000" b="0" kern="0" dirty="0">
                <a:solidFill>
                  <a:schemeClr val="accent4">
                    <a:lumMod val="50000"/>
                  </a:schemeClr>
                </a:solidFill>
                <a:cs typeface="Arial" pitchFamily="34" charset="0"/>
              </a:rPr>
            </a:br>
            <a:endParaRPr lang="en-US" sz="2000" dirty="0">
              <a:solidFill>
                <a:schemeClr val="accent4">
                  <a:lumMod val="50000"/>
                </a:schemeClr>
              </a:solidFill>
            </a:endParaRPr>
          </a:p>
        </p:txBody>
      </p:sp>
    </p:spTree>
    <p:extLst>
      <p:ext uri="{BB962C8B-B14F-4D97-AF65-F5344CB8AC3E}">
        <p14:creationId xmlns:p14="http://schemas.microsoft.com/office/powerpoint/2010/main" val="362443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48104"/>
            <a:ext cx="7516416" cy="539356"/>
          </a:xfrm>
        </p:spPr>
        <p:txBody>
          <a:bodyPr/>
          <a:lstStyle/>
          <a:p>
            <a:r>
              <a:rPr lang="en-US" sz="2000" dirty="0">
                <a:solidFill>
                  <a:schemeClr val="accent6">
                    <a:lumMod val="75000"/>
                  </a:schemeClr>
                </a:solidFill>
                <a:latin typeface="Calibri" panose="020F0502020204030204" pitchFamily="34" charset="0"/>
              </a:rPr>
              <a:t>Thread Synchronization</a:t>
            </a:r>
            <a:endParaRPr lang="en-US" sz="2000" dirty="0"/>
          </a:p>
        </p:txBody>
      </p:sp>
      <p:sp>
        <p:nvSpPr>
          <p:cNvPr id="3" name="Rectangle 2"/>
          <p:cNvSpPr/>
          <p:nvPr/>
        </p:nvSpPr>
        <p:spPr>
          <a:xfrm>
            <a:off x="304800" y="1447801"/>
            <a:ext cx="8305800" cy="4401205"/>
          </a:xfrm>
          <a:prstGeom prst="rect">
            <a:avLst/>
          </a:prstGeom>
        </p:spPr>
        <p:txBody>
          <a:bodyPr wrap="square">
            <a:spAutoFit/>
          </a:bodyPr>
          <a:lstStyle/>
          <a:p>
            <a:pPr marL="742950" lvl="1" indent="-285750">
              <a:buFont typeface="Wingdings" panose="05000000000000000000" pitchFamily="2" charset="2"/>
              <a:buChar char="§"/>
            </a:pPr>
            <a:r>
              <a:rPr lang="en-US" sz="1400" dirty="0">
                <a:solidFill>
                  <a:schemeClr val="accent4"/>
                </a:solidFill>
                <a:latin typeface="Calibri" panose="020F0502020204030204" pitchFamily="34" charset="0"/>
              </a:rPr>
              <a:t>static synchronization- </a:t>
            </a:r>
            <a:r>
              <a:rPr lang="en-US" sz="1400" dirty="0" smtClean="0">
                <a:solidFill>
                  <a:srgbClr val="17375E"/>
                </a:solidFill>
                <a:latin typeface="Calibri" panose="020F0502020204030204" pitchFamily="34" charset="0"/>
              </a:rPr>
              <a:t>If </a:t>
            </a:r>
            <a:r>
              <a:rPr lang="en-US" sz="1400" dirty="0">
                <a:solidFill>
                  <a:srgbClr val="17375E"/>
                </a:solidFill>
                <a:latin typeface="Calibri" panose="020F0502020204030204" pitchFamily="34" charset="0"/>
              </a:rPr>
              <a:t>you make any static method as synchronized, the lock will be on the class not on object</a:t>
            </a:r>
            <a:r>
              <a:rPr lang="en-US" sz="1400" dirty="0" smtClean="0">
                <a:solidFill>
                  <a:srgbClr val="17375E"/>
                </a:solidFill>
                <a:latin typeface="Calibri" panose="020F0502020204030204" pitchFamily="34" charset="0"/>
              </a:rPr>
              <a:t>.</a:t>
            </a:r>
          </a:p>
          <a:p>
            <a:pPr marL="742950" lvl="1" indent="-285750">
              <a:buFont typeface="Wingdings" panose="05000000000000000000" pitchFamily="2" charset="2"/>
              <a:buChar char="§"/>
            </a:pPr>
            <a:endParaRPr lang="en-US" sz="1400" dirty="0">
              <a:solidFill>
                <a:srgbClr val="17375E"/>
              </a:solidFill>
              <a:latin typeface="Calibri" panose="020F0502020204030204" pitchFamily="34" charset="0"/>
            </a:endParaRPr>
          </a:p>
          <a:p>
            <a:pPr marL="742950" lvl="1" indent="-285750">
              <a:buFont typeface="Wingdings" panose="05000000000000000000" pitchFamily="2" charset="2"/>
              <a:buChar char="§"/>
            </a:pPr>
            <a:endParaRPr lang="en-US" sz="1400" dirty="0" smtClean="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marL="742950" lvl="1" indent="-285750">
              <a:buFont typeface="Wingdings" panose="05000000000000000000" pitchFamily="2" charset="2"/>
              <a:buChar char="v"/>
            </a:pPr>
            <a:r>
              <a:rPr lang="en-US" sz="1400" dirty="0">
                <a:solidFill>
                  <a:schemeClr val="accent2">
                    <a:lumMod val="75000"/>
                  </a:schemeClr>
                </a:solidFill>
                <a:latin typeface="Calibri" panose="020F0502020204030204" pitchFamily="34" charset="0"/>
              </a:rPr>
              <a:t>Cooperation (Inter-thread communication in java</a:t>
            </a:r>
            <a:r>
              <a:rPr lang="en-US" sz="1400" dirty="0" smtClean="0">
                <a:solidFill>
                  <a:schemeClr val="accent2">
                    <a:lumMod val="75000"/>
                  </a:schemeClr>
                </a:solidFill>
                <a:latin typeface="Calibri" panose="020F0502020204030204" pitchFamily="34" charset="0"/>
              </a:rPr>
              <a:t>)</a:t>
            </a:r>
          </a:p>
          <a:p>
            <a:pPr lvl="1"/>
            <a:endParaRPr lang="en-US" sz="1400" dirty="0">
              <a:solidFill>
                <a:schemeClr val="accent2">
                  <a:lumMod val="75000"/>
                </a:schemeClr>
              </a:solidFill>
              <a:latin typeface="Calibri" panose="020F0502020204030204" pitchFamily="34" charset="0"/>
            </a:endParaRPr>
          </a:p>
          <a:p>
            <a:pPr lvl="1" algn="just"/>
            <a:r>
              <a:rPr lang="en-US" sz="1400" dirty="0">
                <a:solidFill>
                  <a:srgbClr val="17375E"/>
                </a:solidFill>
                <a:latin typeface="Calibri" panose="020F0502020204030204" pitchFamily="34" charset="0"/>
              </a:rPr>
              <a:t>Inter-thread communication) is a mechanism in which a thread is paused running in its critical section and another thread is allowed to enter (or lock) in the same critical section to be </a:t>
            </a:r>
            <a:r>
              <a:rPr lang="en-US" sz="1400" dirty="0" smtClean="0">
                <a:solidFill>
                  <a:srgbClr val="17375E"/>
                </a:solidFill>
                <a:latin typeface="Calibri" panose="020F0502020204030204" pitchFamily="34" charset="0"/>
              </a:rPr>
              <a:t>executed.</a:t>
            </a:r>
          </a:p>
          <a:p>
            <a:pPr lvl="0" algn="just"/>
            <a:endParaRPr lang="en-US" sz="1400" dirty="0" smtClean="0">
              <a:solidFill>
                <a:srgbClr val="17375E"/>
              </a:solidFill>
              <a:latin typeface="Calibri" panose="020F0502020204030204" pitchFamily="34" charset="0"/>
            </a:endParaRPr>
          </a:p>
          <a:p>
            <a:pPr lvl="0" algn="just"/>
            <a:endParaRPr lang="en-US" sz="1400" dirty="0">
              <a:solidFill>
                <a:srgbClr val="17375E"/>
              </a:solidFill>
              <a:latin typeface="Calibri" panose="020F0502020204030204" pitchFamily="34" charset="0"/>
            </a:endParaRPr>
          </a:p>
        </p:txBody>
      </p:sp>
      <p:pic>
        <p:nvPicPr>
          <p:cNvPr id="6" name="Picture 5"/>
          <p:cNvPicPr>
            <a:picLocks noChangeAspect="1"/>
          </p:cNvPicPr>
          <p:nvPr/>
        </p:nvPicPr>
        <p:blipFill>
          <a:blip r:embed="rId2"/>
          <a:stretch>
            <a:fillRect/>
          </a:stretch>
        </p:blipFill>
        <p:spPr>
          <a:xfrm>
            <a:off x="2438400" y="1829128"/>
            <a:ext cx="3352800" cy="2438072"/>
          </a:xfrm>
          <a:prstGeom prst="rect">
            <a:avLst/>
          </a:prstGeom>
        </p:spPr>
      </p:pic>
    </p:spTree>
    <p:extLst>
      <p:ext uri="{BB962C8B-B14F-4D97-AF65-F5344CB8AC3E}">
        <p14:creationId xmlns:p14="http://schemas.microsoft.com/office/powerpoint/2010/main" val="3227628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364016" cy="615556"/>
          </a:xfrm>
        </p:spPr>
        <p:txBody>
          <a:bodyPr/>
          <a:lstStyle/>
          <a:p>
            <a:r>
              <a:rPr lang="en-US" sz="2000" dirty="0">
                <a:solidFill>
                  <a:schemeClr val="accent6">
                    <a:lumMod val="75000"/>
                  </a:schemeClr>
                </a:solidFill>
                <a:latin typeface="Calibri" panose="020F0502020204030204" pitchFamily="34" charset="0"/>
              </a:rPr>
              <a:t>deadlock</a:t>
            </a:r>
          </a:p>
        </p:txBody>
      </p:sp>
      <p:sp>
        <p:nvSpPr>
          <p:cNvPr id="3" name="Rectangle 2"/>
          <p:cNvSpPr/>
          <p:nvPr/>
        </p:nvSpPr>
        <p:spPr>
          <a:xfrm>
            <a:off x="609600" y="1447800"/>
            <a:ext cx="6781800" cy="4185761"/>
          </a:xfrm>
          <a:prstGeom prst="rect">
            <a:avLst/>
          </a:prstGeom>
        </p:spPr>
        <p:txBody>
          <a:bodyPr wrap="square">
            <a:spAutoFit/>
          </a:bodyPr>
          <a:lstStyle/>
          <a:p>
            <a:pPr marL="742950" lvl="1" indent="-285750">
              <a:buFont typeface="Wingdings" panose="05000000000000000000" pitchFamily="2" charset="2"/>
              <a:buChar char="q"/>
            </a:pPr>
            <a:r>
              <a:rPr lang="en-US" sz="1400" dirty="0" smtClean="0">
                <a:solidFill>
                  <a:srgbClr val="17375E"/>
                </a:solidFill>
                <a:latin typeface="Calibri" panose="020F0502020204030204" pitchFamily="34" charset="0"/>
              </a:rPr>
              <a:t>Deadlock </a:t>
            </a:r>
            <a:r>
              <a:rPr lang="en-US" sz="1400" dirty="0">
                <a:solidFill>
                  <a:srgbClr val="17375E"/>
                </a:solidFill>
                <a:latin typeface="Calibri" panose="020F0502020204030204" pitchFamily="34" charset="0"/>
              </a:rPr>
              <a:t>in java is a part of multithreading. </a:t>
            </a:r>
            <a:endParaRPr lang="en-US" sz="1400" dirty="0" smtClean="0">
              <a:solidFill>
                <a:srgbClr val="17375E"/>
              </a:solidFill>
              <a:latin typeface="Calibri" panose="020F0502020204030204" pitchFamily="34" charset="0"/>
            </a:endParaRPr>
          </a:p>
          <a:p>
            <a:pPr marL="742950" lvl="1" indent="-285750">
              <a:buFont typeface="Wingdings" panose="05000000000000000000" pitchFamily="2" charset="2"/>
              <a:buChar char="q"/>
            </a:pPr>
            <a:endParaRPr lang="en-US" sz="1400" dirty="0">
              <a:solidFill>
                <a:srgbClr val="17375E"/>
              </a:solidFill>
              <a:latin typeface="Calibri" panose="020F0502020204030204" pitchFamily="34" charset="0"/>
            </a:endParaRPr>
          </a:p>
          <a:p>
            <a:pPr marL="742950" lvl="1" indent="-285750">
              <a:buFont typeface="Wingdings" panose="05000000000000000000" pitchFamily="2" charset="2"/>
              <a:buChar char="q"/>
            </a:pPr>
            <a:r>
              <a:rPr lang="en-US" sz="1400" dirty="0" smtClean="0">
                <a:solidFill>
                  <a:srgbClr val="17375E"/>
                </a:solidFill>
                <a:latin typeface="Calibri" panose="020F0502020204030204" pitchFamily="34" charset="0"/>
              </a:rPr>
              <a:t>Deadlock </a:t>
            </a:r>
            <a:r>
              <a:rPr lang="en-US" sz="1400" dirty="0">
                <a:solidFill>
                  <a:srgbClr val="17375E"/>
                </a:solidFill>
                <a:latin typeface="Calibri" panose="020F0502020204030204" pitchFamily="34" charset="0"/>
              </a:rPr>
              <a:t>can occur in a situation when a thread is waiting for an object lock, that is acquired by another thread and second thread is waiting for an object lock that is acquired by first thread. Since, both threads are waiting for each other to release the lock, the condition is called </a:t>
            </a:r>
            <a:r>
              <a:rPr lang="en-US" sz="1400" dirty="0" smtClean="0">
                <a:solidFill>
                  <a:srgbClr val="17375E"/>
                </a:solidFill>
                <a:latin typeface="Calibri" panose="020F0502020204030204" pitchFamily="34" charset="0"/>
              </a:rPr>
              <a:t>deadlock.</a:t>
            </a: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a:p>
            <a:pPr lvl="1"/>
            <a:endParaRPr lang="en-US" sz="1400" dirty="0" smtClean="0">
              <a:solidFill>
                <a:srgbClr val="17375E"/>
              </a:solidFill>
              <a:latin typeface="Calibri" panose="020F0502020204030204" pitchFamily="34" charset="0"/>
            </a:endParaRPr>
          </a:p>
          <a:p>
            <a:pPr lvl="1"/>
            <a:endParaRPr lang="en-US" sz="1400" dirty="0">
              <a:solidFill>
                <a:srgbClr val="17375E"/>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2352675" y="3200400"/>
            <a:ext cx="3295650" cy="1543050"/>
          </a:xfrm>
          <a:prstGeom prst="rect">
            <a:avLst/>
          </a:prstGeom>
        </p:spPr>
      </p:pic>
    </p:spTree>
    <p:extLst>
      <p:ext uri="{BB962C8B-B14F-4D97-AF65-F5344CB8AC3E}">
        <p14:creationId xmlns:p14="http://schemas.microsoft.com/office/powerpoint/2010/main" val="2612092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821216" cy="533400"/>
          </a:xfrm>
        </p:spPr>
        <p:txBody>
          <a:bodyPr/>
          <a:lstStyle/>
          <a:p>
            <a:r>
              <a:rPr lang="en-US" sz="2000" dirty="0">
                <a:solidFill>
                  <a:schemeClr val="accent6">
                    <a:lumMod val="75000"/>
                  </a:schemeClr>
                </a:solidFill>
                <a:latin typeface="Calibri" panose="020F0502020204030204" pitchFamily="34" charset="0"/>
              </a:rPr>
              <a:t>Prerequisites</a:t>
            </a:r>
            <a:r>
              <a:rPr lang="en-US" dirty="0" smtClean="0"/>
              <a:t> </a:t>
            </a:r>
            <a:r>
              <a:rPr lang="en-US" sz="2000" dirty="0" smtClean="0">
                <a:solidFill>
                  <a:schemeClr val="accent6">
                    <a:lumMod val="75000"/>
                  </a:schemeClr>
                </a:solidFill>
                <a:latin typeface="Calibri" panose="020F0502020204030204" pitchFamily="34" charset="0"/>
              </a:rPr>
              <a:t>access permissions required</a:t>
            </a:r>
            <a:endParaRPr lang="en-US" sz="2000" dirty="0">
              <a:solidFill>
                <a:schemeClr val="accent6">
                  <a:lumMod val="75000"/>
                </a:schemeClr>
              </a:solidFill>
              <a:latin typeface="Calibri" panose="020F0502020204030204" pitchFamily="34" charset="0"/>
            </a:endParaRPr>
          </a:p>
        </p:txBody>
      </p:sp>
      <p:sp>
        <p:nvSpPr>
          <p:cNvPr id="3" name="Rectangle 2"/>
          <p:cNvSpPr/>
          <p:nvPr/>
        </p:nvSpPr>
        <p:spPr>
          <a:xfrm>
            <a:off x="533400" y="1219200"/>
            <a:ext cx="7696200" cy="4343400"/>
          </a:xfrm>
          <a:prstGeom prst="rect">
            <a:avLst/>
          </a:prstGeom>
        </p:spPr>
        <p:txBody>
          <a:bodyPr>
            <a:noAutofit/>
          </a:bodyPr>
          <a:lstStyle/>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marL="285750"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A </a:t>
            </a:r>
            <a:r>
              <a:rPr lang="en-US" sz="1400" dirty="0">
                <a:solidFill>
                  <a:srgbClr val="17375E"/>
                </a:solidFill>
                <a:latin typeface="Calibri" panose="020F0502020204030204" pitchFamily="34" charset="0"/>
              </a:rPr>
              <a:t>thread dump can only show the thread status at the time of </a:t>
            </a:r>
            <a:r>
              <a:rPr lang="en-US" sz="1400" dirty="0" smtClean="0">
                <a:solidFill>
                  <a:srgbClr val="17375E"/>
                </a:solidFill>
                <a:latin typeface="Calibri" panose="020F0502020204030204" pitchFamily="34" charset="0"/>
              </a:rPr>
              <a:t>measurement.</a:t>
            </a:r>
            <a:endParaRPr lang="en-US" sz="1400" dirty="0">
              <a:solidFill>
                <a:srgbClr val="17375E"/>
              </a:solidFill>
              <a:latin typeface="Calibri" panose="020F0502020204030204" pitchFamily="34" charset="0"/>
            </a:endParaRPr>
          </a:p>
          <a:p>
            <a:pPr marL="285750"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Below are the necessary access required to get the thread dump –</a:t>
            </a:r>
          </a:p>
          <a:p>
            <a:pPr>
              <a:lnSpc>
                <a:spcPct val="150000"/>
              </a:lnSpc>
              <a:spcBef>
                <a:spcPts val="100"/>
              </a:spcBef>
              <a:spcAft>
                <a:spcPts val="500"/>
              </a:spcAft>
              <a:defRPr/>
            </a:pPr>
            <a:endParaRPr lang="en-US" sz="1400" dirty="0">
              <a:solidFill>
                <a:srgbClr val="17375E"/>
              </a:solidFill>
              <a:latin typeface="Calibri" panose="020F0502020204030204" pitchFamily="34" charset="0"/>
            </a:endParaRPr>
          </a:p>
          <a:p>
            <a:pPr marL="742950" lvl="1" indent="-285750">
              <a:lnSpc>
                <a:spcPct val="150000"/>
              </a:lnSpc>
              <a:spcBef>
                <a:spcPts val="100"/>
              </a:spcBef>
              <a:spcAft>
                <a:spcPts val="500"/>
              </a:spcAft>
              <a:buFont typeface="Wingdings" panose="05000000000000000000" pitchFamily="2" charset="2"/>
              <a:buChar char="§"/>
              <a:defRPr/>
            </a:pPr>
            <a:r>
              <a:rPr lang="en-US" sz="1400" dirty="0" smtClean="0">
                <a:solidFill>
                  <a:srgbClr val="17375E"/>
                </a:solidFill>
                <a:latin typeface="Calibri" panose="020F0502020204030204" pitchFamily="34" charset="0"/>
              </a:rPr>
              <a:t>“Read only “ permission to access Webserver or App server .</a:t>
            </a:r>
          </a:p>
          <a:p>
            <a:pPr marL="742950" lvl="1" indent="-285750">
              <a:lnSpc>
                <a:spcPct val="150000"/>
              </a:lnSpc>
              <a:spcBef>
                <a:spcPts val="100"/>
              </a:spcBef>
              <a:spcAft>
                <a:spcPts val="500"/>
              </a:spcAft>
              <a:buFont typeface="Wingdings" panose="05000000000000000000" pitchFamily="2" charset="2"/>
              <a:buChar char="§"/>
              <a:defRPr/>
            </a:pPr>
            <a:r>
              <a:rPr lang="en-US" sz="1400" dirty="0" smtClean="0">
                <a:solidFill>
                  <a:srgbClr val="17375E"/>
                </a:solidFill>
                <a:latin typeface="Calibri" panose="020F0502020204030204" pitchFamily="34" charset="0"/>
              </a:rPr>
              <a:t>Putty access</a:t>
            </a: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marL="285750"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Alternate solution if unable to provide the access –</a:t>
            </a:r>
          </a:p>
          <a:p>
            <a:pPr>
              <a:lnSpc>
                <a:spcPct val="150000"/>
              </a:lnSpc>
              <a:spcBef>
                <a:spcPts val="100"/>
              </a:spcBef>
              <a:spcAft>
                <a:spcPts val="500"/>
              </a:spcAft>
              <a:defRPr/>
            </a:pPr>
            <a:r>
              <a:rPr lang="en-US" sz="1400" dirty="0" smtClean="0">
                <a:solidFill>
                  <a:srgbClr val="17375E"/>
                </a:solidFill>
                <a:latin typeface="Calibri" panose="020F0502020204030204" pitchFamily="34" charset="0"/>
              </a:rPr>
              <a:t>  To request the respective team to share the thread dump after executions for the test duration. </a:t>
            </a:r>
          </a:p>
          <a:p>
            <a:pPr>
              <a:lnSpc>
                <a:spcPct val="150000"/>
              </a:lnSpc>
              <a:spcBef>
                <a:spcPts val="100"/>
              </a:spcBef>
              <a:spcAft>
                <a:spcPts val="500"/>
              </a:spcAft>
              <a:defRPr/>
            </a:pPr>
            <a:endParaRPr lang="en-US" sz="1400" dirty="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r>
              <a:rPr lang="en-US" sz="1400" dirty="0" smtClean="0">
                <a:solidFill>
                  <a:srgbClr val="17375E"/>
                </a:solidFill>
                <a:latin typeface="Calibri" panose="020F0502020204030204" pitchFamily="34" charset="0"/>
              </a:rPr>
              <a:t> </a:t>
            </a:r>
            <a:endParaRPr lang="en-US" sz="1400" b="1" dirty="0" smtClean="0">
              <a:solidFill>
                <a:srgbClr val="17375E"/>
              </a:solidFill>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363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304800"/>
            <a:ext cx="7619447" cy="533400"/>
          </a:xfrm>
        </p:spPr>
        <p:txBody>
          <a:bodyPr/>
          <a:lstStyle/>
          <a:p>
            <a:r>
              <a:rPr lang="en-US" sz="2000" dirty="0">
                <a:solidFill>
                  <a:schemeClr val="accent6">
                    <a:lumMod val="75000"/>
                  </a:schemeClr>
                </a:solidFill>
                <a:latin typeface="Calibri" panose="020F0502020204030204" pitchFamily="34" charset="0"/>
              </a:rPr>
              <a:t>Tools</a:t>
            </a:r>
            <a:r>
              <a:rPr lang="en-US" sz="2400" dirty="0" smtClean="0">
                <a:solidFill>
                  <a:schemeClr val="accent6">
                    <a:lumMod val="75000"/>
                  </a:schemeClr>
                </a:solidFill>
                <a:latin typeface="Calibri" panose="020F0502020204030204" pitchFamily="34" charset="0"/>
              </a:rPr>
              <a:t> </a:t>
            </a:r>
            <a:r>
              <a:rPr lang="en-US" sz="2000" dirty="0">
                <a:solidFill>
                  <a:schemeClr val="accent6">
                    <a:lumMod val="75000"/>
                  </a:schemeClr>
                </a:solidFill>
                <a:latin typeface="Calibri" panose="020F0502020204030204" pitchFamily="34" charset="0"/>
              </a:rPr>
              <a:t>to generate thread dumps </a:t>
            </a:r>
          </a:p>
        </p:txBody>
      </p:sp>
      <p:sp>
        <p:nvSpPr>
          <p:cNvPr id="3" name="Rectangle 2"/>
          <p:cNvSpPr/>
          <p:nvPr/>
        </p:nvSpPr>
        <p:spPr>
          <a:xfrm>
            <a:off x="762000" y="1219200"/>
            <a:ext cx="7924800" cy="4662815"/>
          </a:xfrm>
          <a:prstGeom prst="rect">
            <a:avLst/>
          </a:prstGeom>
        </p:spPr>
        <p:txBody>
          <a:bodyPr wrap="square">
            <a:spAutoFit/>
          </a:bodyPr>
          <a:lstStyle/>
          <a:p>
            <a:pPr marL="285750" indent="-285750">
              <a:lnSpc>
                <a:spcPct val="150000"/>
              </a:lnSpc>
              <a:spcBef>
                <a:spcPts val="100"/>
              </a:spcBef>
              <a:spcAft>
                <a:spcPts val="500"/>
              </a:spcAft>
              <a:buFont typeface="Wingdings" panose="05000000000000000000" pitchFamily="2" charset="2"/>
              <a:buChar char="q"/>
              <a:defRPr/>
            </a:pPr>
            <a:r>
              <a:rPr lang="en-US" sz="1400" dirty="0">
                <a:solidFill>
                  <a:srgbClr val="17375E"/>
                </a:solidFill>
                <a:latin typeface="Calibri" panose="020F0502020204030204" pitchFamily="34" charset="0"/>
              </a:rPr>
              <a:t>Thread dumps are to collected from the webserver (Apache tomcat/IIS Webserver) and Application Server (WebLogic/JBOSS)  from where performance testing applications are deployed. </a:t>
            </a:r>
          </a:p>
          <a:p>
            <a:pPr marL="285750" indent="-285750">
              <a:lnSpc>
                <a:spcPct val="150000"/>
              </a:lnSpc>
              <a:spcBef>
                <a:spcPts val="100"/>
              </a:spcBef>
              <a:spcAft>
                <a:spcPts val="500"/>
              </a:spcAft>
              <a:buFont typeface="Wingdings" panose="05000000000000000000" pitchFamily="2" charset="2"/>
              <a:buChar char="q"/>
              <a:defRPr/>
            </a:pPr>
            <a:r>
              <a:rPr lang="en-US" sz="1400" dirty="0">
                <a:solidFill>
                  <a:srgbClr val="17375E"/>
                </a:solidFill>
                <a:latin typeface="Calibri" panose="020F0502020204030204" pitchFamily="34" charset="0"/>
              </a:rPr>
              <a:t>Depending upon the operating systems both webserver and Application servers are using , different tools are available to get the thread dumps</a:t>
            </a:r>
            <a:r>
              <a:rPr lang="en-US" sz="1400" dirty="0" smtClean="0">
                <a:solidFill>
                  <a:srgbClr val="17375E"/>
                </a:solidFill>
                <a:latin typeface="Calibri" panose="020F0502020204030204" pitchFamily="34" charset="0"/>
              </a:rPr>
              <a:t>.</a:t>
            </a:r>
          </a:p>
          <a:p>
            <a:pPr marL="285750"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Below are the list of few tools available to generate thread dump-</a:t>
            </a:r>
          </a:p>
          <a:p>
            <a:pPr marL="742950" lvl="1" indent="-285750">
              <a:lnSpc>
                <a:spcPct val="150000"/>
              </a:lnSpc>
              <a:spcBef>
                <a:spcPts val="100"/>
              </a:spcBef>
              <a:spcAft>
                <a:spcPts val="500"/>
              </a:spcAft>
              <a:buFont typeface="Wingdings" panose="05000000000000000000" pitchFamily="2" charset="2"/>
              <a:buChar char="§"/>
              <a:defRPr/>
            </a:pPr>
            <a:r>
              <a:rPr lang="en-US" sz="1400" dirty="0">
                <a:solidFill>
                  <a:srgbClr val="17375E"/>
                </a:solidFill>
                <a:latin typeface="Calibri" panose="020F0502020204030204" pitchFamily="34" charset="0"/>
              </a:rPr>
              <a:t>jStack</a:t>
            </a:r>
          </a:p>
          <a:p>
            <a:pPr marL="742950" lvl="1" indent="-285750">
              <a:lnSpc>
                <a:spcPct val="150000"/>
              </a:lnSpc>
              <a:spcBef>
                <a:spcPts val="100"/>
              </a:spcBef>
              <a:spcAft>
                <a:spcPts val="500"/>
              </a:spcAft>
              <a:buFont typeface="Wingdings" panose="05000000000000000000" pitchFamily="2" charset="2"/>
              <a:buChar char="§"/>
              <a:defRPr/>
            </a:pPr>
            <a:r>
              <a:rPr lang="en-US" sz="1400" dirty="0">
                <a:solidFill>
                  <a:srgbClr val="17375E"/>
                </a:solidFill>
                <a:latin typeface="Calibri" panose="020F0502020204030204" pitchFamily="34" charset="0"/>
              </a:rPr>
              <a:t>jVisualVM </a:t>
            </a:r>
          </a:p>
          <a:p>
            <a:pPr marL="742950" lvl="1" indent="-285750">
              <a:lnSpc>
                <a:spcPct val="150000"/>
              </a:lnSpc>
              <a:spcBef>
                <a:spcPts val="100"/>
              </a:spcBef>
              <a:spcAft>
                <a:spcPts val="500"/>
              </a:spcAft>
              <a:buFont typeface="Wingdings" panose="05000000000000000000" pitchFamily="2" charset="2"/>
              <a:buChar char="§"/>
              <a:defRPr/>
            </a:pPr>
            <a:r>
              <a:rPr lang="en-US" sz="1400" dirty="0" smtClean="0">
                <a:solidFill>
                  <a:srgbClr val="17375E"/>
                </a:solidFill>
                <a:latin typeface="Calibri" panose="020F0502020204030204" pitchFamily="34" charset="0"/>
              </a:rPr>
              <a:t>Samurai	</a:t>
            </a:r>
          </a:p>
          <a:p>
            <a:pPr marL="742950" lvl="1" indent="-285750">
              <a:lnSpc>
                <a:spcPct val="150000"/>
              </a:lnSpc>
              <a:spcBef>
                <a:spcPts val="100"/>
              </a:spcBef>
              <a:spcAft>
                <a:spcPts val="500"/>
              </a:spcAft>
              <a:buFont typeface="Wingdings" panose="05000000000000000000" pitchFamily="2" charset="2"/>
              <a:buChar char="§"/>
              <a:defRPr/>
            </a:pPr>
            <a:r>
              <a:rPr lang="en-US" sz="1400" dirty="0" smtClean="0">
                <a:solidFill>
                  <a:srgbClr val="17375E"/>
                </a:solidFill>
                <a:latin typeface="Calibri" panose="020F0502020204030204" pitchFamily="34" charset="0"/>
              </a:rPr>
              <a:t>IBM Thread and Monitor Dump analyzer tool </a:t>
            </a:r>
          </a:p>
          <a:p>
            <a:pPr marL="742950" lvl="1" indent="-285750">
              <a:lnSpc>
                <a:spcPct val="150000"/>
              </a:lnSpc>
              <a:spcBef>
                <a:spcPts val="100"/>
              </a:spcBef>
              <a:spcAft>
                <a:spcPts val="500"/>
              </a:spcAft>
              <a:buFont typeface="Wingdings" panose="05000000000000000000" pitchFamily="2" charset="2"/>
              <a:buChar char="§"/>
              <a:defRPr/>
            </a:pPr>
            <a:r>
              <a:rPr lang="en-US" sz="1400" dirty="0" smtClean="0">
                <a:solidFill>
                  <a:srgbClr val="17375E"/>
                </a:solidFill>
                <a:latin typeface="Calibri" panose="020F0502020204030204" pitchFamily="34" charset="0"/>
              </a:rPr>
              <a:t>Thread Dump Analyzer</a:t>
            </a: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marL="285750" indent="-285750">
              <a:lnSpc>
                <a:spcPct val="150000"/>
              </a:lnSpc>
              <a:spcBef>
                <a:spcPts val="100"/>
              </a:spcBef>
              <a:spcAft>
                <a:spcPts val="500"/>
              </a:spcAft>
              <a:buFont typeface="Wingdings" panose="05000000000000000000" pitchFamily="2" charset="2"/>
              <a:buChar char="§"/>
              <a:defRPr/>
            </a:pPr>
            <a:endParaRPr lang="en-US" sz="1400" dirty="0">
              <a:solidFill>
                <a:srgbClr val="17375E"/>
              </a:solidFill>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4714741" y="2971800"/>
            <a:ext cx="3505200" cy="2362200"/>
          </a:xfrm>
          <a:prstGeom prst="rect">
            <a:avLst/>
          </a:prstGeom>
          <a:scene3d>
            <a:camera prst="perspectiveLeft"/>
            <a:lightRig rig="threePt" dir="t"/>
          </a:scene3d>
          <a:sp3d>
            <a:bevelT/>
            <a:bevelB w="139700" h="139700" prst="divot"/>
          </a:sp3d>
        </p:spPr>
      </p:pic>
    </p:spTree>
    <p:extLst>
      <p:ext uri="{BB962C8B-B14F-4D97-AF65-F5344CB8AC3E}">
        <p14:creationId xmlns:p14="http://schemas.microsoft.com/office/powerpoint/2010/main" val="1722243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45016" cy="615556"/>
          </a:xfrm>
        </p:spPr>
        <p:txBody>
          <a:bodyPr/>
          <a:lstStyle/>
          <a:p>
            <a:r>
              <a:rPr lang="en-US" sz="2000" dirty="0">
                <a:solidFill>
                  <a:schemeClr val="accent6">
                    <a:lumMod val="75000"/>
                  </a:schemeClr>
                </a:solidFill>
                <a:latin typeface="Calibri" panose="020F0502020204030204" pitchFamily="34" charset="0"/>
              </a:rPr>
              <a:t>Generating Thread dumps on Windows</a:t>
            </a:r>
            <a:endParaRPr lang="en-US" sz="2000" dirty="0"/>
          </a:p>
        </p:txBody>
      </p:sp>
      <p:sp>
        <p:nvSpPr>
          <p:cNvPr id="3" name="Rectangle 2"/>
          <p:cNvSpPr/>
          <p:nvPr/>
        </p:nvSpPr>
        <p:spPr>
          <a:xfrm>
            <a:off x="609600" y="1219200"/>
            <a:ext cx="7745016" cy="4416594"/>
          </a:xfrm>
          <a:prstGeom prst="rect">
            <a:avLst/>
          </a:prstGeom>
        </p:spPr>
        <p:txBody>
          <a:bodyPr wrap="square">
            <a:spAutoFit/>
          </a:bodyPr>
          <a:lstStyle/>
          <a:p>
            <a:pPr marL="742950" lvl="1"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Please refer the document to find the steps to generate Thread Dump on Windows -</a:t>
            </a:r>
          </a:p>
          <a:p>
            <a:pPr lvl="1">
              <a:lnSpc>
                <a:spcPct val="150000"/>
              </a:lnSpc>
              <a:spcBef>
                <a:spcPts val="100"/>
              </a:spcBef>
              <a:spcAft>
                <a:spcPts val="500"/>
              </a:spcAft>
              <a:defRPr/>
            </a:pPr>
            <a:endParaRPr lang="en-US" sz="1400" dirty="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r>
              <a:rPr lang="en-US" sz="1400" b="1" dirty="0">
                <a:solidFill>
                  <a:schemeClr val="accent2">
                    <a:lumMod val="75000"/>
                  </a:schemeClr>
                </a:solidFill>
                <a:latin typeface="Calibri" panose="020F0502020204030204" pitchFamily="34" charset="0"/>
              </a:rPr>
              <a:t>Reference links:</a:t>
            </a:r>
          </a:p>
          <a:p>
            <a:pPr marL="742950" lvl="1" indent="-285750">
              <a:lnSpc>
                <a:spcPct val="150000"/>
              </a:lnSpc>
              <a:spcBef>
                <a:spcPts val="100"/>
              </a:spcBef>
              <a:spcAft>
                <a:spcPts val="500"/>
              </a:spcAft>
              <a:buFont typeface="Wingdings" panose="05000000000000000000" pitchFamily="2" charset="2"/>
              <a:buChar char="§"/>
              <a:defRPr/>
            </a:pPr>
            <a:r>
              <a:rPr lang="en-US" sz="1400" dirty="0">
                <a:solidFill>
                  <a:srgbClr val="17375E"/>
                </a:solidFill>
                <a:latin typeface="Calibri" panose="020F0502020204030204" pitchFamily="34" charset="0"/>
                <a:hlinkClick r:id="rId3"/>
              </a:rPr>
              <a:t>http://community.jaspersoft.com/wiki/how-get-and-analyze-thread-dumps</a:t>
            </a:r>
            <a:endParaRPr lang="en-US" sz="1400" dirty="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marL="285750" indent="-285750">
              <a:lnSpc>
                <a:spcPct val="150000"/>
              </a:lnSpc>
              <a:spcBef>
                <a:spcPts val="100"/>
              </a:spcBef>
              <a:spcAft>
                <a:spcPts val="500"/>
              </a:spcAft>
              <a:buFont typeface="Wingdings" panose="05000000000000000000" pitchFamily="2" charset="2"/>
              <a:buChar char="§"/>
              <a:defRPr/>
            </a:pPr>
            <a:endParaRPr lang="en-US" sz="1400" dirty="0">
              <a:solidFill>
                <a:srgbClr val="17375E"/>
              </a:solidFill>
              <a:latin typeface="Calibri" panose="020F0502020204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301213787"/>
              </p:ext>
            </p:extLst>
          </p:nvPr>
        </p:nvGraphicFramePr>
        <p:xfrm>
          <a:off x="3604198" y="2133600"/>
          <a:ext cx="914400" cy="771525"/>
        </p:xfrm>
        <a:graphic>
          <a:graphicData uri="http://schemas.openxmlformats.org/presentationml/2006/ole">
            <mc:AlternateContent xmlns:mc="http://schemas.openxmlformats.org/markup-compatibility/2006">
              <mc:Choice xmlns:v="urn:schemas-microsoft-com:vml" Requires="v">
                <p:oleObj spid="_x0000_s413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604198" y="2133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51648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45016" cy="539356"/>
          </a:xfrm>
        </p:spPr>
        <p:txBody>
          <a:bodyPr/>
          <a:lstStyle/>
          <a:p>
            <a:r>
              <a:rPr lang="en-US" sz="2000" dirty="0">
                <a:solidFill>
                  <a:schemeClr val="accent6">
                    <a:lumMod val="75000"/>
                  </a:schemeClr>
                </a:solidFill>
                <a:latin typeface="Calibri" panose="020F0502020204030204" pitchFamily="34" charset="0"/>
              </a:rPr>
              <a:t>Generating Thread dumps on Linux/Unix</a:t>
            </a:r>
          </a:p>
        </p:txBody>
      </p:sp>
      <p:sp>
        <p:nvSpPr>
          <p:cNvPr id="3" name="Rectangle 2"/>
          <p:cNvSpPr/>
          <p:nvPr/>
        </p:nvSpPr>
        <p:spPr>
          <a:xfrm>
            <a:off x="609600" y="1219200"/>
            <a:ext cx="7745016" cy="4847481"/>
          </a:xfrm>
          <a:prstGeom prst="rect">
            <a:avLst/>
          </a:prstGeom>
        </p:spPr>
        <p:txBody>
          <a:bodyPr wrap="square">
            <a:spAutoFit/>
          </a:bodyPr>
          <a:lstStyle/>
          <a:p>
            <a:pPr marL="742950" lvl="1"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Please refer the document to find the steps to generate Thread Dump on Linux/Unix -</a:t>
            </a:r>
          </a:p>
          <a:p>
            <a:pPr lvl="1">
              <a:lnSpc>
                <a:spcPct val="150000"/>
              </a:lnSpc>
              <a:spcBef>
                <a:spcPts val="100"/>
              </a:spcBef>
              <a:spcAft>
                <a:spcPts val="500"/>
              </a:spcAft>
              <a:defRPr/>
            </a:pPr>
            <a:endParaRPr lang="en-US" sz="1400" dirty="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r>
              <a:rPr lang="en-US" sz="1400" b="1" dirty="0">
                <a:solidFill>
                  <a:schemeClr val="accent2">
                    <a:lumMod val="75000"/>
                  </a:schemeClr>
                </a:solidFill>
                <a:latin typeface="Calibri" panose="020F0502020204030204" pitchFamily="34" charset="0"/>
              </a:rPr>
              <a:t>Reference links:</a:t>
            </a:r>
          </a:p>
          <a:p>
            <a:pPr marL="742950" lvl="1" indent="-285750">
              <a:buFont typeface="Wingdings" panose="05000000000000000000" pitchFamily="2" charset="2"/>
              <a:buChar char="§"/>
            </a:pPr>
            <a:r>
              <a:rPr lang="en-US" sz="1400" dirty="0">
                <a:solidFill>
                  <a:srgbClr val="17375E"/>
                </a:solidFill>
                <a:latin typeface="Calibri" panose="020F0502020204030204" pitchFamily="34" charset="0"/>
                <a:hlinkClick r:id="rId3"/>
              </a:rPr>
              <a:t>https://access.redhat.com/solutions/18178</a:t>
            </a:r>
            <a:endParaRPr lang="en-US" sz="1400" dirty="0">
              <a:solidFill>
                <a:srgbClr val="17375E"/>
              </a:solidFill>
              <a:latin typeface="Calibri" panose="020F0502020204030204" pitchFamily="34" charset="0"/>
            </a:endParaRPr>
          </a:p>
          <a:p>
            <a:pPr marL="742950" lvl="1" indent="-285750">
              <a:buFont typeface="Wingdings" panose="05000000000000000000" pitchFamily="2" charset="2"/>
              <a:buChar char="§"/>
            </a:pPr>
            <a:r>
              <a:rPr lang="en-US" sz="1400" dirty="0">
                <a:solidFill>
                  <a:srgbClr val="17375E"/>
                </a:solidFill>
                <a:latin typeface="Calibri" panose="020F0502020204030204" pitchFamily="34" charset="0"/>
                <a:hlinkClick r:id="rId4"/>
              </a:rPr>
              <a:t>https://</a:t>
            </a:r>
            <a:r>
              <a:rPr lang="en-US" sz="1400" dirty="0" smtClean="0">
                <a:solidFill>
                  <a:srgbClr val="17375E"/>
                </a:solidFill>
                <a:latin typeface="Calibri" panose="020F0502020204030204" pitchFamily="34" charset="0"/>
                <a:hlinkClick r:id="rId4"/>
              </a:rPr>
              <a:t>helpx.adobe.com/experience-manager/kb/TakeThreadDump.html</a:t>
            </a:r>
            <a:r>
              <a:rPr lang="en-US" sz="1400" dirty="0" smtClean="0">
                <a:solidFill>
                  <a:srgbClr val="17375E"/>
                </a:solidFill>
                <a:latin typeface="Calibri" panose="020F0502020204030204" pitchFamily="34" charset="0"/>
              </a:rPr>
              <a:t> </a:t>
            </a:r>
            <a:endParaRPr lang="en-US" sz="1400" dirty="0">
              <a:solidFill>
                <a:srgbClr val="17375E"/>
              </a:solidFill>
              <a:latin typeface="Calibri" panose="020F0502020204030204" pitchFamily="34" charset="0"/>
            </a:endParaRPr>
          </a:p>
          <a:p>
            <a:endParaRPr lang="en-US" dirty="0"/>
          </a:p>
          <a:p>
            <a:pPr lvl="1">
              <a:lnSpc>
                <a:spcPct val="150000"/>
              </a:lnSpc>
              <a:spcBef>
                <a:spcPts val="100"/>
              </a:spcBef>
              <a:spcAft>
                <a:spcPts val="500"/>
              </a:spcAft>
              <a:defRPr/>
            </a:pPr>
            <a:endParaRPr lang="en-US" sz="1400" dirty="0"/>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lvl="1">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marL="285750" indent="-285750">
              <a:lnSpc>
                <a:spcPct val="150000"/>
              </a:lnSpc>
              <a:spcBef>
                <a:spcPts val="100"/>
              </a:spcBef>
              <a:spcAft>
                <a:spcPts val="500"/>
              </a:spcAft>
              <a:buFont typeface="Wingdings" panose="05000000000000000000" pitchFamily="2" charset="2"/>
              <a:buChar char="§"/>
              <a:defRPr/>
            </a:pPr>
            <a:endParaRPr lang="en-US" sz="1400" dirty="0">
              <a:solidFill>
                <a:srgbClr val="17375E"/>
              </a:solidFill>
              <a:latin typeface="Calibri" panose="020F0502020204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248724755"/>
              </p:ext>
            </p:extLst>
          </p:nvPr>
        </p:nvGraphicFramePr>
        <p:xfrm>
          <a:off x="3505200" y="1981200"/>
          <a:ext cx="1295400" cy="990600"/>
        </p:xfrm>
        <a:graphic>
          <a:graphicData uri="http://schemas.openxmlformats.org/presentationml/2006/ole">
            <mc:AlternateContent xmlns:mc="http://schemas.openxmlformats.org/markup-compatibility/2006">
              <mc:Choice xmlns:v="urn:schemas-microsoft-com:vml" Requires="v">
                <p:oleObj spid="_x0000_s5156"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3505200" y="1981200"/>
                        <a:ext cx="1295400" cy="990600"/>
                      </a:xfrm>
                      <a:prstGeom prst="rect">
                        <a:avLst/>
                      </a:prstGeom>
                    </p:spPr>
                  </p:pic>
                </p:oleObj>
              </mc:Fallback>
            </mc:AlternateContent>
          </a:graphicData>
        </a:graphic>
      </p:graphicFrame>
    </p:spTree>
    <p:extLst>
      <p:ext uri="{BB962C8B-B14F-4D97-AF65-F5344CB8AC3E}">
        <p14:creationId xmlns:p14="http://schemas.microsoft.com/office/powerpoint/2010/main" val="773920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440216" cy="615556"/>
          </a:xfrm>
        </p:spPr>
        <p:txBody>
          <a:bodyPr/>
          <a:lstStyle/>
          <a:p>
            <a:r>
              <a:rPr lang="en-US" sz="1800" dirty="0" smtClean="0">
                <a:solidFill>
                  <a:schemeClr val="accent6">
                    <a:lumMod val="75000"/>
                  </a:schemeClr>
                </a:solidFill>
                <a:latin typeface="Calibri" panose="020F0502020204030204" pitchFamily="34" charset="0"/>
              </a:rPr>
              <a:t>Sample Thread dump</a:t>
            </a:r>
            <a:endParaRPr lang="en-US" sz="1800" dirty="0"/>
          </a:p>
        </p:txBody>
      </p:sp>
      <p:sp>
        <p:nvSpPr>
          <p:cNvPr id="3" name="Rectangle 2"/>
          <p:cNvSpPr/>
          <p:nvPr/>
        </p:nvSpPr>
        <p:spPr>
          <a:xfrm>
            <a:off x="533400" y="1219200"/>
            <a:ext cx="7696200" cy="4343400"/>
          </a:xfrm>
          <a:prstGeom prst="rect">
            <a:avLst/>
          </a:prstGeom>
        </p:spPr>
        <p:txBody>
          <a:bodyPr>
            <a:noAutofit/>
          </a:bodyPr>
          <a:lstStyle/>
          <a:p>
            <a:pPr marL="285750" indent="-285750">
              <a:lnSpc>
                <a:spcPct val="150000"/>
              </a:lnSpc>
              <a:spcBef>
                <a:spcPts val="100"/>
              </a:spcBef>
              <a:spcAft>
                <a:spcPts val="500"/>
              </a:spcAft>
              <a:buFont typeface="Wingdings" panose="05000000000000000000" pitchFamily="2" charset="2"/>
              <a:buChar char="q"/>
              <a:defRPr/>
            </a:pPr>
            <a:endParaRPr lang="en-US" sz="1400" dirty="0" smtClean="0">
              <a:solidFill>
                <a:srgbClr val="17375E"/>
              </a:solidFill>
              <a:latin typeface="Calibri" panose="020F0502020204030204" pitchFamily="34" charset="0"/>
            </a:endParaRPr>
          </a:p>
          <a:p>
            <a:pPr marL="742950" lvl="1" indent="-285750">
              <a:lnSpc>
                <a:spcPct val="150000"/>
              </a:lnSpc>
              <a:spcBef>
                <a:spcPts val="100"/>
              </a:spcBef>
              <a:spcAft>
                <a:spcPts val="500"/>
              </a:spcAft>
              <a:buFont typeface="Wingdings" panose="05000000000000000000" pitchFamily="2" charset="2"/>
              <a:buChar char="q"/>
              <a:defRPr/>
            </a:pPr>
            <a:r>
              <a:rPr lang="en-US" sz="1400" dirty="0" smtClean="0">
                <a:solidFill>
                  <a:srgbClr val="17375E"/>
                </a:solidFill>
                <a:latin typeface="Calibri" panose="020F0502020204030204" pitchFamily="34" charset="0"/>
              </a:rPr>
              <a:t>Here given the attached Thread dump format below –</a:t>
            </a:r>
          </a:p>
          <a:p>
            <a:pPr>
              <a:lnSpc>
                <a:spcPct val="150000"/>
              </a:lnSpc>
              <a:spcBef>
                <a:spcPts val="100"/>
              </a:spcBef>
              <a:spcAft>
                <a:spcPts val="500"/>
              </a:spcAft>
              <a:defRPr/>
            </a:pPr>
            <a:r>
              <a:rPr lang="en-US" sz="1400" dirty="0" smtClean="0">
                <a:solidFill>
                  <a:srgbClr val="17375E"/>
                </a:solidFill>
                <a:latin typeface="Calibri" panose="020F0502020204030204" pitchFamily="34" charset="0"/>
              </a:rPr>
              <a:t> </a:t>
            </a:r>
            <a:endParaRPr lang="en-US" sz="1400" dirty="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r>
              <a:rPr lang="en-US" sz="1400" dirty="0" smtClean="0">
                <a:solidFill>
                  <a:srgbClr val="17375E"/>
                </a:solidFill>
                <a:latin typeface="Calibri" panose="020F0502020204030204" pitchFamily="34" charset="0"/>
              </a:rPr>
              <a:t> </a:t>
            </a:r>
            <a:endParaRPr lang="en-US" sz="1400" b="1" dirty="0" smtClean="0">
              <a:solidFill>
                <a:srgbClr val="17375E"/>
              </a:solidFill>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439448449"/>
              </p:ext>
            </p:extLst>
          </p:nvPr>
        </p:nvGraphicFramePr>
        <p:xfrm>
          <a:off x="3048000" y="2362200"/>
          <a:ext cx="1676400" cy="990600"/>
        </p:xfrm>
        <a:graphic>
          <a:graphicData uri="http://schemas.openxmlformats.org/presentationml/2006/ole">
            <mc:AlternateContent xmlns:mc="http://schemas.openxmlformats.org/markup-compatibility/2006">
              <mc:Choice xmlns:v="urn:schemas-microsoft-com:vml" Requires="v">
                <p:oleObj spid="_x0000_s7203"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3048000" y="2362200"/>
                        <a:ext cx="1676400" cy="990600"/>
                      </a:xfrm>
                      <a:prstGeom prst="rect">
                        <a:avLst/>
                      </a:prstGeom>
                    </p:spPr>
                  </p:pic>
                </p:oleObj>
              </mc:Fallback>
            </mc:AlternateContent>
          </a:graphicData>
        </a:graphic>
      </p:graphicFrame>
    </p:spTree>
    <p:extLst>
      <p:ext uri="{BB962C8B-B14F-4D97-AF65-F5344CB8AC3E}">
        <p14:creationId xmlns:p14="http://schemas.microsoft.com/office/powerpoint/2010/main" val="162652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92616" cy="463156"/>
          </a:xfrm>
        </p:spPr>
        <p:txBody>
          <a:bodyPr/>
          <a:lstStyle/>
          <a:p>
            <a:r>
              <a:rPr lang="en-US" sz="1800" dirty="0">
                <a:solidFill>
                  <a:schemeClr val="accent6">
                    <a:lumMod val="75000"/>
                  </a:schemeClr>
                </a:solidFill>
                <a:latin typeface="Calibri" panose="020F0502020204030204" pitchFamily="34" charset="0"/>
              </a:rPr>
              <a:t>Thread dump terminology  </a:t>
            </a:r>
          </a:p>
        </p:txBody>
      </p:sp>
      <p:sp>
        <p:nvSpPr>
          <p:cNvPr id="5" name="Rectangle 4"/>
          <p:cNvSpPr/>
          <p:nvPr/>
        </p:nvSpPr>
        <p:spPr>
          <a:xfrm>
            <a:off x="533400" y="1219200"/>
            <a:ext cx="7696200" cy="4343400"/>
          </a:xfrm>
          <a:prstGeom prst="rect">
            <a:avLst/>
          </a:prstGeom>
        </p:spPr>
        <p:txBody>
          <a:bodyPr>
            <a:noAutofit/>
          </a:bodyPr>
          <a:lstStyle/>
          <a:p>
            <a:pPr>
              <a:lnSpc>
                <a:spcPct val="150000"/>
              </a:lnSpc>
              <a:spcBef>
                <a:spcPts val="100"/>
              </a:spcBef>
              <a:spcAft>
                <a:spcPts val="500"/>
              </a:spcAft>
              <a:defRPr/>
            </a:pPr>
            <a:endParaRPr lang="en-US" sz="1400" dirty="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endParaRPr lang="en-US" sz="1400" dirty="0" smtClean="0">
              <a:solidFill>
                <a:srgbClr val="17375E"/>
              </a:solidFill>
              <a:latin typeface="Calibri" panose="020F0502020204030204" pitchFamily="34" charset="0"/>
            </a:endParaRPr>
          </a:p>
          <a:p>
            <a:pPr>
              <a:lnSpc>
                <a:spcPct val="150000"/>
              </a:lnSpc>
              <a:spcBef>
                <a:spcPts val="100"/>
              </a:spcBef>
              <a:spcAft>
                <a:spcPts val="500"/>
              </a:spcAft>
              <a:defRPr/>
            </a:pPr>
            <a:r>
              <a:rPr lang="en-US" sz="1400" dirty="0" smtClean="0">
                <a:solidFill>
                  <a:srgbClr val="17375E"/>
                </a:solidFill>
                <a:latin typeface="Calibri" panose="020F0502020204030204" pitchFamily="34" charset="0"/>
              </a:rPr>
              <a:t> </a:t>
            </a:r>
            <a:endParaRPr lang="en-US" sz="1400" b="1" dirty="0" smtClean="0">
              <a:solidFill>
                <a:srgbClr val="17375E"/>
              </a:solidFill>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
        <p:nvSpPr>
          <p:cNvPr id="8" name="Rectangle 7"/>
          <p:cNvSpPr/>
          <p:nvPr/>
        </p:nvSpPr>
        <p:spPr>
          <a:xfrm>
            <a:off x="381000" y="1219200"/>
            <a:ext cx="7848600" cy="4401205"/>
          </a:xfrm>
          <a:prstGeom prst="rect">
            <a:avLst/>
          </a:prstGeom>
        </p:spPr>
        <p:txBody>
          <a:bodyPr wrap="square">
            <a:spAutoFit/>
          </a:bodyPr>
          <a:lstStyle/>
          <a:p>
            <a:r>
              <a:rPr lang="en-US" sz="1400" dirty="0">
                <a:solidFill>
                  <a:srgbClr val="17375E"/>
                </a:solidFill>
                <a:latin typeface="Calibri" panose="020F0502020204030204" pitchFamily="34" charset="0"/>
              </a:rPr>
              <a:t>Each individual Java Thread found gives you information such </a:t>
            </a:r>
            <a:r>
              <a:rPr lang="en-US" sz="1400" dirty="0" smtClean="0">
                <a:solidFill>
                  <a:srgbClr val="17375E"/>
                </a:solidFill>
                <a:latin typeface="Calibri" panose="020F0502020204030204" pitchFamily="34" charset="0"/>
              </a:rPr>
              <a:t>as –</a:t>
            </a:r>
            <a:endParaRPr lang="en-US" sz="1400" dirty="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pPr marL="285750" indent="-285750">
              <a:buFont typeface="Wingdings" panose="05000000000000000000" pitchFamily="2" charset="2"/>
              <a:buChar char="q"/>
            </a:pPr>
            <a:r>
              <a:rPr lang="en-US" sz="1400" b="1" dirty="0" smtClean="0">
                <a:solidFill>
                  <a:schemeClr val="accent2">
                    <a:lumMod val="75000"/>
                  </a:schemeClr>
                </a:solidFill>
                <a:latin typeface="Calibri" panose="020F0502020204030204" pitchFamily="34" charset="0"/>
              </a:rPr>
              <a:t>Thread Name: </a:t>
            </a:r>
            <a:r>
              <a:rPr lang="en-US" sz="1400" dirty="0" smtClean="0">
                <a:solidFill>
                  <a:srgbClr val="17375E"/>
                </a:solidFill>
                <a:latin typeface="Calibri" panose="020F0502020204030204" pitchFamily="34" charset="0"/>
              </a:rPr>
              <a:t>When </a:t>
            </a:r>
            <a:r>
              <a:rPr lang="en-US" sz="1400" dirty="0">
                <a:solidFill>
                  <a:srgbClr val="17375E"/>
                </a:solidFill>
                <a:latin typeface="Calibri" panose="020F0502020204030204" pitchFamily="34" charset="0"/>
              </a:rPr>
              <a:t>using Java.lang.Thread class to generate a thread, the thread will be named Thread-(Number), whereas when </a:t>
            </a:r>
            <a:r>
              <a:rPr lang="en-US" sz="1400" dirty="0" smtClean="0">
                <a:solidFill>
                  <a:srgbClr val="17375E"/>
                </a:solidFill>
                <a:latin typeface="Calibri" panose="020F0502020204030204" pitchFamily="34" charset="0"/>
              </a:rPr>
              <a:t>using </a:t>
            </a:r>
            <a:r>
              <a:rPr lang="en-US" sz="1400" dirty="0">
                <a:solidFill>
                  <a:srgbClr val="17375E"/>
                </a:solidFill>
                <a:latin typeface="Calibri" panose="020F0502020204030204" pitchFamily="34" charset="0"/>
              </a:rPr>
              <a:t>java.util.concurrent.ThreadFactory class, it will be named pool-(number)-thread-(number).</a:t>
            </a:r>
          </a:p>
          <a:p>
            <a:pPr marL="285750" indent="-285750">
              <a:buFont typeface="Wingdings" panose="05000000000000000000" pitchFamily="2" charset="2"/>
              <a:buChar char="q"/>
            </a:pPr>
            <a:endParaRPr lang="en-US" sz="1400" dirty="0">
              <a:solidFill>
                <a:srgbClr val="17375E"/>
              </a:solidFill>
              <a:latin typeface="Calibri" panose="020F0502020204030204" pitchFamily="34" charset="0"/>
            </a:endParaRPr>
          </a:p>
          <a:p>
            <a:pPr marL="285750" indent="-285750">
              <a:buFont typeface="Wingdings" panose="05000000000000000000" pitchFamily="2" charset="2"/>
              <a:buChar char="q"/>
            </a:pPr>
            <a:r>
              <a:rPr lang="en-US" sz="1400" b="1" dirty="0">
                <a:solidFill>
                  <a:schemeClr val="accent2">
                    <a:lumMod val="75000"/>
                  </a:schemeClr>
                </a:solidFill>
                <a:latin typeface="Calibri" panose="020F0502020204030204" pitchFamily="34" charset="0"/>
              </a:rPr>
              <a:t>Thread Priority :  </a:t>
            </a:r>
            <a:r>
              <a:rPr lang="en-US" sz="1400" dirty="0">
                <a:solidFill>
                  <a:srgbClr val="17375E"/>
                </a:solidFill>
                <a:latin typeface="Calibri" panose="020F0502020204030204" pitchFamily="34" charset="0"/>
              </a:rPr>
              <a:t>Represents the priority of the threads</a:t>
            </a:r>
          </a:p>
          <a:p>
            <a:pPr marL="285750" indent="-285750">
              <a:buFont typeface="Wingdings" panose="05000000000000000000" pitchFamily="2" charset="2"/>
              <a:buChar char="q"/>
            </a:pPr>
            <a:endParaRPr lang="en-US" sz="1400" b="1" dirty="0">
              <a:solidFill>
                <a:schemeClr val="accent2">
                  <a:lumMod val="75000"/>
                </a:schemeClr>
              </a:solidFill>
              <a:latin typeface="Calibri" panose="020F0502020204030204" pitchFamily="34" charset="0"/>
            </a:endParaRPr>
          </a:p>
          <a:p>
            <a:pPr marL="285750" indent="-285750">
              <a:buFont typeface="Wingdings" panose="05000000000000000000" pitchFamily="2" charset="2"/>
              <a:buChar char="q"/>
            </a:pPr>
            <a:r>
              <a:rPr lang="en-US" sz="1400" b="1" dirty="0">
                <a:solidFill>
                  <a:schemeClr val="accent2">
                    <a:lumMod val="75000"/>
                  </a:schemeClr>
                </a:solidFill>
                <a:latin typeface="Calibri" panose="020F0502020204030204" pitchFamily="34" charset="0"/>
              </a:rPr>
              <a:t>Thread ID </a:t>
            </a:r>
            <a:r>
              <a:rPr lang="en-US" sz="1400" dirty="0">
                <a:solidFill>
                  <a:srgbClr val="17375E"/>
                </a:solidFill>
                <a:latin typeface="Calibri" panose="020F0502020204030204" pitchFamily="34" charset="0"/>
              </a:rPr>
              <a:t>:  Represents the unique ID for the threads. (Some useful information, including the CPU usage or memory usage of the thread, can be obtained by using thread ID.) </a:t>
            </a:r>
          </a:p>
          <a:p>
            <a:pPr marL="285750" indent="-285750">
              <a:buFont typeface="Wingdings" panose="05000000000000000000" pitchFamily="2" charset="2"/>
              <a:buChar char="q"/>
            </a:pPr>
            <a:endParaRPr lang="en-US" sz="1400" dirty="0">
              <a:solidFill>
                <a:srgbClr val="17375E"/>
              </a:solidFill>
              <a:latin typeface="Calibri" panose="020F0502020204030204" pitchFamily="34" charset="0"/>
            </a:endParaRPr>
          </a:p>
          <a:p>
            <a:pPr marL="285750" indent="-285750">
              <a:buFont typeface="Wingdings" panose="05000000000000000000" pitchFamily="2" charset="2"/>
              <a:buChar char="q"/>
            </a:pPr>
            <a:r>
              <a:rPr lang="en-US" sz="1400" b="1" dirty="0">
                <a:solidFill>
                  <a:schemeClr val="accent2">
                    <a:lumMod val="75000"/>
                  </a:schemeClr>
                </a:solidFill>
                <a:latin typeface="Calibri" panose="020F0502020204030204" pitchFamily="34" charset="0"/>
              </a:rPr>
              <a:t>Native Thread ID: </a:t>
            </a:r>
            <a:r>
              <a:rPr lang="en-CA" sz="1400" dirty="0">
                <a:solidFill>
                  <a:srgbClr val="17375E"/>
                </a:solidFill>
                <a:latin typeface="Calibri" panose="020F0502020204030204" pitchFamily="34" charset="0"/>
              </a:rPr>
              <a:t>ex: nid=0x251c** Crucial information as this native Thread Id allows you to correlate for example which Threads from an OS perspective are using the most CPU within your JVM etc. **</a:t>
            </a:r>
            <a:endParaRPr lang="en-US" sz="1400" dirty="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pPr marL="285750" indent="-285750">
              <a:buFont typeface="Wingdings" panose="05000000000000000000" pitchFamily="2" charset="2"/>
              <a:buChar char="q"/>
            </a:pPr>
            <a:r>
              <a:rPr lang="en-US" sz="1400" b="1" dirty="0">
                <a:solidFill>
                  <a:schemeClr val="accent2">
                    <a:lumMod val="75000"/>
                  </a:schemeClr>
                </a:solidFill>
                <a:latin typeface="Calibri" panose="020F0502020204030204" pitchFamily="34" charset="0"/>
              </a:rPr>
              <a:t>Thread Status: </a:t>
            </a:r>
            <a:r>
              <a:rPr lang="en-US" sz="1400" dirty="0">
                <a:solidFill>
                  <a:srgbClr val="17375E"/>
                </a:solidFill>
                <a:latin typeface="Calibri" panose="020F0502020204030204" pitchFamily="34" charset="0"/>
              </a:rPr>
              <a:t>Represents the status of the threads.</a:t>
            </a:r>
          </a:p>
          <a:p>
            <a:pPr marL="285750" indent="-285750">
              <a:buFont typeface="Wingdings" panose="05000000000000000000" pitchFamily="2" charset="2"/>
              <a:buChar char="q"/>
            </a:pPr>
            <a:endParaRPr lang="en-US" sz="1400" dirty="0">
              <a:solidFill>
                <a:srgbClr val="17375E"/>
              </a:solidFill>
              <a:latin typeface="Calibri" panose="020F0502020204030204" pitchFamily="34" charset="0"/>
            </a:endParaRPr>
          </a:p>
          <a:p>
            <a:pPr marL="285750" indent="-285750">
              <a:buFont typeface="Wingdings" panose="05000000000000000000" pitchFamily="2" charset="2"/>
              <a:buChar char="q"/>
            </a:pPr>
            <a:r>
              <a:rPr lang="en-US" sz="1400" b="1" dirty="0">
                <a:solidFill>
                  <a:schemeClr val="accent2">
                    <a:lumMod val="75000"/>
                  </a:schemeClr>
                </a:solidFill>
                <a:latin typeface="Calibri" panose="020F0502020204030204" pitchFamily="34" charset="0"/>
              </a:rPr>
              <a:t>Thread call Stack</a:t>
            </a:r>
            <a:r>
              <a:rPr lang="en-US" sz="1400" dirty="0">
                <a:solidFill>
                  <a:srgbClr val="17375E"/>
                </a:solidFill>
                <a:latin typeface="Calibri" panose="020F0502020204030204" pitchFamily="34" charset="0"/>
              </a:rPr>
              <a:t>: Represents the call stack information of the threads</a:t>
            </a:r>
            <a:r>
              <a:rPr lang="en-US" sz="1400" dirty="0"/>
              <a:t>. </a:t>
            </a:r>
            <a:endParaRPr lang="en-US" sz="1400" dirty="0" smtClean="0"/>
          </a:p>
          <a:p>
            <a:endParaRPr lang="en-US" sz="1400" dirty="0" smtClean="0">
              <a:solidFill>
                <a:srgbClr val="262626"/>
              </a:solidFill>
              <a:latin typeface="Calibri" panose="020F0502020204030204" pitchFamily="34" charset="0"/>
            </a:endParaRPr>
          </a:p>
          <a:p>
            <a:endParaRPr lang="en-US" sz="1400" dirty="0">
              <a:latin typeface="Calibri" panose="020F0502020204030204" pitchFamily="34" charset="0"/>
            </a:endParaRPr>
          </a:p>
        </p:txBody>
      </p:sp>
    </p:spTree>
    <p:extLst>
      <p:ext uri="{BB962C8B-B14F-4D97-AF65-F5344CB8AC3E}">
        <p14:creationId xmlns:p14="http://schemas.microsoft.com/office/powerpoint/2010/main" val="1733702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440216" cy="615556"/>
          </a:xfrm>
        </p:spPr>
        <p:txBody>
          <a:bodyPr/>
          <a:lstStyle/>
          <a:p>
            <a:r>
              <a:rPr lang="en-US" sz="1800" dirty="0" smtClean="0">
                <a:solidFill>
                  <a:schemeClr val="accent6">
                    <a:lumMod val="75000"/>
                  </a:schemeClr>
                </a:solidFill>
                <a:latin typeface="Calibri" panose="020F0502020204030204" pitchFamily="34" charset="0"/>
              </a:rPr>
              <a:t>Case study on Thread dump analysis</a:t>
            </a:r>
            <a:endParaRPr lang="en-US" sz="1800" dirty="0"/>
          </a:p>
        </p:txBody>
      </p:sp>
      <p:sp>
        <p:nvSpPr>
          <p:cNvPr id="3" name="Rectangle 2"/>
          <p:cNvSpPr/>
          <p:nvPr/>
        </p:nvSpPr>
        <p:spPr>
          <a:xfrm>
            <a:off x="381000" y="1219200"/>
            <a:ext cx="7848600" cy="3754874"/>
          </a:xfrm>
          <a:prstGeom prst="rect">
            <a:avLst/>
          </a:prstGeom>
        </p:spPr>
        <p:txBody>
          <a:bodyPr wrap="square">
            <a:spAutoFit/>
          </a:bodyPr>
          <a:lstStyle/>
          <a:p>
            <a:pPr marL="742950" lvl="1" indent="-285750">
              <a:buFont typeface="Wingdings" panose="05000000000000000000" pitchFamily="2" charset="2"/>
              <a:buChar char="q"/>
            </a:pPr>
            <a:r>
              <a:rPr lang="en-US" sz="1400" dirty="0" smtClean="0">
                <a:solidFill>
                  <a:srgbClr val="17375E"/>
                </a:solidFill>
                <a:latin typeface="Calibri" panose="020F0502020204030204" pitchFamily="34" charset="0"/>
              </a:rPr>
              <a:t>Please refer the below case study on Thread dump analysis –</a:t>
            </a:r>
          </a:p>
          <a:p>
            <a:endParaRPr lang="en-US" sz="1400" dirty="0">
              <a:solidFill>
                <a:srgbClr val="17375E"/>
              </a:solidFill>
              <a:latin typeface="Calibri" panose="020F0502020204030204" pitchFamily="34" charset="0"/>
            </a:endParaRPr>
          </a:p>
          <a:p>
            <a:endParaRPr lang="en-US" sz="1400" dirty="0" smtClean="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endParaRPr lang="en-US" sz="1400" dirty="0" smtClean="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endParaRPr lang="en-US" sz="1400" dirty="0" smtClean="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endParaRPr lang="en-US" sz="1400" dirty="0" smtClean="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endParaRPr lang="en-US" sz="1400" dirty="0" smtClean="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endParaRPr lang="en-US" sz="1400" dirty="0" smtClean="0">
              <a:solidFill>
                <a:srgbClr val="17375E"/>
              </a:solidFill>
              <a:latin typeface="Calibri" panose="020F0502020204030204" pitchFamily="34" charset="0"/>
            </a:endParaRPr>
          </a:p>
          <a:p>
            <a:endParaRPr lang="en-US" sz="1400" dirty="0">
              <a:solidFill>
                <a:srgbClr val="17375E"/>
              </a:solidFill>
              <a:latin typeface="Calibri" panose="020F0502020204030204" pitchFamily="34" charset="0"/>
            </a:endParaRPr>
          </a:p>
          <a:p>
            <a:r>
              <a:rPr lang="en-US" sz="1400" dirty="0"/>
              <a:t> </a:t>
            </a:r>
            <a:endParaRPr lang="en-US" sz="1400" dirty="0" smtClean="0"/>
          </a:p>
          <a:p>
            <a:endParaRPr lang="en-US" sz="1400" dirty="0" smtClean="0">
              <a:solidFill>
                <a:srgbClr val="262626"/>
              </a:solidFill>
              <a:latin typeface="Calibri" panose="020F0502020204030204" pitchFamily="34" charset="0"/>
            </a:endParaRPr>
          </a:p>
          <a:p>
            <a:endParaRPr lang="en-US" sz="1400" dirty="0">
              <a:latin typeface="Calibri" panose="020F0502020204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37128098"/>
              </p:ext>
            </p:extLst>
          </p:nvPr>
        </p:nvGraphicFramePr>
        <p:xfrm>
          <a:off x="3276600" y="2438400"/>
          <a:ext cx="1676400" cy="816412"/>
        </p:xfrm>
        <a:graphic>
          <a:graphicData uri="http://schemas.openxmlformats.org/presentationml/2006/ole">
            <mc:AlternateContent xmlns:mc="http://schemas.openxmlformats.org/markup-compatibility/2006">
              <mc:Choice xmlns:v="urn:schemas-microsoft-com:vml" Requires="v">
                <p:oleObj spid="_x0000_s8225" name="Document" showAsIcon="1" r:id="rId4" imgW="914400" imgH="771480" progId="Word.Document.8">
                  <p:embed/>
                </p:oleObj>
              </mc:Choice>
              <mc:Fallback>
                <p:oleObj name="Document" showAsIcon="1" r:id="rId4" imgW="914400" imgH="771480" progId="Word.Document.8">
                  <p:embed/>
                  <p:pic>
                    <p:nvPicPr>
                      <p:cNvPr id="0" name=""/>
                      <p:cNvPicPr/>
                      <p:nvPr/>
                    </p:nvPicPr>
                    <p:blipFill>
                      <a:blip r:embed="rId5"/>
                      <a:stretch>
                        <a:fillRect/>
                      </a:stretch>
                    </p:blipFill>
                    <p:spPr>
                      <a:xfrm>
                        <a:off x="3276600" y="2438400"/>
                        <a:ext cx="1676400" cy="816412"/>
                      </a:xfrm>
                      <a:prstGeom prst="rect">
                        <a:avLst/>
                      </a:prstGeom>
                    </p:spPr>
                  </p:pic>
                </p:oleObj>
              </mc:Fallback>
            </mc:AlternateContent>
          </a:graphicData>
        </a:graphic>
      </p:graphicFrame>
    </p:spTree>
    <p:extLst>
      <p:ext uri="{BB962C8B-B14F-4D97-AF65-F5344CB8AC3E}">
        <p14:creationId xmlns:p14="http://schemas.microsoft.com/office/powerpoint/2010/main" val="4277307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42"/>
          <p:cNvSpPr txBox="1">
            <a:spLocks noChangeArrowheads="1"/>
          </p:cNvSpPr>
          <p:nvPr/>
        </p:nvSpPr>
        <p:spPr bwMode="auto">
          <a:xfrm>
            <a:off x="107950" y="6308725"/>
            <a:ext cx="457200" cy="457200"/>
          </a:xfrm>
          <a:prstGeom prst="rect">
            <a:avLst/>
          </a:prstGeom>
          <a:noFill/>
          <a:ln w="9525">
            <a:noFill/>
            <a:miter lim="800000"/>
            <a:headEnd/>
            <a:tailEnd/>
          </a:ln>
        </p:spPr>
        <p:txBody>
          <a:bodyPr/>
          <a:lstStyle/>
          <a:p>
            <a:pPr algn="r" eaLnBrk="0" hangingPunct="0">
              <a:lnSpc>
                <a:spcPct val="110000"/>
              </a:lnSpc>
            </a:pPr>
            <a:fld id="{BF0E0DD5-A8A1-40E9-9443-53716120B1B1}" type="slidenum">
              <a:rPr lang="en-US" sz="1200" b="0">
                <a:solidFill>
                  <a:srgbClr val="6DB23F"/>
                </a:solidFill>
                <a:latin typeface="Arial Black" pitchFamily="34" charset="0"/>
              </a:rPr>
              <a:pPr algn="r" eaLnBrk="0" hangingPunct="0">
                <a:lnSpc>
                  <a:spcPct val="110000"/>
                </a:lnSpc>
              </a:pPr>
              <a:t>19</a:t>
            </a:fld>
            <a:endParaRPr lang="en-US" sz="1200" b="0" dirty="0">
              <a:latin typeface="Arial Black" pitchFamily="34" charset="0"/>
            </a:endParaRPr>
          </a:p>
        </p:txBody>
      </p:sp>
      <p:sp>
        <p:nvSpPr>
          <p:cNvPr id="4" name="Rectangle 3"/>
          <p:cNvSpPr/>
          <p:nvPr/>
        </p:nvSpPr>
        <p:spPr>
          <a:xfrm>
            <a:off x="2846070" y="2362200"/>
            <a:ext cx="2895600" cy="646331"/>
          </a:xfrm>
          <a:prstGeom prst="rect">
            <a:avLst/>
          </a:prstGeom>
        </p:spPr>
        <p:txBody>
          <a:bodyPr wrap="square">
            <a:spAutoFit/>
          </a:bodyPr>
          <a:lstStyle/>
          <a:p>
            <a:r>
              <a:rPr lang="en-US" sz="3600" b="1" dirty="0">
                <a:solidFill>
                  <a:srgbClr val="17375E"/>
                </a:solidFill>
                <a:latin typeface="Calibri" panose="020F0502020204030204" pitchFamily="34" charset="0"/>
              </a:rPr>
              <a:t>THANK</a:t>
            </a:r>
            <a:r>
              <a:rPr lang="en-US" dirty="0" smtClean="0"/>
              <a:t> </a:t>
            </a:r>
            <a:r>
              <a:rPr lang="en-US" sz="3600" b="1" dirty="0">
                <a:solidFill>
                  <a:srgbClr val="17375E"/>
                </a:solidFill>
                <a:latin typeface="Calibri" panose="020F0502020204030204" pitchFamily="34" charset="0"/>
              </a:rPr>
              <a:t>YOU</a:t>
            </a:r>
          </a:p>
        </p:txBody>
      </p:sp>
    </p:spTree>
    <p:extLst>
      <p:ext uri="{BB962C8B-B14F-4D97-AF65-F5344CB8AC3E}">
        <p14:creationId xmlns:p14="http://schemas.microsoft.com/office/powerpoint/2010/main" val="131001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592616" cy="539356"/>
          </a:xfrm>
        </p:spPr>
        <p:txBody>
          <a:bodyPr/>
          <a:lstStyle/>
          <a:p>
            <a:r>
              <a:rPr lang="en-US" altLang="en-US" sz="2000" dirty="0">
                <a:solidFill>
                  <a:schemeClr val="accent6">
                    <a:lumMod val="75000"/>
                  </a:schemeClr>
                </a:solidFill>
                <a:latin typeface="Calibri" panose="020F0502020204030204" pitchFamily="34" charset="0"/>
              </a:rPr>
              <a:t>Agenda</a:t>
            </a:r>
            <a:endParaRPr lang="en-US" sz="2000" dirty="0">
              <a:solidFill>
                <a:schemeClr val="accent6">
                  <a:lumMod val="75000"/>
                </a:schemeClr>
              </a:solidFill>
            </a:endParaRPr>
          </a:p>
        </p:txBody>
      </p:sp>
      <p:sp>
        <p:nvSpPr>
          <p:cNvPr id="7" name="Rectangle 6"/>
          <p:cNvSpPr/>
          <p:nvPr/>
        </p:nvSpPr>
        <p:spPr>
          <a:xfrm>
            <a:off x="724437" y="1143000"/>
            <a:ext cx="7010400" cy="440120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spcBef>
                <a:spcPts val="600"/>
              </a:spcBef>
              <a:buClr>
                <a:schemeClr val="tx2"/>
              </a:buClr>
              <a:buSzPct val="75000"/>
              <a:buFont typeface="Wingdings" panose="05000000000000000000" pitchFamily="2" charset="2"/>
              <a:buChar char="q"/>
            </a:pPr>
            <a:r>
              <a:rPr lang="en-US" altLang="en-US" sz="1400" dirty="0">
                <a:solidFill>
                  <a:schemeClr val="accent1">
                    <a:lumMod val="50000"/>
                  </a:schemeClr>
                </a:solidFill>
                <a:latin typeface="Calibri" panose="020F0502020204030204" pitchFamily="34" charset="0"/>
              </a:rPr>
              <a:t> </a:t>
            </a:r>
            <a:r>
              <a:rPr lang="en-US" altLang="en-US" sz="1400" dirty="0" smtClean="0">
                <a:solidFill>
                  <a:schemeClr val="accent1">
                    <a:lumMod val="50000"/>
                  </a:schemeClr>
                </a:solidFill>
                <a:latin typeface="Calibri" panose="020F0502020204030204" pitchFamily="34" charset="0"/>
              </a:rPr>
              <a:t>INTRODUCTION TO THREAD</a:t>
            </a:r>
          </a:p>
          <a:p>
            <a:pPr>
              <a:spcBef>
                <a:spcPts val="600"/>
              </a:spcBef>
              <a:buClr>
                <a:schemeClr val="tx2"/>
              </a:buClr>
              <a:buSzPct val="75000"/>
              <a:buFont typeface="Wingdings" panose="05000000000000000000" pitchFamily="2" charset="2"/>
              <a:buChar char="q"/>
            </a:pPr>
            <a:r>
              <a:rPr lang="en-US" altLang="en-US" sz="1400" dirty="0" smtClean="0">
                <a:solidFill>
                  <a:schemeClr val="accent1">
                    <a:lumMod val="50000"/>
                  </a:schemeClr>
                </a:solidFill>
                <a:latin typeface="Calibri" panose="020F0502020204030204" pitchFamily="34" charset="0"/>
              </a:rPr>
              <a:t> MULTITHREADING VS SINGLETHREADING</a:t>
            </a:r>
          </a:p>
          <a:p>
            <a:pPr>
              <a:spcBef>
                <a:spcPts val="600"/>
              </a:spcBef>
              <a:buClr>
                <a:schemeClr val="tx2"/>
              </a:buClr>
              <a:buSzPct val="75000"/>
              <a:buFont typeface="Wingdings" panose="05000000000000000000" pitchFamily="2" charset="2"/>
              <a:buChar char="q"/>
            </a:pPr>
            <a:r>
              <a:rPr lang="en-US" altLang="en-US" sz="1400" dirty="0" smtClean="0">
                <a:solidFill>
                  <a:schemeClr val="accent1">
                    <a:lumMod val="50000"/>
                  </a:schemeClr>
                </a:solidFill>
                <a:latin typeface="Calibri" panose="020F0502020204030204" pitchFamily="34" charset="0"/>
              </a:rPr>
              <a:t> PROCESS VS THREAD</a:t>
            </a:r>
          </a:p>
          <a:p>
            <a:pPr>
              <a:spcBef>
                <a:spcPts val="600"/>
              </a:spcBef>
              <a:buClr>
                <a:schemeClr val="tx2"/>
              </a:buClr>
              <a:buSzPct val="75000"/>
              <a:buFont typeface="Wingdings" panose="05000000000000000000" pitchFamily="2" charset="2"/>
              <a:buChar char="q"/>
            </a:pPr>
            <a:r>
              <a:rPr lang="en-US" altLang="en-US" sz="1400" dirty="0">
                <a:solidFill>
                  <a:schemeClr val="accent1">
                    <a:lumMod val="50000"/>
                  </a:schemeClr>
                </a:solidFill>
                <a:latin typeface="Calibri" panose="020F0502020204030204" pitchFamily="34" charset="0"/>
              </a:rPr>
              <a:t> </a:t>
            </a:r>
            <a:r>
              <a:rPr lang="en-US" altLang="en-US" sz="1400" dirty="0" smtClean="0">
                <a:solidFill>
                  <a:schemeClr val="accent1">
                    <a:lumMod val="50000"/>
                  </a:schemeClr>
                </a:solidFill>
                <a:latin typeface="Calibri" panose="020F0502020204030204" pitchFamily="34" charset="0"/>
              </a:rPr>
              <a:t>ADVANTAGES OF THREADS</a:t>
            </a:r>
          </a:p>
          <a:p>
            <a:pPr>
              <a:spcBef>
                <a:spcPts val="600"/>
              </a:spcBef>
              <a:buClr>
                <a:schemeClr val="tx2"/>
              </a:buClr>
              <a:buSzPct val="75000"/>
              <a:buFont typeface="Wingdings" panose="05000000000000000000" pitchFamily="2" charset="2"/>
              <a:buChar char="q"/>
            </a:pPr>
            <a:r>
              <a:rPr lang="en-US" altLang="en-US" sz="1400" dirty="0">
                <a:solidFill>
                  <a:schemeClr val="accent1">
                    <a:lumMod val="50000"/>
                  </a:schemeClr>
                </a:solidFill>
                <a:latin typeface="Calibri" panose="020F0502020204030204" pitchFamily="34" charset="0"/>
              </a:rPr>
              <a:t> </a:t>
            </a:r>
            <a:r>
              <a:rPr lang="en-US" altLang="en-US" sz="1400" dirty="0" smtClean="0">
                <a:solidFill>
                  <a:schemeClr val="accent1">
                    <a:lumMod val="50000"/>
                  </a:schemeClr>
                </a:solidFill>
                <a:latin typeface="Calibri" panose="020F0502020204030204" pitchFamily="34" charset="0"/>
              </a:rPr>
              <a:t>THREAD LIFE CYCLE</a:t>
            </a:r>
          </a:p>
          <a:p>
            <a:pPr>
              <a:spcBef>
                <a:spcPts val="600"/>
              </a:spcBef>
              <a:buClr>
                <a:schemeClr val="tx2"/>
              </a:buClr>
              <a:buSzPct val="75000"/>
              <a:buFont typeface="Wingdings" panose="05000000000000000000" pitchFamily="2" charset="2"/>
              <a:buChar char="q"/>
            </a:pPr>
            <a:r>
              <a:rPr lang="en-US" altLang="en-US" sz="1400" dirty="0">
                <a:solidFill>
                  <a:schemeClr val="accent1">
                    <a:lumMod val="50000"/>
                  </a:schemeClr>
                </a:solidFill>
                <a:latin typeface="Calibri" panose="020F0502020204030204" pitchFamily="34" charset="0"/>
              </a:rPr>
              <a:t> </a:t>
            </a:r>
            <a:r>
              <a:rPr lang="en-US" altLang="en-US" sz="1400" dirty="0" smtClean="0">
                <a:solidFill>
                  <a:schemeClr val="accent1">
                    <a:lumMod val="50000"/>
                  </a:schemeClr>
                </a:solidFill>
                <a:latin typeface="Calibri" panose="020F0502020204030204" pitchFamily="34" charset="0"/>
              </a:rPr>
              <a:t>THREAD LIFE CYCLE –STATES</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THREAD SYNCHRONIZATION</a:t>
            </a:r>
          </a:p>
          <a:p>
            <a:pPr>
              <a:spcBef>
                <a:spcPts val="600"/>
              </a:spcBef>
              <a:buClr>
                <a:schemeClr val="tx2"/>
              </a:buClr>
              <a:buSzPct val="75000"/>
              <a:buFont typeface="Wingdings" panose="05000000000000000000" pitchFamily="2" charset="2"/>
              <a:buChar char="q"/>
            </a:pPr>
            <a:r>
              <a:rPr lang="en-US" altLang="en-US" sz="1400" dirty="0" smtClean="0">
                <a:solidFill>
                  <a:schemeClr val="accent1">
                    <a:lumMod val="50000"/>
                  </a:schemeClr>
                </a:solidFill>
                <a:latin typeface="Calibri" panose="020F0502020204030204" pitchFamily="34" charset="0"/>
              </a:rPr>
              <a:t> DEADLOCK</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PREREQUISTE ACCESS PERMISSIONS REQUIRED</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TOOLS TO GENERATE THREAD DUMP </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GENERATING THREAD DUMP ON WINDOWS</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GENERATING THREAD DUMP ON LINUX/UNIX</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SAMPLE THREAD DUMP</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THREAD DUMP TERMINOLOGY </a:t>
            </a:r>
          </a:p>
          <a:p>
            <a:pPr>
              <a:spcBef>
                <a:spcPts val="600"/>
              </a:spcBef>
              <a:buClr>
                <a:schemeClr val="tx2"/>
              </a:buClr>
              <a:buSzPct val="75000"/>
              <a:buFont typeface="Wingdings" panose="05000000000000000000" pitchFamily="2" charset="2"/>
              <a:buChar char="q"/>
            </a:pPr>
            <a:r>
              <a:rPr lang="en-US" sz="1400" dirty="0" smtClean="0">
                <a:solidFill>
                  <a:schemeClr val="accent1">
                    <a:lumMod val="50000"/>
                  </a:schemeClr>
                </a:solidFill>
                <a:latin typeface="Calibri" panose="020F0502020204030204" pitchFamily="34" charset="0"/>
              </a:rPr>
              <a:t> CASE STUDY ON THREAD DUMP ANALYSIS</a:t>
            </a:r>
            <a:endParaRPr lang="en-US" altLang="en-US" sz="1400" dirty="0" smtClean="0">
              <a:solidFill>
                <a:srgbClr val="17375E"/>
              </a:solidFill>
              <a:latin typeface="Calibri" panose="020F0502020204030204" pitchFamily="34" charset="0"/>
            </a:endParaRPr>
          </a:p>
        </p:txBody>
      </p:sp>
    </p:spTree>
    <p:extLst>
      <p:ext uri="{BB962C8B-B14F-4D97-AF65-F5344CB8AC3E}">
        <p14:creationId xmlns:p14="http://schemas.microsoft.com/office/powerpoint/2010/main" val="62275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2927"/>
            <a:ext cx="4724400" cy="366711"/>
          </a:xfrm>
        </p:spPr>
        <p:txBody>
          <a:bodyPr/>
          <a:lstStyle/>
          <a:p>
            <a:r>
              <a:rPr lang="en-US" sz="2000" dirty="0" smtClean="0">
                <a:solidFill>
                  <a:schemeClr val="accent6">
                    <a:lumMod val="75000"/>
                  </a:schemeClr>
                </a:solidFill>
                <a:latin typeface="Calibri" panose="020F0502020204030204" pitchFamily="34" charset="0"/>
              </a:rPr>
              <a:t>Introduction to Thread</a:t>
            </a:r>
            <a:endParaRPr lang="en-US" sz="2000" dirty="0">
              <a:solidFill>
                <a:schemeClr val="accent6">
                  <a:lumMod val="75000"/>
                </a:schemeClr>
              </a:solidFill>
              <a:latin typeface="Calibri" panose="020F0502020204030204" pitchFamily="34" charset="0"/>
            </a:endParaRPr>
          </a:p>
        </p:txBody>
      </p:sp>
      <p:sp>
        <p:nvSpPr>
          <p:cNvPr id="3" name="Rectangle 2"/>
          <p:cNvSpPr/>
          <p:nvPr/>
        </p:nvSpPr>
        <p:spPr>
          <a:xfrm>
            <a:off x="381000" y="1828800"/>
            <a:ext cx="8458200" cy="4038600"/>
          </a:xfrm>
          <a:prstGeom prst="rect">
            <a:avLst/>
          </a:prstGeom>
        </p:spPr>
        <p:txBody>
          <a:bodyPr>
            <a:noAutofit/>
          </a:bodyPr>
          <a:lstStyle/>
          <a:p>
            <a:pPr indent="-285750">
              <a:buFont typeface="Wingdings" panose="05000000000000000000" pitchFamily="2" charset="2"/>
              <a:buChar char="q"/>
              <a:defRPr/>
            </a:pPr>
            <a:r>
              <a:rPr lang="en-US" sz="1400" dirty="0" smtClean="0">
                <a:solidFill>
                  <a:schemeClr val="tx2"/>
                </a:solidFill>
                <a:latin typeface="Calibri" panose="020F0502020204030204" pitchFamily="34" charset="0"/>
                <a:cs typeface="Arial" panose="020B0604020202020204" pitchFamily="34" charset="0"/>
              </a:rPr>
              <a:t>Thread is a single sequence of execution within a program. </a:t>
            </a:r>
          </a:p>
          <a:p>
            <a:pPr indent="-285750">
              <a:buFont typeface="Wingdings" panose="05000000000000000000" pitchFamily="2" charset="2"/>
              <a:buChar char="q"/>
              <a:defRPr/>
            </a:pPr>
            <a:endParaRPr lang="en-US" sz="1400" dirty="0" smtClean="0">
              <a:solidFill>
                <a:schemeClr val="tx2"/>
              </a:solidFill>
              <a:latin typeface="Calibri" panose="020F0502020204030204" pitchFamily="34" charset="0"/>
              <a:cs typeface="Arial" panose="020B0604020202020204" pitchFamily="34" charset="0"/>
            </a:endParaRPr>
          </a:p>
          <a:p>
            <a:pPr indent="-285750">
              <a:buFont typeface="Wingdings" panose="05000000000000000000" pitchFamily="2" charset="2"/>
              <a:buChar char="q"/>
              <a:defRPr/>
            </a:pPr>
            <a:r>
              <a:rPr lang="en-US" sz="1400" dirty="0" smtClean="0">
                <a:solidFill>
                  <a:schemeClr val="tx2"/>
                </a:solidFill>
                <a:latin typeface="Calibri" panose="020F0502020204030204" pitchFamily="34" charset="0"/>
                <a:cs typeface="Arial" panose="020B0604020202020204" pitchFamily="34" charset="0"/>
              </a:rPr>
              <a:t>Thread is a light weight process used to provide the ability to perform multiple things  at the same time. </a:t>
            </a:r>
          </a:p>
          <a:p>
            <a:pPr marL="285750" indent="-285750">
              <a:buFont typeface="Wingdings" panose="05000000000000000000" pitchFamily="2" charset="2"/>
              <a:buChar char="q"/>
              <a:defRPr/>
            </a:pPr>
            <a:endParaRPr lang="en-US" sz="1400" dirty="0" smtClean="0">
              <a:solidFill>
                <a:schemeClr val="dk1"/>
              </a:solidFill>
              <a:latin typeface="Calibri" panose="020F0502020204030204" pitchFamily="34" charset="0"/>
              <a:cs typeface="Arial" panose="020B0604020202020204" pitchFamily="34" charset="0"/>
            </a:endParaRPr>
          </a:p>
          <a:p>
            <a:pPr indent="-285750">
              <a:buFont typeface="Wingdings" panose="05000000000000000000" pitchFamily="2" charset="2"/>
              <a:buChar char="q"/>
              <a:defRPr/>
            </a:pPr>
            <a:r>
              <a:rPr lang="en-US" sz="1400" dirty="0" smtClean="0">
                <a:solidFill>
                  <a:schemeClr val="tx2"/>
                </a:solidFill>
                <a:latin typeface="Calibri" panose="020F0502020204030204" pitchFamily="34" charset="0"/>
                <a:cs typeface="Arial" panose="020B0604020202020204" pitchFamily="34" charset="0"/>
              </a:rPr>
              <a:t>Multithreading refers to multiple threads of control within a single program </a:t>
            </a:r>
          </a:p>
          <a:p>
            <a:pPr>
              <a:defRPr/>
            </a:pPr>
            <a:r>
              <a:rPr lang="en-US" sz="1400" dirty="0" smtClean="0">
                <a:solidFill>
                  <a:schemeClr val="tx2"/>
                </a:solidFill>
                <a:latin typeface="Calibri" panose="020F0502020204030204" pitchFamily="34" charset="0"/>
                <a:cs typeface="Arial" panose="020B0604020202020204" pitchFamily="34" charset="0"/>
              </a:rPr>
              <a:t>	- each program can run multiple threads of control within it.</a:t>
            </a: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lvl="3">
              <a:defRPr/>
            </a:pPr>
            <a:r>
              <a:rPr lang="en-US" sz="1200" dirty="0" smtClean="0">
                <a:solidFill>
                  <a:schemeClr val="tx2"/>
                </a:solidFill>
                <a:latin typeface="Calibri" panose="020F0502020204030204" pitchFamily="34" charset="0"/>
                <a:cs typeface="Arial" panose="020B0604020202020204" pitchFamily="34" charset="0"/>
              </a:rPr>
              <a:t>					</a:t>
            </a:r>
            <a:endParaRPr lang="en-US" dirty="0">
              <a:solidFill>
                <a:schemeClr val="tx2"/>
              </a:solidFill>
              <a:latin typeface="Calibri" panose="020F0502020204030204" pitchFamily="34" charset="0"/>
              <a:cs typeface="Arial" panose="020B0604020202020204" pitchFamily="34" charset="0"/>
            </a:endParaRPr>
          </a:p>
          <a:p>
            <a:pPr algn="just">
              <a:defRPr/>
            </a:pPr>
            <a:endParaRPr lang="en-US" dirty="0">
              <a:solidFill>
                <a:schemeClr val="tx2"/>
              </a:solidFill>
              <a:latin typeface="Calibri" panose="020F0502020204030204" pitchFamily="34" charset="0"/>
              <a:cs typeface="Arial" panose="020B0604020202020204" pitchFamily="34" charset="0"/>
            </a:endParaRPr>
          </a:p>
          <a:p>
            <a:pPr algn="just">
              <a:defRPr/>
            </a:pPr>
            <a:endParaRPr lang="en-US" dirty="0">
              <a:solidFill>
                <a:schemeClr val="dk1"/>
              </a:solidFill>
              <a:latin typeface="Calibri" panose="020F0502020204030204" pitchFamily="34" charset="0"/>
              <a:cs typeface="Arial" panose="020B0604020202020204" pitchFamily="34" charset="0"/>
            </a:endParaRPr>
          </a:p>
          <a:p>
            <a:pPr algn="just">
              <a:defRPr/>
            </a:pPr>
            <a:endParaRPr lang="en-US" dirty="0" smtClean="0">
              <a:solidFill>
                <a:schemeClr val="dk1"/>
              </a:solidFill>
              <a:latin typeface="Calibri" panose="020F0502020204030204" pitchFamily="34" charset="0"/>
              <a:cs typeface="Arial" panose="020B0604020202020204" pitchFamily="34" charset="0"/>
            </a:endParaRPr>
          </a:p>
          <a:p>
            <a:pPr algn="just">
              <a:defRPr/>
            </a:pPr>
            <a:endParaRPr lang="en-US" dirty="0">
              <a:solidFill>
                <a:schemeClr val="dk1"/>
              </a:solidFill>
              <a:latin typeface="Calibri" panose="020F0502020204030204" pitchFamily="34" charset="0"/>
              <a:cs typeface="Arial" panose="020B0604020202020204" pitchFamily="34" charset="0"/>
            </a:endParaRPr>
          </a:p>
          <a:p>
            <a:pPr lvl="0" algn="just">
              <a:defRPr/>
            </a:pPr>
            <a:endParaRPr lang="en-US" sz="1100" dirty="0" smtClean="0">
              <a:latin typeface="Calibri" panose="020F0502020204030204" pitchFamily="34" charset="0"/>
              <a:cs typeface="Arial" panose="020B060402020202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429000"/>
            <a:ext cx="2095500" cy="1981200"/>
          </a:xfrm>
          <a:prstGeom prst="rect">
            <a:avLst/>
          </a:prstGeom>
        </p:spPr>
      </p:pic>
    </p:spTree>
    <p:extLst>
      <p:ext uri="{BB962C8B-B14F-4D97-AF65-F5344CB8AC3E}">
        <p14:creationId xmlns:p14="http://schemas.microsoft.com/office/powerpoint/2010/main" val="1839317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730" y="291384"/>
            <a:ext cx="7543800" cy="661116"/>
          </a:xfrm>
        </p:spPr>
        <p:txBody>
          <a:bodyPr/>
          <a:lstStyle/>
          <a:p>
            <a:pPr lvl="3" algn="l" defTabSz="914353" rtl="0">
              <a:spcBef>
                <a:spcPct val="0"/>
              </a:spcBef>
            </a:pPr>
            <a:r>
              <a:rPr lang="en-US" sz="2000" kern="1200" cap="all" dirty="0">
                <a:solidFill>
                  <a:schemeClr val="accent6">
                    <a:lumMod val="75000"/>
                  </a:schemeClr>
                </a:solidFill>
                <a:latin typeface="Calibri" panose="020F0502020204030204" pitchFamily="34" charset="0"/>
                <a:ea typeface="Segoe UI" pitchFamily="34" charset="0"/>
                <a:cs typeface="Segoe UI" pitchFamily="34" charset="0"/>
              </a:rPr>
              <a:t>Multithreading</a:t>
            </a:r>
            <a:r>
              <a:rPr lang="en-US" dirty="0" smtClean="0">
                <a:latin typeface="Calibri" panose="020F0502020204030204" pitchFamily="34" charset="0"/>
                <a:cs typeface="Arial" panose="020B0604020202020204" pitchFamily="34" charset="0"/>
              </a:rPr>
              <a:t> </a:t>
            </a:r>
            <a:r>
              <a:rPr lang="en-US" sz="2000" kern="1200" cap="all" dirty="0">
                <a:solidFill>
                  <a:schemeClr val="accent6">
                    <a:lumMod val="75000"/>
                  </a:schemeClr>
                </a:solidFill>
                <a:latin typeface="Calibri" panose="020F0502020204030204" pitchFamily="34" charset="0"/>
                <a:ea typeface="Segoe UI" pitchFamily="34" charset="0"/>
                <a:cs typeface="Segoe UI" pitchFamily="34" charset="0"/>
              </a:rPr>
              <a:t>VS</a:t>
            </a:r>
            <a:r>
              <a:rPr lang="en-US" dirty="0" smtClean="0">
                <a:latin typeface="Calibri" panose="020F0502020204030204" pitchFamily="34" charset="0"/>
                <a:cs typeface="Arial" panose="020B0604020202020204" pitchFamily="34" charset="0"/>
              </a:rPr>
              <a:t> </a:t>
            </a:r>
            <a:r>
              <a:rPr lang="en-US" sz="2000" kern="1200" cap="all" dirty="0">
                <a:solidFill>
                  <a:schemeClr val="accent6">
                    <a:lumMod val="75000"/>
                  </a:schemeClr>
                </a:solidFill>
                <a:latin typeface="Calibri" panose="020F0502020204030204" pitchFamily="34" charset="0"/>
                <a:ea typeface="Segoe UI" pitchFamily="34" charset="0"/>
                <a:cs typeface="Segoe UI" pitchFamily="34" charset="0"/>
              </a:rPr>
              <a:t>Single</a:t>
            </a:r>
            <a:r>
              <a:rPr lang="en-US" dirty="0" smtClean="0">
                <a:latin typeface="Calibri" panose="020F0502020204030204" pitchFamily="34" charset="0"/>
                <a:cs typeface="Arial" panose="020B0604020202020204" pitchFamily="34" charset="0"/>
              </a:rPr>
              <a:t> </a:t>
            </a:r>
            <a:r>
              <a:rPr lang="en-US" sz="2000" kern="1200" cap="all" dirty="0" smtClean="0">
                <a:solidFill>
                  <a:schemeClr val="accent6">
                    <a:lumMod val="75000"/>
                  </a:schemeClr>
                </a:solidFill>
                <a:latin typeface="Calibri" panose="020F0502020204030204" pitchFamily="34" charset="0"/>
                <a:ea typeface="Segoe UI" pitchFamily="34" charset="0"/>
                <a:cs typeface="Segoe UI" pitchFamily="34" charset="0"/>
              </a:rPr>
              <a:t>threading</a:t>
            </a:r>
            <a:endParaRPr lang="en-US" dirty="0"/>
          </a:p>
        </p:txBody>
      </p:sp>
      <p:sp>
        <p:nvSpPr>
          <p:cNvPr id="3" name="Rectangle 2"/>
          <p:cNvSpPr/>
          <p:nvPr/>
        </p:nvSpPr>
        <p:spPr>
          <a:xfrm>
            <a:off x="381000" y="1371600"/>
            <a:ext cx="8458200" cy="4800600"/>
          </a:xfrm>
          <a:prstGeom prst="rect">
            <a:avLst/>
          </a:prstGeom>
        </p:spPr>
        <p:txBody>
          <a:bodyPr>
            <a:noAutofit/>
          </a:bodyPr>
          <a:lstStyle/>
          <a:p>
            <a:pPr lvl="3">
              <a:defRPr/>
            </a:pPr>
            <a:endParaRPr lang="en-US" sz="1400" b="1" dirty="0">
              <a:solidFill>
                <a:schemeClr val="accent2"/>
              </a:solidFill>
              <a:latin typeface="Calibri" panose="020F0502020204030204" pitchFamily="34" charset="0"/>
            </a:endParaRPr>
          </a:p>
          <a:p>
            <a:pPr marL="285750" indent="-285750" algn="just">
              <a:buFont typeface="Wingdings" panose="05000000000000000000" pitchFamily="2" charset="2"/>
              <a:buChar char="q"/>
              <a:defRPr/>
            </a:pPr>
            <a:r>
              <a:rPr lang="en-US" sz="1400" b="1" dirty="0">
                <a:solidFill>
                  <a:schemeClr val="accent2"/>
                </a:solidFill>
                <a:latin typeface="Calibri" panose="020F0502020204030204" pitchFamily="34" charset="0"/>
              </a:rPr>
              <a:t>Multi</a:t>
            </a:r>
            <a:r>
              <a:rPr lang="en-US" sz="1400" dirty="0">
                <a:solidFill>
                  <a:schemeClr val="accent2"/>
                </a:solidFill>
                <a:latin typeface="Calibri" panose="020F0502020204030204" pitchFamily="34" charset="0"/>
                <a:cs typeface="Arial" panose="020B0604020202020204" pitchFamily="34" charset="0"/>
              </a:rPr>
              <a:t> </a:t>
            </a:r>
            <a:r>
              <a:rPr lang="en-US" sz="1400" b="1" dirty="0">
                <a:solidFill>
                  <a:schemeClr val="accent2"/>
                </a:solidFill>
                <a:latin typeface="Calibri" panose="020F0502020204030204" pitchFamily="34" charset="0"/>
              </a:rPr>
              <a:t>threading</a:t>
            </a:r>
            <a:r>
              <a:rPr lang="en-US" sz="1400" dirty="0">
                <a:solidFill>
                  <a:schemeClr val="accent2"/>
                </a:solidFill>
                <a:latin typeface="Calibri" panose="020F0502020204030204" pitchFamily="34" charset="0"/>
                <a:cs typeface="Arial" panose="020B0604020202020204" pitchFamily="34" charset="0"/>
              </a:rPr>
              <a:t>: </a:t>
            </a:r>
            <a:r>
              <a:rPr lang="en-US" sz="1400" dirty="0">
                <a:solidFill>
                  <a:schemeClr val="tx2"/>
                </a:solidFill>
                <a:latin typeface="Calibri" panose="020F0502020204030204" pitchFamily="34" charset="0"/>
                <a:cs typeface="Arial" panose="020B0604020202020204" pitchFamily="34" charset="0"/>
              </a:rPr>
              <a:t>When OS supports multiple threads of execution within a single process</a:t>
            </a:r>
            <a:r>
              <a:rPr lang="en-US" sz="1200" dirty="0" smtClean="0">
                <a:solidFill>
                  <a:schemeClr val="tx2"/>
                </a:solidFill>
                <a:latin typeface="Calibri" panose="020F0502020204030204" pitchFamily="34" charset="0"/>
                <a:cs typeface="Arial" panose="020B0604020202020204" pitchFamily="34" charset="0"/>
              </a:rPr>
              <a:t>.</a:t>
            </a:r>
          </a:p>
          <a:p>
            <a:pPr algn="just">
              <a:defRPr/>
            </a:pPr>
            <a:endParaRPr lang="en-US" sz="1400" dirty="0">
              <a:solidFill>
                <a:schemeClr val="tx2"/>
              </a:solidFill>
              <a:latin typeface="Calibri" panose="020F0502020204030204" pitchFamily="34" charset="0"/>
              <a:cs typeface="Arial" panose="020B0604020202020204" pitchFamily="34" charset="0"/>
            </a:endParaRP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algn="just">
              <a:defRPr/>
            </a:pPr>
            <a:endParaRPr lang="en-US" sz="1400" dirty="0">
              <a:solidFill>
                <a:schemeClr val="tx2"/>
              </a:solidFill>
              <a:latin typeface="Calibri" panose="020F0502020204030204" pitchFamily="34" charset="0"/>
              <a:cs typeface="Arial" panose="020B0604020202020204" pitchFamily="34" charset="0"/>
            </a:endParaRP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algn="just">
              <a:defRPr/>
            </a:pPr>
            <a:endParaRPr lang="en-US" sz="1400" dirty="0">
              <a:solidFill>
                <a:schemeClr val="tx2"/>
              </a:solidFill>
              <a:latin typeface="Calibri" panose="020F0502020204030204" pitchFamily="34" charset="0"/>
              <a:cs typeface="Arial" panose="020B0604020202020204" pitchFamily="34" charset="0"/>
            </a:endParaRP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algn="just">
              <a:defRPr/>
            </a:pPr>
            <a:endParaRPr lang="en-US" sz="1400" dirty="0">
              <a:solidFill>
                <a:schemeClr val="tx2"/>
              </a:solidFill>
              <a:latin typeface="Calibri" panose="020F0502020204030204" pitchFamily="34" charset="0"/>
              <a:cs typeface="Arial" panose="020B0604020202020204" pitchFamily="34" charset="0"/>
            </a:endParaRP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algn="just">
              <a:defRPr/>
            </a:pPr>
            <a:endParaRPr lang="en-US" sz="1400" dirty="0">
              <a:solidFill>
                <a:schemeClr val="tx2"/>
              </a:solidFill>
              <a:latin typeface="Calibri" panose="020F0502020204030204" pitchFamily="34" charset="0"/>
              <a:cs typeface="Arial" panose="020B0604020202020204" pitchFamily="34" charset="0"/>
            </a:endParaRPr>
          </a:p>
          <a:p>
            <a:pPr algn="just">
              <a:defRPr/>
            </a:pPr>
            <a:endParaRPr lang="en-US" sz="1400" dirty="0" smtClean="0">
              <a:solidFill>
                <a:schemeClr val="tx2"/>
              </a:solidFill>
              <a:latin typeface="Calibri" panose="020F0502020204030204" pitchFamily="34" charset="0"/>
              <a:cs typeface="Arial" panose="020B0604020202020204" pitchFamily="34" charset="0"/>
            </a:endParaRPr>
          </a:p>
          <a:p>
            <a:pPr algn="just">
              <a:defRPr/>
            </a:pPr>
            <a:endParaRPr lang="en-US" sz="1400" dirty="0">
              <a:solidFill>
                <a:schemeClr val="tx2"/>
              </a:solidFill>
              <a:latin typeface="Calibri" panose="020F0502020204030204" pitchFamily="34" charset="0"/>
              <a:cs typeface="Arial" panose="020B0604020202020204" pitchFamily="34" charset="0"/>
            </a:endParaRPr>
          </a:p>
          <a:p>
            <a:pPr algn="just">
              <a:defRPr/>
            </a:pPr>
            <a:endParaRPr lang="en-US" sz="1400" dirty="0">
              <a:solidFill>
                <a:schemeClr val="tx2"/>
              </a:solidFill>
              <a:latin typeface="Calibri" panose="020F0502020204030204" pitchFamily="34" charset="0"/>
              <a:cs typeface="Arial" panose="020B0604020202020204" pitchFamily="34" charset="0"/>
            </a:endParaRPr>
          </a:p>
          <a:p>
            <a:pPr marL="285750" indent="-285750" algn="just">
              <a:buFont typeface="Wingdings" panose="05000000000000000000" pitchFamily="2" charset="2"/>
              <a:buChar char="q"/>
              <a:defRPr/>
            </a:pPr>
            <a:r>
              <a:rPr lang="en-US" sz="1400" b="1" dirty="0">
                <a:solidFill>
                  <a:schemeClr val="accent2"/>
                </a:solidFill>
                <a:latin typeface="Calibri" panose="020F0502020204030204" pitchFamily="34" charset="0"/>
              </a:rPr>
              <a:t>Single</a:t>
            </a:r>
            <a:r>
              <a:rPr lang="en-US" sz="1400" dirty="0">
                <a:solidFill>
                  <a:schemeClr val="tx2"/>
                </a:solidFill>
                <a:latin typeface="Calibri" panose="020F0502020204030204" pitchFamily="34" charset="0"/>
                <a:cs typeface="Arial" panose="020B0604020202020204" pitchFamily="34" charset="0"/>
              </a:rPr>
              <a:t> </a:t>
            </a:r>
            <a:r>
              <a:rPr lang="en-US" sz="1400" b="1" dirty="0">
                <a:solidFill>
                  <a:schemeClr val="accent2"/>
                </a:solidFill>
                <a:latin typeface="Calibri" panose="020F0502020204030204" pitchFamily="34" charset="0"/>
              </a:rPr>
              <a:t>threading</a:t>
            </a:r>
            <a:r>
              <a:rPr lang="en-US" sz="1400" dirty="0">
                <a:solidFill>
                  <a:schemeClr val="tx2"/>
                </a:solidFill>
                <a:latin typeface="Calibri" panose="020F0502020204030204" pitchFamily="34" charset="0"/>
                <a:cs typeface="Arial" panose="020B0604020202020204" pitchFamily="34" charset="0"/>
              </a:rPr>
              <a:t> : when the OS does not recognize the concept of thread </a:t>
            </a:r>
          </a:p>
          <a:p>
            <a:pPr algn="just">
              <a:defRPr/>
            </a:pPr>
            <a:endParaRPr lang="en-US" sz="1400" dirty="0">
              <a:solidFill>
                <a:schemeClr val="tx2"/>
              </a:solidFill>
              <a:latin typeface="Calibri" panose="020F0502020204030204" pitchFamily="34" charset="0"/>
              <a:cs typeface="Arial" panose="020B0604020202020204" pitchFamily="34" charset="0"/>
            </a:endParaRP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MS-DOS support a single user process and a single thread</a:t>
            </a: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UNIX Supports multiple user processes but only supports one thread per process. </a:t>
            </a: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Solaris, Linux, Windows NT and 2000, OS/2 support multiple threads </a:t>
            </a:r>
            <a:r>
              <a:rPr lang="en-US" sz="1200" dirty="0">
                <a:solidFill>
                  <a:schemeClr val="tx2"/>
                </a:solidFill>
                <a:latin typeface="Calibri" panose="020F0502020204030204" pitchFamily="34" charset="0"/>
                <a:cs typeface="Arial" panose="020B0604020202020204" pitchFamily="34" charset="0"/>
              </a:rPr>
              <a:t>.</a:t>
            </a:r>
          </a:p>
          <a:p>
            <a:pPr algn="just">
              <a:defRPr/>
            </a:pPr>
            <a:endParaRPr lang="en-US" dirty="0">
              <a:latin typeface="Calibri" panose="020F0502020204030204" pitchFamily="34" charset="0"/>
              <a:cs typeface="Arial" panose="020B0604020202020204" pitchFamily="34" charset="0"/>
            </a:endParaRPr>
          </a:p>
        </p:txBody>
      </p:sp>
      <p:sp>
        <p:nvSpPr>
          <p:cNvPr id="4" name="Flowchart: Process 3"/>
          <p:cNvSpPr/>
          <p:nvPr/>
        </p:nvSpPr>
        <p:spPr>
          <a:xfrm>
            <a:off x="6705600" y="3922395"/>
            <a:ext cx="2133600" cy="2057399"/>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sz="1400" dirty="0" smtClean="0">
              <a:solidFill>
                <a:schemeClr val="tx1">
                  <a:lumMod val="50000"/>
                  <a:lumOff val="50000"/>
                </a:schemeClr>
              </a:solidFill>
            </a:endParaRPr>
          </a:p>
          <a:p>
            <a:endParaRPr lang="en-US" sz="1400" b="1" dirty="0">
              <a:solidFill>
                <a:schemeClr val="tx1">
                  <a:lumMod val="50000"/>
                  <a:lumOff val="50000"/>
                </a:schemeClr>
              </a:solidFill>
            </a:endParaRPr>
          </a:p>
          <a:p>
            <a:r>
              <a:rPr lang="en-US" sz="1100" b="1" dirty="0" smtClean="0">
                <a:solidFill>
                  <a:schemeClr val="tx2"/>
                </a:solidFill>
                <a:latin typeface="Calibri" panose="020F0502020204030204" pitchFamily="34" charset="0"/>
              </a:rPr>
              <a:t>Class ABC</a:t>
            </a:r>
          </a:p>
          <a:p>
            <a:r>
              <a:rPr lang="en-US" sz="1100" b="1" dirty="0" smtClean="0">
                <a:solidFill>
                  <a:schemeClr val="tx2"/>
                </a:solidFill>
                <a:latin typeface="Calibri" panose="020F0502020204030204" pitchFamily="34" charset="0"/>
              </a:rPr>
              <a:t>{</a:t>
            </a:r>
          </a:p>
          <a:p>
            <a:r>
              <a:rPr lang="en-US" sz="1100" b="1" dirty="0" smtClean="0">
                <a:solidFill>
                  <a:schemeClr val="tx2"/>
                </a:solidFill>
                <a:latin typeface="Calibri" panose="020F0502020204030204" pitchFamily="34" charset="0"/>
              </a:rPr>
              <a:t>….</a:t>
            </a:r>
          </a:p>
          <a:p>
            <a:r>
              <a:rPr lang="en-US" sz="1100" b="1" dirty="0" smtClean="0">
                <a:solidFill>
                  <a:schemeClr val="tx2"/>
                </a:solidFill>
                <a:latin typeface="Calibri" panose="020F0502020204030204" pitchFamily="34" charset="0"/>
              </a:rPr>
              <a:t>Public void main(..)</a:t>
            </a:r>
          </a:p>
          <a:p>
            <a:r>
              <a:rPr lang="en-US" sz="1100" b="1" dirty="0" smtClean="0">
                <a:solidFill>
                  <a:schemeClr val="tx2"/>
                </a:solidFill>
                <a:latin typeface="Calibri" panose="020F0502020204030204" pitchFamily="34" charset="0"/>
              </a:rPr>
              <a:t>{</a:t>
            </a:r>
          </a:p>
          <a:p>
            <a:r>
              <a:rPr lang="en-US" sz="1100" b="1" dirty="0" smtClean="0">
                <a:solidFill>
                  <a:schemeClr val="tx2"/>
                </a:solidFill>
                <a:latin typeface="Calibri" panose="020F0502020204030204" pitchFamily="34" charset="0"/>
              </a:rPr>
              <a:t>..</a:t>
            </a:r>
          </a:p>
          <a:p>
            <a:r>
              <a:rPr lang="en-US" sz="1100" b="1" dirty="0" smtClean="0">
                <a:solidFill>
                  <a:schemeClr val="tx2"/>
                </a:solidFill>
                <a:latin typeface="Calibri" panose="020F0502020204030204" pitchFamily="34" charset="0"/>
              </a:rPr>
              <a:t>..</a:t>
            </a:r>
          </a:p>
          <a:p>
            <a:r>
              <a:rPr lang="en-US" sz="1100" b="1" dirty="0" smtClean="0">
                <a:solidFill>
                  <a:schemeClr val="tx2"/>
                </a:solidFill>
                <a:latin typeface="Calibri" panose="020F0502020204030204" pitchFamily="34" charset="0"/>
              </a:rPr>
              <a:t>}</a:t>
            </a:r>
          </a:p>
          <a:p>
            <a:endParaRPr lang="en-US" sz="1100" b="1" dirty="0">
              <a:solidFill>
                <a:schemeClr val="tx2"/>
              </a:solidFill>
              <a:latin typeface="Calibri" panose="020F0502020204030204" pitchFamily="34" charset="0"/>
            </a:endParaRPr>
          </a:p>
          <a:p>
            <a:r>
              <a:rPr lang="en-US" sz="1100" b="1" dirty="0" smtClean="0">
                <a:solidFill>
                  <a:schemeClr val="tx2"/>
                </a:solidFill>
                <a:latin typeface="Calibri" panose="020F0502020204030204" pitchFamily="34" charset="0"/>
              </a:rPr>
              <a:t>}</a:t>
            </a:r>
          </a:p>
          <a:p>
            <a:endParaRPr lang="en-US" sz="1400" dirty="0" smtClean="0">
              <a:solidFill>
                <a:schemeClr val="tx1">
                  <a:lumMod val="50000"/>
                  <a:lumOff val="50000"/>
                </a:schemeClr>
              </a:solidFill>
            </a:endParaRPr>
          </a:p>
          <a:p>
            <a:pPr algn="ctr"/>
            <a:endParaRPr lang="en-US" dirty="0">
              <a:solidFill>
                <a:schemeClr val="tx1">
                  <a:lumMod val="50000"/>
                  <a:lumOff val="50000"/>
                </a:schemeClr>
              </a:solidFill>
            </a:endParaRPr>
          </a:p>
        </p:txBody>
      </p:sp>
      <p:sp>
        <p:nvSpPr>
          <p:cNvPr id="5" name="Flowchart: Process 4"/>
          <p:cNvSpPr/>
          <p:nvPr/>
        </p:nvSpPr>
        <p:spPr>
          <a:xfrm>
            <a:off x="2495550" y="1981200"/>
            <a:ext cx="1143000" cy="685799"/>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2"/>
                </a:solidFill>
                <a:latin typeface="Calibri" panose="020F0502020204030204" pitchFamily="34" charset="0"/>
              </a:rPr>
              <a:t>Main Thread</a:t>
            </a:r>
            <a:endParaRPr lang="en-US" sz="1200" b="1" dirty="0">
              <a:solidFill>
                <a:schemeClr val="tx2"/>
              </a:solidFill>
              <a:latin typeface="Calibri" panose="020F0502020204030204" pitchFamily="34" charset="0"/>
            </a:endParaRPr>
          </a:p>
        </p:txBody>
      </p:sp>
      <p:sp>
        <p:nvSpPr>
          <p:cNvPr id="6" name="Rectangle 5"/>
          <p:cNvSpPr/>
          <p:nvPr/>
        </p:nvSpPr>
        <p:spPr>
          <a:xfrm>
            <a:off x="1143000" y="3429000"/>
            <a:ext cx="82677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b="1" dirty="0" smtClean="0">
                <a:solidFill>
                  <a:schemeClr val="tx2"/>
                </a:solidFill>
                <a:latin typeface="Calibri" panose="020F0502020204030204" pitchFamily="34" charset="0"/>
              </a:rPr>
              <a:t>Thread  A</a:t>
            </a:r>
            <a:endParaRPr lang="en-US" sz="1050" b="1" dirty="0">
              <a:solidFill>
                <a:schemeClr val="tx2"/>
              </a:solidFill>
              <a:latin typeface="Calibri" panose="020F0502020204030204" pitchFamily="34" charset="0"/>
            </a:endParaRPr>
          </a:p>
        </p:txBody>
      </p:sp>
      <p:sp>
        <p:nvSpPr>
          <p:cNvPr id="7" name="Rectangle 6"/>
          <p:cNvSpPr/>
          <p:nvPr/>
        </p:nvSpPr>
        <p:spPr>
          <a:xfrm>
            <a:off x="2596515" y="3429000"/>
            <a:ext cx="82677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b="1" dirty="0" smtClean="0">
                <a:solidFill>
                  <a:schemeClr val="tx2"/>
                </a:solidFill>
                <a:latin typeface="Calibri" panose="020F0502020204030204" pitchFamily="34" charset="0"/>
              </a:rPr>
              <a:t>Thread  B</a:t>
            </a:r>
            <a:endParaRPr lang="en-US" sz="1050" b="1" dirty="0">
              <a:solidFill>
                <a:schemeClr val="tx2"/>
              </a:solidFill>
              <a:latin typeface="Calibri" panose="020F0502020204030204" pitchFamily="34" charset="0"/>
            </a:endParaRPr>
          </a:p>
        </p:txBody>
      </p:sp>
      <p:sp>
        <p:nvSpPr>
          <p:cNvPr id="8" name="Rectangle 7"/>
          <p:cNvSpPr/>
          <p:nvPr/>
        </p:nvSpPr>
        <p:spPr>
          <a:xfrm>
            <a:off x="4120515" y="3453685"/>
            <a:ext cx="82677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b="1" dirty="0" smtClean="0">
                <a:solidFill>
                  <a:schemeClr val="tx2"/>
                </a:solidFill>
                <a:latin typeface="Calibri" panose="020F0502020204030204" pitchFamily="34" charset="0"/>
              </a:rPr>
              <a:t>Thread C</a:t>
            </a:r>
            <a:endParaRPr lang="en-US" sz="1050" b="1" dirty="0">
              <a:solidFill>
                <a:schemeClr val="tx2"/>
              </a:solidFill>
              <a:latin typeface="Calibri" panose="020F0502020204030204" pitchFamily="34" charset="0"/>
            </a:endParaRPr>
          </a:p>
        </p:txBody>
      </p:sp>
      <p:cxnSp>
        <p:nvCxnSpPr>
          <p:cNvPr id="9" name="Straight Arrow Connector 8"/>
          <p:cNvCxnSpPr/>
          <p:nvPr/>
        </p:nvCxnSpPr>
        <p:spPr>
          <a:xfrm flipH="1">
            <a:off x="1902143" y="2666999"/>
            <a:ext cx="593407" cy="7620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7" idx="0"/>
          </p:cNvCxnSpPr>
          <p:nvPr/>
        </p:nvCxnSpPr>
        <p:spPr>
          <a:xfrm flipH="1">
            <a:off x="3009900" y="2666999"/>
            <a:ext cx="38100" cy="7620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638550" y="2666999"/>
            <a:ext cx="640080" cy="786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914400" y="3501390"/>
            <a:ext cx="0" cy="8420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5257800" y="3453685"/>
            <a:ext cx="0" cy="8420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090738" y="3885798"/>
            <a:ext cx="409575" cy="762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581400" y="3501390"/>
            <a:ext cx="0" cy="8420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65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44" y="443083"/>
            <a:ext cx="7848600" cy="442911"/>
          </a:xfrm>
        </p:spPr>
        <p:txBody>
          <a:bodyPr/>
          <a:lstStyle/>
          <a:p>
            <a:r>
              <a:rPr lang="en-US" sz="2000" dirty="0" smtClean="0">
                <a:solidFill>
                  <a:schemeClr val="accent6">
                    <a:lumMod val="75000"/>
                  </a:schemeClr>
                </a:solidFill>
                <a:latin typeface="Calibri" panose="020F0502020204030204" pitchFamily="34" charset="0"/>
              </a:rPr>
              <a:t>Process VS Threads </a:t>
            </a:r>
            <a:endParaRPr lang="en-US" sz="2000" dirty="0">
              <a:solidFill>
                <a:schemeClr val="accent6">
                  <a:lumMod val="75000"/>
                </a:schemeClr>
              </a:solidFill>
              <a:latin typeface="Calibri" panose="020F0502020204030204" pitchFamily="34" charset="0"/>
            </a:endParaRPr>
          </a:p>
        </p:txBody>
      </p:sp>
      <p:sp>
        <p:nvSpPr>
          <p:cNvPr id="3" name="Rectangle 2"/>
          <p:cNvSpPr/>
          <p:nvPr/>
        </p:nvSpPr>
        <p:spPr>
          <a:xfrm>
            <a:off x="381000" y="1219201"/>
            <a:ext cx="8305800" cy="4952999"/>
          </a:xfrm>
          <a:prstGeom prst="rect">
            <a:avLst/>
          </a:prstGeom>
        </p:spPr>
        <p:txBody>
          <a:bodyPr>
            <a:noAutofit/>
          </a:bodyPr>
          <a:lstStyle/>
          <a:p>
            <a:pPr algn="just">
              <a:defRPr/>
            </a:pPr>
            <a:endParaRPr lang="en-US" dirty="0" smtClean="0">
              <a:solidFill>
                <a:schemeClr val="dk1"/>
              </a:solidFill>
              <a:latin typeface="Calibri" panose="020F0502020204030204" pitchFamily="34" charset="0"/>
              <a:cs typeface="Arial" panose="020B0604020202020204" pitchFamily="34" charset="0"/>
            </a:endParaRPr>
          </a:p>
          <a:p>
            <a:pPr algn="just">
              <a:defRPr/>
            </a:pPr>
            <a:endParaRPr lang="en-US" dirty="0">
              <a:solidFill>
                <a:schemeClr val="dk1"/>
              </a:solidFill>
              <a:latin typeface="Calibri" panose="020F0502020204030204" pitchFamily="34" charset="0"/>
              <a:cs typeface="Arial" panose="020B0604020202020204" pitchFamily="34" charset="0"/>
            </a:endParaRPr>
          </a:p>
          <a:p>
            <a:pPr algn="just">
              <a:defRPr/>
            </a:pPr>
            <a:endParaRPr lang="en-US" dirty="0" smtClean="0">
              <a:solidFill>
                <a:schemeClr val="dk1"/>
              </a:solidFill>
              <a:latin typeface="Calibri" panose="020F0502020204030204" pitchFamily="34" charset="0"/>
              <a:cs typeface="Arial" panose="020B0604020202020204" pitchFamily="34" charset="0"/>
            </a:endParaRPr>
          </a:p>
          <a:p>
            <a:pPr algn="just">
              <a:defRPr/>
            </a:pPr>
            <a:endParaRPr lang="en-US" dirty="0">
              <a:solidFill>
                <a:schemeClr val="dk1"/>
              </a:solidFill>
              <a:latin typeface="Calibri" panose="020F0502020204030204" pitchFamily="34" charset="0"/>
              <a:cs typeface="Arial" panose="020B0604020202020204" pitchFamily="34" charset="0"/>
            </a:endParaRPr>
          </a:p>
          <a:p>
            <a:pPr lvl="0" algn="just">
              <a:defRPr/>
            </a:pPr>
            <a:endParaRPr lang="en-US" sz="1100" dirty="0" smtClean="0">
              <a:latin typeface="Calibri" panose="020F0502020204030204" pitchFamily="34" charset="0"/>
              <a:cs typeface="Arial" panose="020B060402020202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
        <p:nvSpPr>
          <p:cNvPr id="6" name="Rectangle 5"/>
          <p:cNvSpPr/>
          <p:nvPr/>
        </p:nvSpPr>
        <p:spPr>
          <a:xfrm>
            <a:off x="914400" y="1524000"/>
            <a:ext cx="7924800" cy="4648200"/>
          </a:xfrm>
          <a:prstGeom prst="rect">
            <a:avLst/>
          </a:prstGeom>
        </p:spPr>
        <p:txBody>
          <a:bodyPr>
            <a:noAutofit/>
          </a:bodyPr>
          <a:lstStyle/>
          <a:p>
            <a:pPr lvl="0" algn="just">
              <a:defRPr/>
            </a:pPr>
            <a:endParaRPr lang="en-US" sz="1100" dirty="0" smtClean="0">
              <a:latin typeface="Calibri" panose="020F0502020204030204" pitchFamily="34" charset="0"/>
              <a:cs typeface="Arial" panose="020B060402020202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
        <p:nvSpPr>
          <p:cNvPr id="7" name="Rectangle 6"/>
          <p:cNvSpPr/>
          <p:nvPr/>
        </p:nvSpPr>
        <p:spPr>
          <a:xfrm>
            <a:off x="381000" y="1219201"/>
            <a:ext cx="8458200" cy="4952999"/>
          </a:xfrm>
          <a:prstGeom prst="rect">
            <a:avLst/>
          </a:prstGeom>
        </p:spPr>
        <p:txBody>
          <a:bodyPr>
            <a:noAutofit/>
          </a:bodyPr>
          <a:lstStyle/>
          <a:p>
            <a:pPr algn="just">
              <a:defRPr/>
            </a:pPr>
            <a:r>
              <a:rPr lang="en-US" sz="1400" b="1" dirty="0">
                <a:solidFill>
                  <a:schemeClr val="accent2"/>
                </a:solidFill>
                <a:latin typeface="Calibri" panose="020F0502020204030204" pitchFamily="34" charset="0"/>
              </a:rPr>
              <a:t>Process</a:t>
            </a:r>
            <a:r>
              <a:rPr lang="en-US" sz="1400" b="1" dirty="0">
                <a:solidFill>
                  <a:schemeClr val="accent2"/>
                </a:solidFill>
                <a:latin typeface="Calibri" panose="020F0502020204030204" pitchFamily="34" charset="0"/>
                <a:cs typeface="Arial" panose="020B0604020202020204" pitchFamily="34" charset="0"/>
              </a:rPr>
              <a:t>:</a:t>
            </a: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Typically Independent</a:t>
            </a: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Has considerably more state information than thread </a:t>
            </a: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Separate address space</a:t>
            </a:r>
          </a:p>
          <a:p>
            <a:pPr marL="285750" indent="-285750" algn="just">
              <a:buFont typeface="Wingdings" panose="05000000000000000000" pitchFamily="2" charset="2"/>
              <a:buChar char="§"/>
              <a:defRPr/>
            </a:pPr>
            <a:r>
              <a:rPr lang="en-US" sz="1400" dirty="0">
                <a:solidFill>
                  <a:schemeClr val="tx2"/>
                </a:solidFill>
                <a:latin typeface="Calibri" panose="020F0502020204030204" pitchFamily="34" charset="0"/>
                <a:cs typeface="Arial" panose="020B0604020202020204" pitchFamily="34" charset="0"/>
              </a:rPr>
              <a:t>Interact only through system </a:t>
            </a:r>
            <a:r>
              <a:rPr lang="en-US" sz="1400" dirty="0" smtClean="0">
                <a:solidFill>
                  <a:schemeClr val="tx2"/>
                </a:solidFill>
                <a:latin typeface="Calibri" panose="020F0502020204030204" pitchFamily="34" charset="0"/>
                <a:cs typeface="Arial" panose="020B0604020202020204" pitchFamily="34" charset="0"/>
              </a:rPr>
              <a:t>PC		</a:t>
            </a:r>
            <a:endParaRPr lang="en-US" sz="1400" dirty="0">
              <a:solidFill>
                <a:schemeClr val="tx2"/>
              </a:solidFill>
              <a:latin typeface="Calibri" panose="020F0502020204030204" pitchFamily="34" charset="0"/>
              <a:cs typeface="Arial" panose="020B0604020202020204" pitchFamily="34" charset="0"/>
            </a:endParaRPr>
          </a:p>
        </p:txBody>
      </p:sp>
      <p:sp>
        <p:nvSpPr>
          <p:cNvPr id="5" name="Flowchart: Process 4"/>
          <p:cNvSpPr/>
          <p:nvPr/>
        </p:nvSpPr>
        <p:spPr>
          <a:xfrm>
            <a:off x="529644" y="2667000"/>
            <a:ext cx="5490156" cy="325755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Rectangle 7"/>
          <p:cNvSpPr/>
          <p:nvPr/>
        </p:nvSpPr>
        <p:spPr>
          <a:xfrm>
            <a:off x="2604618" y="2894036"/>
            <a:ext cx="876300" cy="26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Calibri" panose="020F0502020204030204" pitchFamily="34" charset="0"/>
              </a:rPr>
              <a:t>Thread 1</a:t>
            </a:r>
            <a:endParaRPr lang="en-US" sz="1000" dirty="0">
              <a:latin typeface="Calibri" panose="020F0502020204030204" pitchFamily="34" charset="0"/>
            </a:endParaRPr>
          </a:p>
        </p:txBody>
      </p:sp>
      <p:sp>
        <p:nvSpPr>
          <p:cNvPr id="9" name="Rectangle 8"/>
          <p:cNvSpPr/>
          <p:nvPr/>
        </p:nvSpPr>
        <p:spPr>
          <a:xfrm>
            <a:off x="3843807" y="2898773"/>
            <a:ext cx="838200" cy="26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rPr>
              <a:t>Thread</a:t>
            </a:r>
            <a:r>
              <a:rPr lang="en-US" sz="1000" dirty="0" smtClean="0">
                <a:latin typeface="Calibri" panose="020F0502020204030204" pitchFamily="34" charset="0"/>
              </a:rPr>
              <a:t> 2</a:t>
            </a:r>
            <a:endParaRPr lang="en-US" sz="1000" dirty="0">
              <a:latin typeface="Calibri" panose="020F0502020204030204" pitchFamily="34" charset="0"/>
            </a:endParaRPr>
          </a:p>
        </p:txBody>
      </p:sp>
      <p:sp>
        <p:nvSpPr>
          <p:cNvPr id="10" name="Rectangle 9"/>
          <p:cNvSpPr/>
          <p:nvPr/>
        </p:nvSpPr>
        <p:spPr>
          <a:xfrm>
            <a:off x="5066763" y="2894036"/>
            <a:ext cx="7239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Calibri" panose="020F0502020204030204" pitchFamily="34" charset="0"/>
              </a:rPr>
              <a:t>Thread 3</a:t>
            </a:r>
            <a:endParaRPr lang="en-US" sz="1000" dirty="0">
              <a:latin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824973655"/>
              </p:ext>
            </p:extLst>
          </p:nvPr>
        </p:nvGraphicFramePr>
        <p:xfrm>
          <a:off x="2594959" y="3505353"/>
          <a:ext cx="914400" cy="990600"/>
        </p:xfrm>
        <a:graphic>
          <a:graphicData uri="http://schemas.openxmlformats.org/drawingml/2006/table">
            <a:tbl>
              <a:tblPr firstRow="1" bandRow="1">
                <a:tableStyleId>{5940675A-B579-460E-94D1-54222C63F5DA}</a:tableStyleId>
              </a:tblPr>
              <a:tblGrid>
                <a:gridCol w="914400"/>
              </a:tblGrid>
              <a:tr h="337625">
                <a:tc>
                  <a:txBody>
                    <a:bodyPr/>
                    <a:lstStyle/>
                    <a:p>
                      <a:endParaRPr lang="en-US" dirty="0"/>
                    </a:p>
                  </a:txBody>
                  <a:tcPr/>
                </a:tc>
              </a:tr>
              <a:tr h="337625">
                <a:tc>
                  <a:txBody>
                    <a:bodyPr/>
                    <a:lstStyle/>
                    <a:p>
                      <a:endParaRPr lang="en-US" dirty="0"/>
                    </a:p>
                  </a:txBody>
                  <a:tcPr/>
                </a:tc>
              </a:tr>
              <a:tr h="239151">
                <a:tc>
                  <a:txBody>
                    <a:bodyPr/>
                    <a:lstStyle/>
                    <a:p>
                      <a:r>
                        <a:rPr lang="en-US" sz="1100" dirty="0" smtClean="0">
                          <a:latin typeface="Calibri" panose="020F0502020204030204" pitchFamily="34" charset="0"/>
                        </a:rPr>
                        <a:t>Method1()</a:t>
                      </a:r>
                      <a:endParaRPr lang="en-US" sz="1100" dirty="0">
                        <a:latin typeface="Calibri" panose="020F0502020204030204" pitchFamily="34"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65858123"/>
              </p:ext>
            </p:extLst>
          </p:nvPr>
        </p:nvGraphicFramePr>
        <p:xfrm>
          <a:off x="3830057" y="3505353"/>
          <a:ext cx="839810" cy="990600"/>
        </p:xfrm>
        <a:graphic>
          <a:graphicData uri="http://schemas.openxmlformats.org/drawingml/2006/table">
            <a:tbl>
              <a:tblPr firstRow="1" bandRow="1">
                <a:tableStyleId>{5940675A-B579-460E-94D1-54222C63F5DA}</a:tableStyleId>
              </a:tblPr>
              <a:tblGrid>
                <a:gridCol w="839810"/>
              </a:tblGrid>
              <a:tr h="344996">
                <a:tc>
                  <a:txBody>
                    <a:bodyPr/>
                    <a:lstStyle/>
                    <a:p>
                      <a:endParaRPr lang="en-US" dirty="0"/>
                    </a:p>
                  </a:txBody>
                  <a:tcPr/>
                </a:tc>
              </a:tr>
              <a:tr h="344996">
                <a:tc>
                  <a:txBody>
                    <a:bodyPr/>
                    <a:lstStyle/>
                    <a:p>
                      <a:endParaRPr lang="en-US" dirty="0"/>
                    </a:p>
                  </a:txBody>
                  <a:tcPr/>
                </a:tc>
              </a:tr>
              <a:tr h="238738">
                <a:tc>
                  <a:txBody>
                    <a:bodyPr/>
                    <a:lstStyle/>
                    <a:p>
                      <a:pPr marL="0" algn="l" defTabSz="914353" rtl="0" eaLnBrk="1" latinLnBrk="0" hangingPunct="1"/>
                      <a:r>
                        <a:rPr lang="en-US" sz="1100" kern="1200" dirty="0" smtClean="0">
                          <a:solidFill>
                            <a:schemeClr val="tx1"/>
                          </a:solidFill>
                          <a:latin typeface="Calibri" panose="020F0502020204030204" pitchFamily="34" charset="0"/>
                          <a:ea typeface="+mn-ea"/>
                          <a:cs typeface="+mn-cs"/>
                        </a:rPr>
                        <a:t>Method1()</a:t>
                      </a:r>
                      <a:endParaRPr lang="en-US" sz="1100" kern="1200" dirty="0">
                        <a:solidFill>
                          <a:schemeClr val="tx1"/>
                        </a:solidFill>
                        <a:latin typeface="Calibri" panose="020F0502020204030204" pitchFamily="34" charset="0"/>
                        <a:ea typeface="+mn-ea"/>
                        <a:cs typeface="+mn-cs"/>
                      </a:endParaRPr>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30349900"/>
              </p:ext>
            </p:extLst>
          </p:nvPr>
        </p:nvGraphicFramePr>
        <p:xfrm>
          <a:off x="4969232" y="3505353"/>
          <a:ext cx="918961" cy="990600"/>
        </p:xfrm>
        <a:graphic>
          <a:graphicData uri="http://schemas.openxmlformats.org/drawingml/2006/table">
            <a:tbl>
              <a:tblPr firstRow="1" bandRow="1">
                <a:tableStyleId>{5940675A-B579-460E-94D1-54222C63F5DA}</a:tableStyleId>
              </a:tblPr>
              <a:tblGrid>
                <a:gridCol w="918961"/>
              </a:tblGrid>
              <a:tr h="329357">
                <a:tc>
                  <a:txBody>
                    <a:bodyPr/>
                    <a:lstStyle/>
                    <a:p>
                      <a:endParaRPr lang="en-US" dirty="0"/>
                    </a:p>
                  </a:txBody>
                  <a:tcPr/>
                </a:tc>
              </a:tr>
              <a:tr h="329357">
                <a:tc>
                  <a:txBody>
                    <a:bodyPr/>
                    <a:lstStyle/>
                    <a:p>
                      <a:endParaRPr lang="en-US" dirty="0"/>
                    </a:p>
                  </a:txBody>
                  <a:tcPr/>
                </a:tc>
              </a:tr>
              <a:tr h="229861">
                <a:tc>
                  <a:txBody>
                    <a:bodyPr/>
                    <a:lstStyle/>
                    <a:p>
                      <a:pPr marL="0" algn="l" defTabSz="914353" rtl="0" eaLnBrk="1" latinLnBrk="0" hangingPunct="1"/>
                      <a:r>
                        <a:rPr lang="en-US" sz="1100" kern="1200" dirty="0" smtClean="0">
                          <a:solidFill>
                            <a:schemeClr val="tx1"/>
                          </a:solidFill>
                          <a:latin typeface="Calibri" panose="020F0502020204030204" pitchFamily="34" charset="0"/>
                          <a:ea typeface="+mn-ea"/>
                          <a:cs typeface="+mn-cs"/>
                        </a:rPr>
                        <a:t>Method1()</a:t>
                      </a:r>
                      <a:endParaRPr lang="en-US" sz="1100" kern="1200" dirty="0">
                        <a:solidFill>
                          <a:schemeClr val="tx1"/>
                        </a:solidFill>
                        <a:latin typeface="Calibri" panose="020F0502020204030204" pitchFamily="34" charset="0"/>
                        <a:ea typeface="+mn-ea"/>
                        <a:cs typeface="+mn-cs"/>
                      </a:endParaRPr>
                    </a:p>
                  </a:txBody>
                  <a:tcPr/>
                </a:tc>
              </a:tr>
            </a:tbl>
          </a:graphicData>
        </a:graphic>
      </p:graphicFrame>
      <p:sp>
        <p:nvSpPr>
          <p:cNvPr id="12" name="Oval 11"/>
          <p:cNvSpPr/>
          <p:nvPr/>
        </p:nvSpPr>
        <p:spPr>
          <a:xfrm>
            <a:off x="2543713" y="4815043"/>
            <a:ext cx="3159348" cy="1066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Heap</a:t>
            </a:r>
            <a:endParaRPr lang="en-US" sz="1400" dirty="0">
              <a:latin typeface="Calibri" panose="020F0502020204030204" pitchFamily="34" charset="0"/>
            </a:endParaRPr>
          </a:p>
        </p:txBody>
      </p:sp>
      <p:cxnSp>
        <p:nvCxnSpPr>
          <p:cNvPr id="16" name="Straight Connector 15"/>
          <p:cNvCxnSpPr/>
          <p:nvPr/>
        </p:nvCxnSpPr>
        <p:spPr>
          <a:xfrm flipH="1">
            <a:off x="3171959" y="3167171"/>
            <a:ext cx="23678" cy="336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3" idx="0"/>
          </p:cNvCxnSpPr>
          <p:nvPr/>
        </p:nvCxnSpPr>
        <p:spPr>
          <a:xfrm flipH="1">
            <a:off x="4249962" y="3108451"/>
            <a:ext cx="12945" cy="396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01736" y="3164346"/>
            <a:ext cx="28441" cy="32872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hevron 22"/>
          <p:cNvSpPr/>
          <p:nvPr/>
        </p:nvSpPr>
        <p:spPr>
          <a:xfrm>
            <a:off x="2084770" y="3695700"/>
            <a:ext cx="419100" cy="4953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hevron 25"/>
          <p:cNvSpPr/>
          <p:nvPr/>
        </p:nvSpPr>
        <p:spPr>
          <a:xfrm>
            <a:off x="2090806" y="5086350"/>
            <a:ext cx="419100" cy="4953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599338" y="3681740"/>
            <a:ext cx="1603823" cy="523220"/>
          </a:xfrm>
          <a:prstGeom prst="rect">
            <a:avLst/>
          </a:prstGeom>
        </p:spPr>
        <p:txBody>
          <a:bodyPr wrap="square">
            <a:spAutoFit/>
          </a:bodyPr>
          <a:lstStyle/>
          <a:p>
            <a:pPr>
              <a:spcBef>
                <a:spcPts val="600"/>
              </a:spcBef>
              <a:buClr>
                <a:schemeClr val="tx2"/>
              </a:buClr>
              <a:buSzPct val="75000"/>
            </a:pPr>
            <a:r>
              <a:rPr lang="en-US" altLang="en-US" sz="1400" dirty="0" smtClean="0">
                <a:solidFill>
                  <a:srgbClr val="17375E"/>
                </a:solidFill>
                <a:latin typeface="Calibri" panose="020F0502020204030204" pitchFamily="34" charset="0"/>
              </a:rPr>
              <a:t>Each thread has its own memory stack</a:t>
            </a:r>
            <a:endParaRPr lang="en-US" altLang="en-US" sz="1400" dirty="0">
              <a:solidFill>
                <a:srgbClr val="17375E"/>
              </a:solidFill>
              <a:latin typeface="Calibri" panose="020F0502020204030204" pitchFamily="34" charset="0"/>
            </a:endParaRPr>
          </a:p>
        </p:txBody>
      </p:sp>
      <p:sp>
        <p:nvSpPr>
          <p:cNvPr id="28" name="Rectangle 27"/>
          <p:cNvSpPr/>
          <p:nvPr/>
        </p:nvSpPr>
        <p:spPr>
          <a:xfrm>
            <a:off x="536889" y="4906051"/>
            <a:ext cx="1728720" cy="738664"/>
          </a:xfrm>
          <a:prstGeom prst="rect">
            <a:avLst/>
          </a:prstGeom>
        </p:spPr>
        <p:txBody>
          <a:bodyPr wrap="square">
            <a:spAutoFit/>
          </a:bodyPr>
          <a:lstStyle/>
          <a:p>
            <a:pPr>
              <a:spcBef>
                <a:spcPts val="600"/>
              </a:spcBef>
              <a:buClr>
                <a:schemeClr val="tx2"/>
              </a:buClr>
              <a:buSzPct val="75000"/>
            </a:pPr>
            <a:r>
              <a:rPr lang="en-US" altLang="en-US" sz="1400" dirty="0" smtClean="0">
                <a:solidFill>
                  <a:srgbClr val="17375E"/>
                </a:solidFill>
                <a:latin typeface="Calibri" panose="020F0502020204030204" pitchFamily="34" charset="0"/>
              </a:rPr>
              <a:t>Single heap per process shared by all the threads</a:t>
            </a:r>
          </a:p>
        </p:txBody>
      </p:sp>
      <p:cxnSp>
        <p:nvCxnSpPr>
          <p:cNvPr id="31" name="Straight Arrow Connector 30"/>
          <p:cNvCxnSpPr/>
          <p:nvPr/>
        </p:nvCxnSpPr>
        <p:spPr>
          <a:xfrm>
            <a:off x="3154685" y="4496218"/>
            <a:ext cx="205057" cy="421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7" name="Straight Arrow Connector 4096"/>
          <p:cNvCxnSpPr/>
          <p:nvPr/>
        </p:nvCxnSpPr>
        <p:spPr>
          <a:xfrm flipH="1">
            <a:off x="5149805" y="4460751"/>
            <a:ext cx="139253" cy="499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5" name="Straight Arrow Connector 4104"/>
          <p:cNvCxnSpPr/>
          <p:nvPr/>
        </p:nvCxnSpPr>
        <p:spPr>
          <a:xfrm>
            <a:off x="4262907" y="4495953"/>
            <a:ext cx="0" cy="31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168175" y="3108451"/>
            <a:ext cx="2667270" cy="1908215"/>
          </a:xfrm>
          <a:prstGeom prst="rect">
            <a:avLst/>
          </a:prstGeom>
        </p:spPr>
        <p:txBody>
          <a:bodyPr wrap="square">
            <a:spAutoFit/>
          </a:bodyPr>
          <a:lstStyle/>
          <a:p>
            <a:pPr>
              <a:spcBef>
                <a:spcPts val="600"/>
              </a:spcBef>
              <a:buClr>
                <a:schemeClr val="tx2"/>
              </a:buClr>
              <a:buSzPct val="75000"/>
            </a:pPr>
            <a:r>
              <a:rPr lang="en-US" altLang="en-US" sz="1400" b="1" dirty="0">
                <a:solidFill>
                  <a:schemeClr val="accent2"/>
                </a:solidFill>
                <a:latin typeface="Calibri" panose="020F0502020204030204" pitchFamily="34" charset="0"/>
              </a:rPr>
              <a:t>Thread</a:t>
            </a:r>
            <a:r>
              <a:rPr lang="en-US" altLang="en-US" sz="1400" b="1" dirty="0" smtClean="0">
                <a:solidFill>
                  <a:schemeClr val="accent6"/>
                </a:solidFill>
                <a:latin typeface="Calibri" panose="020F0502020204030204" pitchFamily="34" charset="0"/>
              </a:rPr>
              <a:t>: </a:t>
            </a:r>
            <a:endParaRPr lang="en-US" altLang="en-US" sz="1400" b="1" dirty="0">
              <a:solidFill>
                <a:schemeClr val="accent6"/>
              </a:solidFill>
              <a:latin typeface="Calibri" panose="020F0502020204030204" pitchFamily="34" charset="0"/>
            </a:endParaRPr>
          </a:p>
          <a:p>
            <a:pPr marL="285750" indent="-285750" algn="just">
              <a:spcBef>
                <a:spcPts val="600"/>
              </a:spcBef>
              <a:buClr>
                <a:schemeClr val="tx2"/>
              </a:buClr>
              <a:buSzPct val="75000"/>
              <a:buFont typeface="Wingdings" panose="05000000000000000000" pitchFamily="2" charset="2"/>
              <a:buChar char="§"/>
              <a:defRPr/>
            </a:pPr>
            <a:r>
              <a:rPr lang="en-US" altLang="en-US" sz="1400" dirty="0">
                <a:solidFill>
                  <a:schemeClr val="tx2"/>
                </a:solidFill>
                <a:latin typeface="Calibri" panose="020F0502020204030204" pitchFamily="34" charset="0"/>
                <a:cs typeface="Arial" panose="020B0604020202020204" pitchFamily="34" charset="0"/>
              </a:rPr>
              <a:t>Subset of process</a:t>
            </a:r>
          </a:p>
          <a:p>
            <a:pPr marL="285750" indent="-285750" algn="just">
              <a:spcBef>
                <a:spcPts val="600"/>
              </a:spcBef>
              <a:buClr>
                <a:schemeClr val="tx2"/>
              </a:buClr>
              <a:buSzPct val="75000"/>
              <a:buFont typeface="Wingdings" panose="05000000000000000000" pitchFamily="2" charset="2"/>
              <a:buChar char="§"/>
              <a:defRPr/>
            </a:pPr>
            <a:r>
              <a:rPr lang="en-US" altLang="en-US" sz="1400" dirty="0">
                <a:solidFill>
                  <a:schemeClr val="tx2"/>
                </a:solidFill>
                <a:latin typeface="Calibri" panose="020F0502020204030204" pitchFamily="34" charset="0"/>
                <a:cs typeface="Arial" panose="020B0604020202020204" pitchFamily="34" charset="0"/>
              </a:rPr>
              <a:t>Multiple threads </a:t>
            </a:r>
            <a:r>
              <a:rPr lang="en-US" altLang="en-US" sz="1400" dirty="0" smtClean="0">
                <a:solidFill>
                  <a:schemeClr val="tx2"/>
                </a:solidFill>
                <a:latin typeface="Calibri" panose="020F0502020204030204" pitchFamily="34" charset="0"/>
                <a:cs typeface="Arial" panose="020B0604020202020204" pitchFamily="34" charset="0"/>
              </a:rPr>
              <a:t>within a </a:t>
            </a:r>
            <a:r>
              <a:rPr lang="en-US" altLang="en-US" sz="1400" dirty="0">
                <a:solidFill>
                  <a:schemeClr val="tx2"/>
                </a:solidFill>
                <a:latin typeface="Calibri" panose="020F0502020204030204" pitchFamily="34" charset="0"/>
                <a:cs typeface="Arial" panose="020B0604020202020204" pitchFamily="34" charset="0"/>
              </a:rPr>
              <a:t>process share</a:t>
            </a:r>
          </a:p>
          <a:p>
            <a:pPr marL="285750" indent="-285750" algn="just">
              <a:spcBef>
                <a:spcPts val="600"/>
              </a:spcBef>
              <a:buClr>
                <a:schemeClr val="tx2"/>
              </a:buClr>
              <a:buSzPct val="75000"/>
              <a:buFont typeface="Wingdings" panose="05000000000000000000" pitchFamily="2" charset="2"/>
              <a:buChar char="§"/>
              <a:defRPr/>
            </a:pPr>
            <a:r>
              <a:rPr lang="en-US" altLang="en-US" sz="1400" dirty="0">
                <a:solidFill>
                  <a:schemeClr val="tx2"/>
                </a:solidFill>
                <a:latin typeface="Calibri" panose="020F0502020204030204" pitchFamily="34" charset="0"/>
                <a:cs typeface="Arial" panose="020B0604020202020204" pitchFamily="34" charset="0"/>
              </a:rPr>
              <a:t>Process memory, state etc..</a:t>
            </a:r>
          </a:p>
          <a:p>
            <a:pPr marL="285750" indent="-285750" algn="just">
              <a:spcBef>
                <a:spcPts val="600"/>
              </a:spcBef>
              <a:buClr>
                <a:schemeClr val="tx2"/>
              </a:buClr>
              <a:buSzPct val="75000"/>
              <a:buFont typeface="Wingdings" panose="05000000000000000000" pitchFamily="2" charset="2"/>
              <a:buChar char="§"/>
              <a:defRPr/>
            </a:pPr>
            <a:r>
              <a:rPr lang="en-US" altLang="en-US" sz="1400" dirty="0">
                <a:solidFill>
                  <a:schemeClr val="tx2"/>
                </a:solidFill>
                <a:latin typeface="Calibri" panose="020F0502020204030204" pitchFamily="34" charset="0"/>
                <a:cs typeface="Arial" panose="020B0604020202020204" pitchFamily="34" charset="0"/>
              </a:rPr>
              <a:t>Threads shares process address space</a:t>
            </a:r>
          </a:p>
        </p:txBody>
      </p:sp>
    </p:spTree>
    <p:extLst>
      <p:ext uri="{BB962C8B-B14F-4D97-AF65-F5344CB8AC3E}">
        <p14:creationId xmlns:p14="http://schemas.microsoft.com/office/powerpoint/2010/main" val="2391614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821216" cy="304800"/>
          </a:xfrm>
        </p:spPr>
        <p:txBody>
          <a:bodyPr/>
          <a:lstStyle/>
          <a:p>
            <a:r>
              <a:rPr lang="en-US" sz="2000" dirty="0">
                <a:solidFill>
                  <a:schemeClr val="accent6">
                    <a:lumMod val="75000"/>
                  </a:schemeClr>
                </a:solidFill>
                <a:latin typeface="Calibri" panose="020F0502020204030204" pitchFamily="34" charset="0"/>
              </a:rPr>
              <a:t>Advantages of threads </a:t>
            </a:r>
            <a:endParaRPr lang="en-US" sz="2000" b="1" dirty="0">
              <a:solidFill>
                <a:schemeClr val="accent6">
                  <a:lumMod val="50000"/>
                </a:schemeClr>
              </a:solidFill>
              <a:latin typeface="Calibri" panose="020F0502020204030204" pitchFamily="34" charset="0"/>
              <a:ea typeface="+mn-ea"/>
              <a:cs typeface="Arial" panose="020B0604020202020204" pitchFamily="34" charset="0"/>
            </a:endParaRPr>
          </a:p>
        </p:txBody>
      </p:sp>
      <p:sp>
        <p:nvSpPr>
          <p:cNvPr id="4" name="Rectangle 3"/>
          <p:cNvSpPr/>
          <p:nvPr/>
        </p:nvSpPr>
        <p:spPr>
          <a:xfrm>
            <a:off x="533400" y="1524000"/>
            <a:ext cx="7696200" cy="3810000"/>
          </a:xfrm>
          <a:prstGeom prst="rect">
            <a:avLst/>
          </a:prstGeom>
        </p:spPr>
        <p:txBody>
          <a:bodyPr>
            <a:noAutofit/>
          </a:bodyPr>
          <a:lstStyle/>
          <a:p>
            <a:pPr marL="285750" indent="-285750">
              <a:lnSpc>
                <a:spcPct val="150000"/>
              </a:lnSpc>
              <a:spcBef>
                <a:spcPts val="100"/>
              </a:spcBef>
              <a:spcAft>
                <a:spcPts val="500"/>
              </a:spcAft>
              <a:buFont typeface="Wingdings" panose="05000000000000000000" pitchFamily="2" charset="2"/>
              <a:buChar char="v"/>
              <a:defRPr/>
            </a:pPr>
            <a:r>
              <a:rPr lang="en-US" sz="1400" b="1" dirty="0" smtClean="0">
                <a:solidFill>
                  <a:schemeClr val="accent2"/>
                </a:solidFill>
                <a:latin typeface="Calibri" panose="020F0502020204030204" pitchFamily="34" charset="0"/>
              </a:rPr>
              <a:t>Responsiveness: </a:t>
            </a:r>
            <a:r>
              <a:rPr lang="en-US" sz="1400" dirty="0" smtClean="0">
                <a:solidFill>
                  <a:srgbClr val="17375E"/>
                </a:solidFill>
                <a:latin typeface="Calibri" panose="020F0502020204030204" pitchFamily="34" charset="0"/>
              </a:rPr>
              <a:t>Even if part of program is blocked or performing lengthy operation multithreading allows a program to continue. </a:t>
            </a:r>
          </a:p>
          <a:p>
            <a:pPr marL="285750" indent="-285750">
              <a:lnSpc>
                <a:spcPct val="150000"/>
              </a:lnSpc>
              <a:spcBef>
                <a:spcPts val="100"/>
              </a:spcBef>
              <a:spcAft>
                <a:spcPts val="500"/>
              </a:spcAft>
              <a:buFont typeface="Wingdings" panose="05000000000000000000" pitchFamily="2" charset="2"/>
              <a:buChar char="v"/>
              <a:defRPr/>
            </a:pPr>
            <a:r>
              <a:rPr lang="en-US" sz="1400" b="1" dirty="0" smtClean="0">
                <a:solidFill>
                  <a:schemeClr val="accent2"/>
                </a:solidFill>
                <a:latin typeface="Calibri" panose="020F0502020204030204" pitchFamily="34" charset="0"/>
              </a:rPr>
              <a:t>Resource </a:t>
            </a:r>
            <a:r>
              <a:rPr lang="en-US" sz="1400" b="1" dirty="0">
                <a:solidFill>
                  <a:schemeClr val="accent2"/>
                </a:solidFill>
                <a:latin typeface="Calibri" panose="020F0502020204030204" pitchFamily="34" charset="0"/>
              </a:rPr>
              <a:t>Sharing: </a:t>
            </a:r>
            <a:r>
              <a:rPr lang="en-US" sz="1400" dirty="0" smtClean="0">
                <a:solidFill>
                  <a:srgbClr val="17375E"/>
                </a:solidFill>
                <a:latin typeface="Calibri" panose="020F0502020204030204" pitchFamily="34" charset="0"/>
              </a:rPr>
              <a:t>Threads shares the memory &amp; Resources of the process within the same address space. </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Economy: </a:t>
            </a:r>
            <a:r>
              <a:rPr lang="en-US" sz="1400" dirty="0" smtClean="0">
                <a:solidFill>
                  <a:srgbClr val="17375E"/>
                </a:solidFill>
                <a:latin typeface="Calibri" panose="020F0502020204030204" pitchFamily="34" charset="0"/>
              </a:rPr>
              <a:t>Allowing memory &amp; resources for process creation is costly. Threads shares the resources of the process to which it belongs. Create and context switch threads is more economical .</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Utilization of MP Architectures:  </a:t>
            </a:r>
            <a:r>
              <a:rPr lang="en-US" sz="1400" dirty="0" smtClean="0">
                <a:solidFill>
                  <a:srgbClr val="17375E"/>
                </a:solidFill>
                <a:latin typeface="Calibri" panose="020F0502020204030204" pitchFamily="34" charset="0"/>
              </a:rPr>
              <a:t>In Multiprocessor systems , each thread running in parallel on a different processor as a result they are able to perform more than one single task at the same time.</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Better </a:t>
            </a:r>
            <a:r>
              <a:rPr lang="en-US" sz="1400" b="1" dirty="0" smtClean="0">
                <a:solidFill>
                  <a:schemeClr val="accent2"/>
                </a:solidFill>
                <a:latin typeface="Calibri" panose="020F0502020204030204" pitchFamily="34" charset="0"/>
              </a:rPr>
              <a:t>Throughput</a:t>
            </a:r>
            <a:endParaRPr lang="en-US" sz="1400" b="1" dirty="0">
              <a:solidFill>
                <a:schemeClr val="accent2"/>
              </a:solidFill>
              <a:latin typeface="Calibri" panose="020F0502020204030204" pitchFamily="34" charset="0"/>
            </a:endParaRPr>
          </a:p>
          <a:p>
            <a:pPr>
              <a:lnSpc>
                <a:spcPct val="150000"/>
              </a:lnSpc>
              <a:spcBef>
                <a:spcPts val="100"/>
              </a:spcBef>
              <a:spcAft>
                <a:spcPts val="500"/>
              </a:spcAft>
              <a:defRPr/>
            </a:pPr>
            <a:endParaRPr lang="en-US" dirty="0">
              <a:solidFill>
                <a:srgbClr val="17375E"/>
              </a:solidFill>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5505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897416" cy="381000"/>
          </a:xfrm>
        </p:spPr>
        <p:txBody>
          <a:bodyPr/>
          <a:lstStyle/>
          <a:p>
            <a:r>
              <a:rPr lang="en-US" sz="2000" dirty="0" smtClean="0">
                <a:solidFill>
                  <a:schemeClr val="accent6">
                    <a:lumMod val="75000"/>
                  </a:schemeClr>
                </a:solidFill>
                <a:latin typeface="Calibri" panose="020F0502020204030204" pitchFamily="34" charset="0"/>
              </a:rPr>
              <a:t>Thread Life cycle</a:t>
            </a:r>
            <a:endParaRPr lang="en-US" dirty="0"/>
          </a:p>
        </p:txBody>
      </p:sp>
      <p:sp>
        <p:nvSpPr>
          <p:cNvPr id="3" name="Oval 2"/>
          <p:cNvSpPr/>
          <p:nvPr/>
        </p:nvSpPr>
        <p:spPr>
          <a:xfrm>
            <a:off x="1828800" y="4212465"/>
            <a:ext cx="1371600" cy="1066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panose="020F0502020204030204" pitchFamily="34" charset="0"/>
              </a:rPr>
              <a:t>Runnable</a:t>
            </a:r>
          </a:p>
        </p:txBody>
      </p:sp>
      <p:sp>
        <p:nvSpPr>
          <p:cNvPr id="4" name="Oval 3"/>
          <p:cNvSpPr/>
          <p:nvPr/>
        </p:nvSpPr>
        <p:spPr>
          <a:xfrm>
            <a:off x="4167120" y="4191000"/>
            <a:ext cx="1319280" cy="1066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panose="020F0502020204030204" pitchFamily="34" charset="0"/>
              </a:rPr>
              <a:t>Running</a:t>
            </a:r>
          </a:p>
        </p:txBody>
      </p:sp>
      <p:sp>
        <p:nvSpPr>
          <p:cNvPr id="5" name="Oval 4"/>
          <p:cNvSpPr/>
          <p:nvPr/>
        </p:nvSpPr>
        <p:spPr>
          <a:xfrm>
            <a:off x="6453120" y="4114800"/>
            <a:ext cx="1649016" cy="1066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panose="020F0502020204030204" pitchFamily="34" charset="0"/>
              </a:rPr>
              <a:t>Terminated</a:t>
            </a:r>
          </a:p>
        </p:txBody>
      </p:sp>
      <p:sp>
        <p:nvSpPr>
          <p:cNvPr id="6" name="Oval 5"/>
          <p:cNvSpPr/>
          <p:nvPr/>
        </p:nvSpPr>
        <p:spPr>
          <a:xfrm>
            <a:off x="4038600" y="1600200"/>
            <a:ext cx="1271520" cy="1066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panose="020F0502020204030204" pitchFamily="34" charset="0"/>
              </a:rPr>
              <a:t>Blocked</a:t>
            </a:r>
          </a:p>
        </p:txBody>
      </p:sp>
      <p:sp>
        <p:nvSpPr>
          <p:cNvPr id="7" name="Oval 6"/>
          <p:cNvSpPr/>
          <p:nvPr/>
        </p:nvSpPr>
        <p:spPr>
          <a:xfrm>
            <a:off x="1752600" y="1632397"/>
            <a:ext cx="1371600" cy="1066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panose="020F0502020204030204" pitchFamily="34" charset="0"/>
              </a:rPr>
              <a:t>Start</a:t>
            </a:r>
            <a:endParaRPr lang="en-US" sz="1600" dirty="0">
              <a:latin typeface="Calibri" panose="020F0502020204030204" pitchFamily="34" charset="0"/>
            </a:endParaRPr>
          </a:p>
        </p:txBody>
      </p:sp>
      <p:cxnSp>
        <p:nvCxnSpPr>
          <p:cNvPr id="9" name="Straight Arrow Connector 8"/>
          <p:cNvCxnSpPr>
            <a:stCxn id="7" idx="2"/>
          </p:cNvCxnSpPr>
          <p:nvPr/>
        </p:nvCxnSpPr>
        <p:spPr>
          <a:xfrm>
            <a:off x="1752600" y="2165797"/>
            <a:ext cx="76200" cy="2482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a:endCxn id="4" idx="2"/>
          </p:cNvCxnSpPr>
          <p:nvPr/>
        </p:nvCxnSpPr>
        <p:spPr>
          <a:xfrm flipV="1">
            <a:off x="3200400" y="4724400"/>
            <a:ext cx="966720" cy="2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5486400" y="4648200"/>
            <a:ext cx="966720" cy="50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p:cNvCxnSpPr>
          <p:nvPr/>
        </p:nvCxnSpPr>
        <p:spPr>
          <a:xfrm>
            <a:off x="5310120" y="2133600"/>
            <a:ext cx="1967508"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7"/>
          </p:cNvCxnSpPr>
          <p:nvPr/>
        </p:nvCxnSpPr>
        <p:spPr>
          <a:xfrm rot="5400000" flipH="1" flipV="1">
            <a:off x="5056924" y="-616870"/>
            <a:ext cx="271907" cy="45390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391400" y="1495022"/>
            <a:ext cx="71021" cy="2641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3" idx="0"/>
          </p:cNvCxnSpPr>
          <p:nvPr/>
        </p:nvCxnSpPr>
        <p:spPr>
          <a:xfrm flipH="1">
            <a:off x="2514600" y="2133600"/>
            <a:ext cx="1524000" cy="2078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7"/>
            <a:endCxn id="6" idx="3"/>
          </p:cNvCxnSpPr>
          <p:nvPr/>
        </p:nvCxnSpPr>
        <p:spPr>
          <a:xfrm flipV="1">
            <a:off x="2999534" y="2510771"/>
            <a:ext cx="1225276" cy="185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3" idx="5"/>
          </p:cNvCxnSpPr>
          <p:nvPr/>
        </p:nvCxnSpPr>
        <p:spPr>
          <a:xfrm flipH="1">
            <a:off x="2999534" y="5101571"/>
            <a:ext cx="1360790" cy="2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0"/>
          </p:cNvCxnSpPr>
          <p:nvPr/>
        </p:nvCxnSpPr>
        <p:spPr>
          <a:xfrm flipV="1">
            <a:off x="4826760" y="2699197"/>
            <a:ext cx="0" cy="149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3" idx="4"/>
          </p:cNvCxnSpPr>
          <p:nvPr/>
        </p:nvCxnSpPr>
        <p:spPr>
          <a:xfrm rot="16200000" flipH="1">
            <a:off x="4897462" y="2896403"/>
            <a:ext cx="321434" cy="50871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601757" y="5084935"/>
            <a:ext cx="1" cy="51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644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162800" cy="386956"/>
          </a:xfrm>
        </p:spPr>
        <p:txBody>
          <a:bodyPr/>
          <a:lstStyle/>
          <a:p>
            <a:r>
              <a:rPr lang="en-US" sz="2000" dirty="0">
                <a:solidFill>
                  <a:schemeClr val="accent6">
                    <a:lumMod val="75000"/>
                  </a:schemeClr>
                </a:solidFill>
                <a:latin typeface="Calibri" panose="020F0502020204030204" pitchFamily="34" charset="0"/>
              </a:rPr>
              <a:t>Thread Life </a:t>
            </a:r>
            <a:r>
              <a:rPr lang="en-US" sz="2000" dirty="0" smtClean="0">
                <a:solidFill>
                  <a:schemeClr val="accent6">
                    <a:lumMod val="75000"/>
                  </a:schemeClr>
                </a:solidFill>
                <a:latin typeface="Calibri" panose="020F0502020204030204" pitchFamily="34" charset="0"/>
              </a:rPr>
              <a:t>cycle - states</a:t>
            </a:r>
            <a:endParaRPr lang="en-US" sz="2000" dirty="0"/>
          </a:p>
        </p:txBody>
      </p:sp>
      <p:sp>
        <p:nvSpPr>
          <p:cNvPr id="3" name="Rectangle 2"/>
          <p:cNvSpPr/>
          <p:nvPr/>
        </p:nvSpPr>
        <p:spPr>
          <a:xfrm>
            <a:off x="533400" y="1219200"/>
            <a:ext cx="7696200" cy="4343400"/>
          </a:xfrm>
          <a:prstGeom prst="rect">
            <a:avLst/>
          </a:prstGeom>
        </p:spPr>
        <p:txBody>
          <a:bodyPr>
            <a:noAutofit/>
          </a:bodyPr>
          <a:lstStyle/>
          <a:p>
            <a:pPr>
              <a:lnSpc>
                <a:spcPct val="150000"/>
              </a:lnSpc>
              <a:spcBef>
                <a:spcPts val="100"/>
              </a:spcBef>
              <a:spcAft>
                <a:spcPts val="500"/>
              </a:spcAft>
              <a:defRPr/>
            </a:pPr>
            <a:r>
              <a:rPr lang="en-US" sz="1400" dirty="0" smtClean="0">
                <a:solidFill>
                  <a:srgbClr val="17375E"/>
                </a:solidFill>
                <a:latin typeface="Calibri" panose="020F0502020204030204" pitchFamily="34" charset="0"/>
              </a:rPr>
              <a:t>The life cycle of  thread controlled by JVM. The thread states are as follows:</a:t>
            </a:r>
          </a:p>
          <a:p>
            <a:pPr marL="285750" indent="-285750">
              <a:lnSpc>
                <a:spcPct val="150000"/>
              </a:lnSpc>
              <a:spcBef>
                <a:spcPts val="100"/>
              </a:spcBef>
              <a:spcAft>
                <a:spcPts val="500"/>
              </a:spcAft>
              <a:buFont typeface="Wingdings" panose="05000000000000000000" pitchFamily="2" charset="2"/>
              <a:buChar char="v"/>
              <a:defRPr/>
            </a:pPr>
            <a:r>
              <a:rPr lang="en-US" sz="1400" b="1" dirty="0" smtClean="0">
                <a:solidFill>
                  <a:schemeClr val="accent2"/>
                </a:solidFill>
                <a:latin typeface="Calibri" panose="020F0502020204030204" pitchFamily="34" charset="0"/>
              </a:rPr>
              <a:t>New:</a:t>
            </a:r>
            <a:r>
              <a:rPr lang="en-US" sz="1400" dirty="0" smtClean="0">
                <a:solidFill>
                  <a:schemeClr val="accent2"/>
                </a:solidFill>
                <a:latin typeface="Calibri" panose="020F0502020204030204" pitchFamily="34" charset="0"/>
              </a:rPr>
              <a:t> </a:t>
            </a:r>
            <a:r>
              <a:rPr lang="en-US" sz="1400" dirty="0" smtClean="0">
                <a:solidFill>
                  <a:srgbClr val="17375E"/>
                </a:solidFill>
                <a:latin typeface="Calibri" panose="020F0502020204030204" pitchFamily="34" charset="0"/>
              </a:rPr>
              <a:t>The thread is created but not processed yet. </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Runnable: </a:t>
            </a:r>
            <a:r>
              <a:rPr lang="en-US" sz="1400" dirty="0" smtClean="0">
                <a:solidFill>
                  <a:srgbClr val="17375E"/>
                </a:solidFill>
                <a:latin typeface="Calibri" panose="020F0502020204030204" pitchFamily="34" charset="0"/>
              </a:rPr>
              <a:t>A thread first enters runnable state after the invoking of start() method but a thread can return to this state after either running, waiting, sleeping or coming back from blocked thread also. </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Running: </a:t>
            </a:r>
            <a:r>
              <a:rPr lang="en-US" sz="1400" dirty="0" smtClean="0">
                <a:solidFill>
                  <a:srgbClr val="17375E"/>
                </a:solidFill>
                <a:latin typeface="Calibri" panose="020F0502020204030204" pitchFamily="34" charset="0"/>
              </a:rPr>
              <a:t>A thread is in running state that means the thread is currently executing. There are several ways to enter in Runnable state but there is only one way to enter in Running state.</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Blocked: </a:t>
            </a:r>
            <a:r>
              <a:rPr lang="en-US" sz="1400" dirty="0" smtClean="0">
                <a:solidFill>
                  <a:srgbClr val="17375E"/>
                </a:solidFill>
                <a:latin typeface="Calibri" panose="020F0502020204030204" pitchFamily="34" charset="0"/>
              </a:rPr>
              <a:t>A thread can enter in this state because of waiting the resources that are blocked by another thread. </a:t>
            </a:r>
          </a:p>
          <a:p>
            <a:pPr marL="285750" indent="-285750">
              <a:lnSpc>
                <a:spcPct val="150000"/>
              </a:lnSpc>
              <a:spcBef>
                <a:spcPts val="100"/>
              </a:spcBef>
              <a:spcAft>
                <a:spcPts val="500"/>
              </a:spcAft>
              <a:buFont typeface="Wingdings" panose="05000000000000000000" pitchFamily="2" charset="2"/>
              <a:buChar char="v"/>
              <a:defRPr/>
            </a:pPr>
            <a:r>
              <a:rPr lang="en-US" sz="1400" b="1" dirty="0">
                <a:solidFill>
                  <a:schemeClr val="accent2"/>
                </a:solidFill>
                <a:latin typeface="Calibri" panose="020F0502020204030204" pitchFamily="34" charset="0"/>
              </a:rPr>
              <a:t>Terminated: </a:t>
            </a:r>
            <a:r>
              <a:rPr lang="en-US" sz="1400" dirty="0" smtClean="0">
                <a:solidFill>
                  <a:srgbClr val="17375E"/>
                </a:solidFill>
                <a:latin typeface="Calibri" panose="020F0502020204030204" pitchFamily="34" charset="0"/>
              </a:rPr>
              <a:t>A thread can be considered dead when its run() method completes. If any thread comes in this state it means it cannot ever run again. </a:t>
            </a:r>
            <a:endParaRPr lang="en-US" sz="1400" b="1" dirty="0">
              <a:solidFill>
                <a:srgbClr val="17375E"/>
              </a:solidFill>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smtClean="0">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0002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821216" cy="691756"/>
          </a:xfrm>
        </p:spPr>
        <p:txBody>
          <a:bodyPr/>
          <a:lstStyle/>
          <a:p>
            <a:r>
              <a:rPr lang="en-US" sz="2000" dirty="0" smtClean="0">
                <a:solidFill>
                  <a:schemeClr val="accent6">
                    <a:lumMod val="75000"/>
                  </a:schemeClr>
                </a:solidFill>
                <a:latin typeface="Calibri" panose="020F0502020204030204" pitchFamily="34" charset="0"/>
              </a:rPr>
              <a:t>Thread Synchronization</a:t>
            </a:r>
            <a:endParaRPr lang="en-US" sz="2000" dirty="0"/>
          </a:p>
        </p:txBody>
      </p:sp>
      <p:sp>
        <p:nvSpPr>
          <p:cNvPr id="3" name="Rectangle 2"/>
          <p:cNvSpPr/>
          <p:nvPr/>
        </p:nvSpPr>
        <p:spPr>
          <a:xfrm>
            <a:off x="533399" y="1219200"/>
            <a:ext cx="8324457" cy="4714524"/>
          </a:xfrm>
          <a:prstGeom prst="rect">
            <a:avLst/>
          </a:prstGeom>
        </p:spPr>
        <p:txBody>
          <a:bodyPr>
            <a:noAutofit/>
          </a:bodyPr>
          <a:lstStyle/>
          <a:p>
            <a:pPr marL="285750" indent="-285750" algn="just">
              <a:buFont typeface="Wingdings" panose="05000000000000000000" pitchFamily="2" charset="2"/>
              <a:buChar char="q"/>
            </a:pPr>
            <a:r>
              <a:rPr lang="en-US" sz="1400" dirty="0">
                <a:solidFill>
                  <a:srgbClr val="17375E"/>
                </a:solidFill>
                <a:latin typeface="Calibri" panose="020F0502020204030204" pitchFamily="34" charset="0"/>
              </a:rPr>
              <a:t>Synchronization is used to prevent corruption when multiple threads access shared data at the same time by allowing one thread to access the shared resources each time. </a:t>
            </a:r>
          </a:p>
          <a:p>
            <a:pPr algn="just"/>
            <a:endParaRPr lang="en-US" sz="1400" dirty="0">
              <a:solidFill>
                <a:srgbClr val="17375E"/>
              </a:solidFill>
              <a:latin typeface="Calibri" panose="020F0502020204030204" pitchFamily="34" charset="0"/>
            </a:endParaRPr>
          </a:p>
          <a:p>
            <a:pPr algn="just"/>
            <a:r>
              <a:rPr lang="en-US" sz="1400" dirty="0">
                <a:solidFill>
                  <a:srgbClr val="17375E"/>
                </a:solidFill>
                <a:latin typeface="Calibri" panose="020F0502020204030204" pitchFamily="34" charset="0"/>
              </a:rPr>
              <a:t>There are two types of thread synchronization mutual exclusive and inter-thread communication. </a:t>
            </a:r>
          </a:p>
          <a:p>
            <a:pPr algn="just"/>
            <a:endParaRPr lang="en-US" sz="1400" dirty="0">
              <a:solidFill>
                <a:srgbClr val="17375E"/>
              </a:solidFill>
              <a:latin typeface="Calibri" panose="020F0502020204030204" pitchFamily="34" charset="0"/>
            </a:endParaRPr>
          </a:p>
          <a:p>
            <a:pPr indent="-285750" algn="just">
              <a:buFont typeface="Wingdings" panose="05000000000000000000" pitchFamily="2" charset="2"/>
              <a:buChar char="v"/>
            </a:pPr>
            <a:r>
              <a:rPr lang="en-US" sz="1400" dirty="0">
                <a:solidFill>
                  <a:schemeClr val="accent2">
                    <a:lumMod val="75000"/>
                  </a:schemeClr>
                </a:solidFill>
                <a:latin typeface="Calibri" panose="020F0502020204030204" pitchFamily="34" charset="0"/>
              </a:rPr>
              <a:t>Mutual Exclusive </a:t>
            </a:r>
          </a:p>
          <a:p>
            <a:pPr algn="just"/>
            <a:endParaRPr lang="en-US" sz="1400" dirty="0">
              <a:solidFill>
                <a:schemeClr val="accent4"/>
              </a:solidFill>
              <a:latin typeface="Calibri" panose="020F0502020204030204" pitchFamily="34" charset="0"/>
            </a:endParaRPr>
          </a:p>
          <a:p>
            <a:pPr marL="742950" lvl="1" indent="-285750" algn="just">
              <a:buFont typeface="Wingdings" panose="05000000000000000000" pitchFamily="2" charset="2"/>
              <a:buChar char="§"/>
            </a:pPr>
            <a:r>
              <a:rPr lang="en-US" sz="1400" dirty="0" smtClean="0">
                <a:solidFill>
                  <a:schemeClr val="accent4"/>
                </a:solidFill>
                <a:latin typeface="Calibri" panose="020F0502020204030204" pitchFamily="34" charset="0"/>
              </a:rPr>
              <a:t>Synchronized method </a:t>
            </a:r>
            <a:r>
              <a:rPr lang="en-US" sz="1400" dirty="0" smtClean="0">
                <a:solidFill>
                  <a:srgbClr val="17375E"/>
                </a:solidFill>
                <a:latin typeface="Calibri" panose="020F0502020204030204" pitchFamily="34" charset="0"/>
              </a:rPr>
              <a:t>– Is used to lock an object for any shared resource. </a:t>
            </a:r>
          </a:p>
          <a:p>
            <a:pPr lvl="1" algn="just"/>
            <a:r>
              <a:rPr lang="en-US" sz="1400" dirty="0" smtClean="0">
                <a:solidFill>
                  <a:srgbClr val="17375E"/>
                </a:solidFill>
                <a:latin typeface="Calibri" panose="020F0502020204030204" pitchFamily="34" charset="0"/>
              </a:rPr>
              <a:t>	When </a:t>
            </a:r>
            <a:r>
              <a:rPr lang="en-US" sz="1400" dirty="0">
                <a:solidFill>
                  <a:srgbClr val="17375E"/>
                </a:solidFill>
                <a:latin typeface="Calibri" panose="020F0502020204030204" pitchFamily="34" charset="0"/>
              </a:rPr>
              <a:t>a thread invokes a synchronized method, it automatically acquires the lock for that object </a:t>
            </a:r>
            <a:r>
              <a:rPr lang="en-US" sz="1400" dirty="0" smtClean="0">
                <a:solidFill>
                  <a:srgbClr val="17375E"/>
                </a:solidFill>
                <a:latin typeface="Calibri" panose="020F0502020204030204" pitchFamily="34" charset="0"/>
              </a:rPr>
              <a:t>	and </a:t>
            </a:r>
            <a:r>
              <a:rPr lang="en-US" sz="1400" dirty="0">
                <a:solidFill>
                  <a:srgbClr val="17375E"/>
                </a:solidFill>
                <a:latin typeface="Calibri" panose="020F0502020204030204" pitchFamily="34" charset="0"/>
              </a:rPr>
              <a:t>releases it when the thread completes its task</a:t>
            </a:r>
            <a:r>
              <a:rPr lang="en-US" sz="1400" dirty="0" smtClean="0">
                <a:solidFill>
                  <a:srgbClr val="17375E"/>
                </a:solidFill>
                <a:latin typeface="Calibri" panose="020F0502020204030204" pitchFamily="34" charset="0"/>
              </a:rPr>
              <a:t>.</a:t>
            </a:r>
          </a:p>
          <a:p>
            <a:pPr lvl="1" algn="just"/>
            <a:endParaRPr lang="en-US" sz="1400" dirty="0">
              <a:solidFill>
                <a:srgbClr val="17375E"/>
              </a:solidFill>
              <a:latin typeface="Calibri" panose="020F0502020204030204" pitchFamily="34" charset="0"/>
            </a:endParaRPr>
          </a:p>
          <a:p>
            <a:pPr marL="742950" lvl="1" indent="-285750" algn="just">
              <a:buFont typeface="Wingdings" panose="05000000000000000000" pitchFamily="2" charset="2"/>
              <a:buChar char="§"/>
            </a:pPr>
            <a:r>
              <a:rPr lang="en-US" sz="1400" dirty="0">
                <a:solidFill>
                  <a:schemeClr val="accent4"/>
                </a:solidFill>
                <a:latin typeface="Calibri" panose="020F0502020204030204" pitchFamily="34" charset="0"/>
              </a:rPr>
              <a:t>Synchronized block- </a:t>
            </a:r>
            <a:r>
              <a:rPr lang="en-US" sz="1400" dirty="0" smtClean="0">
                <a:solidFill>
                  <a:srgbClr val="17375E"/>
                </a:solidFill>
                <a:latin typeface="Calibri" panose="020F0502020204030204" pitchFamily="34" charset="0"/>
              </a:rPr>
              <a:t>Is used to perform </a:t>
            </a:r>
            <a:r>
              <a:rPr lang="en-US" sz="1400" dirty="0">
                <a:solidFill>
                  <a:srgbClr val="17375E"/>
                </a:solidFill>
                <a:latin typeface="Calibri" panose="020F0502020204030204" pitchFamily="34" charset="0"/>
              </a:rPr>
              <a:t>synchronization on any specific resource of the method.</a:t>
            </a:r>
          </a:p>
          <a:p>
            <a:pPr lvl="1" algn="just"/>
            <a:r>
              <a:rPr lang="en-US" sz="1400" dirty="0" smtClean="0">
                <a:solidFill>
                  <a:srgbClr val="17375E"/>
                </a:solidFill>
                <a:latin typeface="Calibri" panose="020F0502020204030204" pitchFamily="34" charset="0"/>
              </a:rPr>
              <a:t>	Suppose </a:t>
            </a:r>
            <a:r>
              <a:rPr lang="en-US" sz="1400" dirty="0">
                <a:solidFill>
                  <a:srgbClr val="17375E"/>
                </a:solidFill>
                <a:latin typeface="Calibri" panose="020F0502020204030204" pitchFamily="34" charset="0"/>
              </a:rPr>
              <a:t>you have 50 lines of code in your method, but you want to synchronize only 5 lines, you </a:t>
            </a:r>
            <a:r>
              <a:rPr lang="en-US" sz="1400" dirty="0" smtClean="0">
                <a:solidFill>
                  <a:srgbClr val="17375E"/>
                </a:solidFill>
                <a:latin typeface="Calibri" panose="020F0502020204030204" pitchFamily="34" charset="0"/>
              </a:rPr>
              <a:t>	can </a:t>
            </a:r>
            <a:r>
              <a:rPr lang="en-US" sz="1400" dirty="0">
                <a:solidFill>
                  <a:srgbClr val="17375E"/>
                </a:solidFill>
                <a:latin typeface="Calibri" panose="020F0502020204030204" pitchFamily="34" charset="0"/>
              </a:rPr>
              <a:t>use synchronized block.</a:t>
            </a:r>
          </a:p>
          <a:p>
            <a:pPr lvl="1" algn="just"/>
            <a:r>
              <a:rPr lang="en-US" sz="1400" dirty="0" smtClean="0">
                <a:solidFill>
                  <a:srgbClr val="17375E"/>
                </a:solidFill>
                <a:latin typeface="Calibri" panose="020F0502020204030204" pitchFamily="34" charset="0"/>
              </a:rPr>
              <a:t>	If </a:t>
            </a:r>
            <a:r>
              <a:rPr lang="en-US" sz="1400" dirty="0">
                <a:solidFill>
                  <a:srgbClr val="17375E"/>
                </a:solidFill>
                <a:latin typeface="Calibri" panose="020F0502020204030204" pitchFamily="34" charset="0"/>
              </a:rPr>
              <a:t>you put all the codes of the method in the synchronized block, it will work same as the </a:t>
            </a:r>
            <a:r>
              <a:rPr lang="en-US" sz="1400" dirty="0" smtClean="0">
                <a:solidFill>
                  <a:srgbClr val="17375E"/>
                </a:solidFill>
                <a:latin typeface="Calibri" panose="020F0502020204030204" pitchFamily="34" charset="0"/>
              </a:rPr>
              <a:t>	synchronized </a:t>
            </a:r>
            <a:r>
              <a:rPr lang="en-US" sz="1400" dirty="0">
                <a:solidFill>
                  <a:srgbClr val="17375E"/>
                </a:solidFill>
                <a:latin typeface="Calibri" panose="020F0502020204030204" pitchFamily="34" charset="0"/>
              </a:rPr>
              <a:t>method</a:t>
            </a:r>
            <a:r>
              <a:rPr lang="en-US" sz="1400" dirty="0" smtClean="0">
                <a:solidFill>
                  <a:srgbClr val="17375E"/>
                </a:solidFill>
                <a:latin typeface="Calibri" panose="020F0502020204030204" pitchFamily="34" charset="0"/>
              </a:rPr>
              <a:t>. </a:t>
            </a:r>
            <a:endParaRPr lang="en-US" sz="1400" dirty="0">
              <a:solidFill>
                <a:srgbClr val="17375E"/>
              </a:solidFill>
              <a:latin typeface="Calibri" panose="020F0502020204030204" pitchFamily="34" charset="0"/>
            </a:endParaRPr>
          </a:p>
          <a:p>
            <a:pPr lvl="0" algn="just"/>
            <a:endParaRPr lang="en-US" sz="1050" dirty="0">
              <a:latin typeface="Calibri" panose="020F0502020204030204" pitchFamily="34" charset="0"/>
            </a:endParaRPr>
          </a:p>
          <a:p>
            <a:pPr algn="just">
              <a:defRPr/>
            </a:pPr>
            <a:endParaRPr lang="en-US" sz="105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74043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gnizan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a:ea typeface="ヒラギノ角ゴ ProN W3"/>
        <a:cs typeface="ヒラギノ角ゴ ProN W3"/>
      </a:majorFont>
      <a:minorFont>
        <a:latin typeface="Segoe U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chemeClr val="bg1">
            <a:lumMod val="95000"/>
          </a:schemeClr>
        </a:solidFill>
        <a:ln w="9525">
          <a:solidFill>
            <a:schemeClr val="accent2">
              <a:lumMod val="60000"/>
              <a:lumOff val="40000"/>
            </a:schemeClr>
          </a:solidFill>
          <a:miter lim="800000"/>
          <a:headEnd/>
          <a:tailEnd type="none" w="lg" len="lg"/>
        </a:ln>
      </a:spPr>
      <a:bodyPr wrap="square">
        <a:spAutoFit/>
      </a:bodyPr>
      <a:lstStyle>
        <a:defPPr marL="342900" indent="-342900" algn="l">
          <a:spcBef>
            <a:spcPts val="100"/>
          </a:spcBef>
          <a:spcAft>
            <a:spcPts val="500"/>
          </a:spcAft>
          <a:defRPr sz="1050" u="sng" dirty="0" smtClean="0">
            <a:latin typeface="Calibri" panose="020F0502020204030204" pitchFamily="34" charset="0"/>
            <a:cs typeface="Calibri" panose="020F05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Cognizant1</Template>
  <TotalTime>5919</TotalTime>
  <Words>1049</Words>
  <Application>Microsoft Office PowerPoint</Application>
  <PresentationFormat>On-screen Show (4:3)</PresentationFormat>
  <Paragraphs>262</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Cognizant1</vt:lpstr>
      <vt:lpstr>Document</vt:lpstr>
      <vt:lpstr> Thread Dump Analysis </vt:lpstr>
      <vt:lpstr>Agenda</vt:lpstr>
      <vt:lpstr>Introduction to Thread</vt:lpstr>
      <vt:lpstr>Multithreading VS Single threading</vt:lpstr>
      <vt:lpstr>Process VS Threads </vt:lpstr>
      <vt:lpstr>Advantages of threads </vt:lpstr>
      <vt:lpstr>Thread Life cycle</vt:lpstr>
      <vt:lpstr>Thread Life cycle - states</vt:lpstr>
      <vt:lpstr>Thread Synchronization</vt:lpstr>
      <vt:lpstr>Thread Synchronization</vt:lpstr>
      <vt:lpstr>deadlock</vt:lpstr>
      <vt:lpstr>Prerequisites access permissions required</vt:lpstr>
      <vt:lpstr>Tools to generate thread dumps </vt:lpstr>
      <vt:lpstr>Generating Thread dumps on Windows</vt:lpstr>
      <vt:lpstr>Generating Thread dumps on Linux/Unix</vt:lpstr>
      <vt:lpstr>Sample Thread dump</vt:lpstr>
      <vt:lpstr>Thread dump terminology  </vt:lpstr>
      <vt:lpstr>Case study on Thread dump analysis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Non-Functional Testing &amp; Engineering Capability</dc:title>
  <dc:creator>Sriramaneni, Harshitha (Cognizant)</dc:creator>
  <cp:lastModifiedBy>loadtesterpsy</cp:lastModifiedBy>
  <cp:revision>323</cp:revision>
  <dcterms:created xsi:type="dcterms:W3CDTF">2014-03-06T05:18:40Z</dcterms:created>
  <dcterms:modified xsi:type="dcterms:W3CDTF">2016-06-17T12:34:13Z</dcterms:modified>
</cp:coreProperties>
</file>