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pptx" ContentType="application/vnd.openxmlformats-officedocument.presentationml.presentation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7" r:id="rId4"/>
  </p:sldMasterIdLst>
  <p:notesMasterIdLst>
    <p:notesMasterId r:id="rId13"/>
  </p:notesMasterIdLst>
  <p:sldIdLst>
    <p:sldId id="338" r:id="rId5"/>
    <p:sldId id="340" r:id="rId6"/>
    <p:sldId id="341" r:id="rId7"/>
    <p:sldId id="342" r:id="rId8"/>
    <p:sldId id="347" r:id="rId9"/>
    <p:sldId id="344" r:id="rId10"/>
    <p:sldId id="345" r:id="rId11"/>
    <p:sldId id="346" r:id="rId12"/>
  </p:sldIdLst>
  <p:sldSz cx="96027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E0B"/>
    <a:srgbClr val="006D9E"/>
    <a:srgbClr val="595997"/>
    <a:srgbClr val="932077"/>
    <a:srgbClr val="A9194F"/>
    <a:srgbClr val="BA2C2B"/>
    <a:srgbClr val="C45F24"/>
    <a:srgbClr val="C98314"/>
    <a:srgbClr val="828D30"/>
    <a:srgbClr val="118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2" autoAdjust="0"/>
    <p:restoredTop sz="94671" autoAdjust="0"/>
  </p:normalViewPr>
  <p:slideViewPr>
    <p:cSldViewPr snapToGrid="0" showGuides="1">
      <p:cViewPr>
        <p:scale>
          <a:sx n="80" d="100"/>
          <a:sy n="80" d="100"/>
        </p:scale>
        <p:origin x="-618" y="360"/>
      </p:cViewPr>
      <p:guideLst>
        <p:guide orient="horz" pos="807"/>
        <p:guide orient="horz" pos="3958"/>
        <p:guide pos="282"/>
        <p:guide pos="5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4738-9AF8-4E84-817C-AC46EF018A68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85800"/>
            <a:ext cx="4800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61C6A-B723-4626-8E07-ACAE984FA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266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MMC_CoverShape"/>
          <p:cNvGrpSpPr/>
          <p:nvPr userDrawn="1"/>
        </p:nvGrpSpPr>
        <p:grpSpPr>
          <a:xfrm>
            <a:off x="0" y="1"/>
            <a:ext cx="9602788" cy="6858004"/>
            <a:chOff x="0" y="1"/>
            <a:chExt cx="9602788" cy="6858004"/>
          </a:xfrm>
        </p:grpSpPr>
        <p:sp>
          <p:nvSpPr>
            <p:cNvPr id="45" name="Rectangle 44"/>
            <p:cNvSpPr/>
            <p:nvPr userDrawn="1"/>
          </p:nvSpPr>
          <p:spPr>
            <a:xfrm>
              <a:off x="0" y="6141357"/>
              <a:ext cx="9602788" cy="7166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30" name="Isosceles Triangle 29"/>
            <p:cNvSpPr/>
            <p:nvPr userDrawn="1"/>
          </p:nvSpPr>
          <p:spPr>
            <a:xfrm>
              <a:off x="2555000" y="5285806"/>
              <a:ext cx="1022324" cy="881314"/>
            </a:xfrm>
            <a:prstGeom prst="triangle">
              <a:avLst/>
            </a:prstGeom>
            <a:solidFill>
              <a:schemeClr val="accent2"/>
            </a:solidFill>
            <a:ln w="12700" cmpd="sng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algn="ctr"/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2" name="Isosceles Triangle 31"/>
            <p:cNvSpPr/>
            <p:nvPr userDrawn="1"/>
          </p:nvSpPr>
          <p:spPr>
            <a:xfrm rot="10800000">
              <a:off x="7324592" y="5285806"/>
              <a:ext cx="1022324" cy="881314"/>
            </a:xfrm>
            <a:prstGeom prst="triangle">
              <a:avLst/>
            </a:prstGeom>
            <a:solidFill>
              <a:schemeClr val="accent1"/>
            </a:solidFill>
            <a:ln w="12700" cmpd="sng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algn="ctr"/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3" name="Isosceles Triangle 32"/>
            <p:cNvSpPr/>
            <p:nvPr userDrawn="1"/>
          </p:nvSpPr>
          <p:spPr>
            <a:xfrm rot="10800000">
              <a:off x="6295646" y="5285806"/>
              <a:ext cx="1022324" cy="88131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2700" cmpd="sng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algn="ctr"/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4" name="Isosceles Triangle 33"/>
            <p:cNvSpPr/>
            <p:nvPr userDrawn="1"/>
          </p:nvSpPr>
          <p:spPr>
            <a:xfrm rot="10800000">
              <a:off x="6810119" y="4406944"/>
              <a:ext cx="1022324" cy="881314"/>
            </a:xfrm>
            <a:prstGeom prst="triangle">
              <a:avLst/>
            </a:prstGeom>
            <a:solidFill>
              <a:schemeClr val="accent3"/>
            </a:solidFill>
            <a:ln w="12700" cmpd="sng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algn="ctr"/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5" name="Isosceles Triangle 34"/>
            <p:cNvSpPr/>
            <p:nvPr userDrawn="1"/>
          </p:nvSpPr>
          <p:spPr>
            <a:xfrm rot="10800000">
              <a:off x="4720073" y="4406944"/>
              <a:ext cx="1022324" cy="88131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2700" cmpd="sng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algn="ctr"/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6" name="Isosceles Triangle 35"/>
            <p:cNvSpPr/>
            <p:nvPr userDrawn="1"/>
          </p:nvSpPr>
          <p:spPr>
            <a:xfrm rot="10800000">
              <a:off x="8342820" y="3528082"/>
              <a:ext cx="1022324" cy="881314"/>
            </a:xfrm>
            <a:prstGeom prst="triangle">
              <a:avLst/>
            </a:prstGeom>
            <a:solidFill>
              <a:schemeClr val="accent2"/>
            </a:solidFill>
            <a:ln w="12700" cmpd="sng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algn="ctr"/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7" name="Isosceles Triangle 36"/>
            <p:cNvSpPr/>
            <p:nvPr userDrawn="1"/>
          </p:nvSpPr>
          <p:spPr>
            <a:xfrm rot="10800000">
              <a:off x="7828347" y="2649220"/>
              <a:ext cx="1022324" cy="88131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2700" cmpd="sng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algn="ctr"/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0800000">
              <a:off x="6799401" y="2649220"/>
              <a:ext cx="1022324" cy="881314"/>
            </a:xfrm>
            <a:prstGeom prst="triangle">
              <a:avLst/>
            </a:prstGeom>
            <a:solidFill>
              <a:schemeClr val="accent2"/>
            </a:solidFill>
            <a:ln w="12700" cmpd="sng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algn="ctr"/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9" name="Isosceles Triangle 38"/>
            <p:cNvSpPr/>
            <p:nvPr userDrawn="1"/>
          </p:nvSpPr>
          <p:spPr>
            <a:xfrm>
              <a:off x="7828347" y="1770358"/>
              <a:ext cx="1022324" cy="881314"/>
            </a:xfrm>
            <a:prstGeom prst="triangle">
              <a:avLst/>
            </a:prstGeom>
            <a:solidFill>
              <a:schemeClr val="accent1"/>
            </a:solidFill>
            <a:ln w="12700" cmpd="sng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algn="ctr"/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0" name="Isosceles Triangle 39"/>
            <p:cNvSpPr/>
            <p:nvPr userDrawn="1"/>
          </p:nvSpPr>
          <p:spPr>
            <a:xfrm rot="10800000">
              <a:off x="8342820" y="1770358"/>
              <a:ext cx="1022324" cy="881314"/>
            </a:xfrm>
            <a:prstGeom prst="triangle">
              <a:avLst/>
            </a:prstGeom>
            <a:solidFill>
              <a:schemeClr val="accent3"/>
            </a:solidFill>
            <a:ln w="12700" cmpd="sng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algn="ctr"/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1" name="Isosceles Triangle 40"/>
            <p:cNvSpPr/>
            <p:nvPr userDrawn="1"/>
          </p:nvSpPr>
          <p:spPr>
            <a:xfrm>
              <a:off x="8342820" y="889964"/>
              <a:ext cx="1022324" cy="881314"/>
            </a:xfrm>
            <a:prstGeom prst="triangle">
              <a:avLst/>
            </a:prstGeom>
            <a:solidFill>
              <a:schemeClr val="accent4"/>
            </a:solidFill>
            <a:ln w="12700" cmpd="sng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algn="ctr"/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10800000">
              <a:off x="7828347" y="888433"/>
              <a:ext cx="1022324" cy="881314"/>
            </a:xfrm>
            <a:prstGeom prst="triangle">
              <a:avLst/>
            </a:prstGeom>
            <a:solidFill>
              <a:schemeClr val="accent1"/>
            </a:solidFill>
            <a:ln w="12700" cmpd="sng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algn="ctr"/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0800000">
              <a:off x="8852234" y="888433"/>
              <a:ext cx="750554" cy="881314"/>
            </a:xfrm>
            <a:custGeom>
              <a:avLst/>
              <a:gdLst/>
              <a:ahLst/>
              <a:cxnLst/>
              <a:rect l="l" t="t" r="r" b="b"/>
              <a:pathLst>
                <a:path w="750554" h="881314">
                  <a:moveTo>
                    <a:pt x="750554" y="881314"/>
                  </a:moveTo>
                  <a:lnTo>
                    <a:pt x="0" y="881314"/>
                  </a:lnTo>
                  <a:lnTo>
                    <a:pt x="0" y="412745"/>
                  </a:lnTo>
                  <a:lnTo>
                    <a:pt x="239392" y="0"/>
                  </a:lnTo>
                  <a:close/>
                </a:path>
              </a:pathLst>
            </a:custGeom>
            <a:solidFill>
              <a:schemeClr val="accent2"/>
            </a:solidFill>
            <a:ln w="12700" cmpd="sng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algn="ctr"/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10800000">
              <a:off x="8342820" y="1"/>
              <a:ext cx="1022324" cy="88131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2700" cmpd="sng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algn="ctr"/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Title Placeholder 1"/>
          <p:cNvSpPr txBox="1">
            <a:spLocks/>
          </p:cNvSpPr>
          <p:nvPr userDrawn="1"/>
        </p:nvSpPr>
        <p:spPr>
          <a:xfrm>
            <a:off x="407573" y="382760"/>
            <a:ext cx="8790421" cy="1252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cap="all" spc="50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GB" sz="1000" b="1" kern="0" spc="300" dirty="0" smtClean="0">
                <a:solidFill>
                  <a:schemeClr val="bg1">
                    <a:lumMod val="75000"/>
                  </a:schemeClr>
                </a:solidFill>
              </a:rPr>
              <a:t>HEALTH WEALTH</a:t>
            </a:r>
            <a:r>
              <a:rPr lang="en-GB" sz="1000" b="1" kern="0" spc="300" baseline="0" dirty="0" smtClean="0">
                <a:solidFill>
                  <a:schemeClr val="bg1">
                    <a:lumMod val="75000"/>
                  </a:schemeClr>
                </a:solidFill>
              </a:rPr>
              <a:t> CAREER</a:t>
            </a:r>
            <a:endParaRPr lang="en-US" sz="1000" b="1" kern="0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 descr="MTT_Horizontal.png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0667" y="6436681"/>
            <a:ext cx="3779032" cy="126000"/>
          </a:xfrm>
          <a:prstGeom prst="rect">
            <a:avLst/>
          </a:prstGeom>
        </p:spPr>
      </p:pic>
      <p:sp>
        <p:nvSpPr>
          <p:cNvPr id="23" name="PresentationTitle"/>
          <p:cNvSpPr>
            <a:spLocks noGrp="1"/>
          </p:cNvSpPr>
          <p:nvPr>
            <p:ph type="ctrTitle" hasCustomPrompt="1"/>
          </p:nvPr>
        </p:nvSpPr>
        <p:spPr>
          <a:xfrm>
            <a:off x="407573" y="1360799"/>
            <a:ext cx="4104000" cy="58320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573" y="2240046"/>
            <a:ext cx="4137533" cy="516601"/>
          </a:xfrm>
        </p:spPr>
        <p:txBody>
          <a:bodyPr wrap="square"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all" spc="50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05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313548"/>
            <a:ext cx="2366682" cy="4548772"/>
          </a:xfrm>
        </p:spPr>
        <p:txBody>
          <a:bodyPr/>
          <a:lstStyle>
            <a:lvl1pPr marL="0" indent="0">
              <a:buClr>
                <a:schemeClr val="accent1"/>
              </a:buClr>
              <a:buFont typeface="Arial"/>
              <a:buNone/>
              <a:defRPr sz="1600"/>
            </a:lvl1pPr>
            <a:lvl2pPr marL="0" indent="0">
              <a:buClr>
                <a:schemeClr val="accent1"/>
              </a:buClr>
              <a:buFont typeface="Arial"/>
              <a:buNone/>
              <a:defRPr sz="1600"/>
            </a:lvl2pPr>
            <a:lvl3pPr marL="0" indent="0">
              <a:buClr>
                <a:schemeClr val="accent1"/>
              </a:buClr>
              <a:buFont typeface="Arial"/>
              <a:buNone/>
              <a:defRPr sz="1600"/>
            </a:lvl3pPr>
            <a:lvl4pPr marL="0" indent="0">
              <a:buClr>
                <a:schemeClr val="accent1"/>
              </a:buClr>
              <a:buFont typeface="Arial"/>
              <a:buNone/>
              <a:defRPr sz="1600"/>
            </a:lvl4pPr>
            <a:lvl5pPr marL="0" indent="0">
              <a:buClr>
                <a:schemeClr val="accent1"/>
              </a:buClr>
              <a:buFont typeface="Arial"/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092824" y="1313548"/>
            <a:ext cx="6508375" cy="45589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SlideNumber"/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gray">
          <a:xfrm>
            <a:off x="8691563" y="6483350"/>
            <a:ext cx="4476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05E4EE5-1F42-4C05-A6F6-6FA1E0C72A77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0621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 txBox="1">
            <a:spLocks/>
          </p:cNvSpPr>
          <p:nvPr userDrawn="1"/>
        </p:nvSpPr>
        <p:spPr>
          <a:xfrm>
            <a:off x="407573" y="382760"/>
            <a:ext cx="8790421" cy="1252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cap="all" spc="50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GB" sz="1000" b="1" kern="0" spc="300" dirty="0" smtClean="0">
                <a:solidFill>
                  <a:schemeClr val="bg1">
                    <a:lumMod val="75000"/>
                  </a:schemeClr>
                </a:solidFill>
              </a:rPr>
              <a:t>HEALTH WEALTH</a:t>
            </a:r>
            <a:r>
              <a:rPr lang="en-GB" sz="1000" b="1" kern="0" spc="300" baseline="0" dirty="0" smtClean="0">
                <a:solidFill>
                  <a:schemeClr val="bg1">
                    <a:lumMod val="75000"/>
                  </a:schemeClr>
                </a:solidFill>
              </a:rPr>
              <a:t> CAREER</a:t>
            </a:r>
            <a:endParaRPr lang="en-US" sz="1000" b="1" kern="0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PresentationTitle"/>
          <p:cNvSpPr>
            <a:spLocks noGrp="1"/>
          </p:cNvSpPr>
          <p:nvPr>
            <p:ph type="ctrTitle" hasCustomPrompt="1"/>
          </p:nvPr>
        </p:nvSpPr>
        <p:spPr>
          <a:xfrm>
            <a:off x="407573" y="1360799"/>
            <a:ext cx="4104000" cy="58320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573" y="2240046"/>
            <a:ext cx="4137533" cy="516601"/>
          </a:xfrm>
        </p:spPr>
        <p:txBody>
          <a:bodyPr wrap="square"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all" spc="50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0" y="-1"/>
            <a:ext cx="9602788" cy="8466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0" y="846608"/>
            <a:ext cx="8732919" cy="6011392"/>
            <a:chOff x="0" y="846608"/>
            <a:chExt cx="8732919" cy="6011392"/>
          </a:xfrm>
        </p:grpSpPr>
        <p:sp>
          <p:nvSpPr>
            <p:cNvPr id="29" name="Isosceles Triangle 28"/>
            <p:cNvSpPr/>
            <p:nvPr userDrawn="1"/>
          </p:nvSpPr>
          <p:spPr>
            <a:xfrm>
              <a:off x="2620423" y="5350721"/>
              <a:ext cx="1748443" cy="1507279"/>
            </a:xfrm>
            <a:prstGeom prst="triangle">
              <a:avLst/>
            </a:prstGeom>
            <a:solidFill>
              <a:srgbClr val="0D6CA5"/>
            </a:solidFill>
            <a:ln w="12700" cmpd="sng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algn="ctr"/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1" name="Isosceles Triangle 30"/>
            <p:cNvSpPr/>
            <p:nvPr userDrawn="1"/>
          </p:nvSpPr>
          <p:spPr>
            <a:xfrm rot="10800000">
              <a:off x="3492716" y="5350721"/>
              <a:ext cx="1748443" cy="1507279"/>
            </a:xfrm>
            <a:prstGeom prst="triangle">
              <a:avLst/>
            </a:prstGeom>
            <a:solidFill>
              <a:srgbClr val="76C9DF"/>
            </a:solidFill>
            <a:ln w="12700" cmpd="sng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algn="ctr"/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0800000">
              <a:off x="0" y="5350721"/>
              <a:ext cx="1748443" cy="150727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2700" cmpd="sng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algn="ctr"/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10800000">
              <a:off x="2622665" y="3856727"/>
              <a:ext cx="1748443" cy="1507279"/>
            </a:xfrm>
            <a:prstGeom prst="triangle">
              <a:avLst/>
            </a:prstGeom>
            <a:solidFill>
              <a:schemeClr val="accent2"/>
            </a:solidFill>
            <a:ln w="12700" cmpd="sng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algn="ctr"/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10800000">
              <a:off x="4373349" y="3856727"/>
              <a:ext cx="1748443" cy="1507279"/>
            </a:xfrm>
            <a:prstGeom prst="triangle">
              <a:avLst/>
            </a:prstGeom>
            <a:solidFill>
              <a:srgbClr val="D9D9D9"/>
            </a:solidFill>
            <a:ln w="12700" cmpd="sng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algn="ctr"/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9" name="Isosceles Triangle 48"/>
            <p:cNvSpPr/>
            <p:nvPr userDrawn="1"/>
          </p:nvSpPr>
          <p:spPr>
            <a:xfrm>
              <a:off x="6115379" y="2360025"/>
              <a:ext cx="1748443" cy="1507279"/>
            </a:xfrm>
            <a:prstGeom prst="triangle">
              <a:avLst/>
            </a:prstGeom>
            <a:solidFill>
              <a:srgbClr val="76C9DF"/>
            </a:solidFill>
            <a:ln w="12700" cmpd="sng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algn="ctr"/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0" name="Isosceles Triangle 49"/>
            <p:cNvSpPr/>
            <p:nvPr userDrawn="1"/>
          </p:nvSpPr>
          <p:spPr>
            <a:xfrm>
              <a:off x="6984476" y="846608"/>
              <a:ext cx="1748443" cy="1507279"/>
            </a:xfrm>
            <a:prstGeom prst="triangle">
              <a:avLst/>
            </a:prstGeom>
            <a:solidFill>
              <a:srgbClr val="0D6CA5"/>
            </a:solidFill>
            <a:ln w="12700" cmpd="sng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algn="ctr"/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0800000">
              <a:off x="5241159" y="5350721"/>
              <a:ext cx="1748443" cy="1507279"/>
            </a:xfrm>
            <a:prstGeom prst="triangle">
              <a:avLst/>
            </a:prstGeom>
            <a:solidFill>
              <a:srgbClr val="00A8C8"/>
            </a:solidFill>
            <a:ln w="12700" cmpd="sng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algn="ctr"/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52" name="Picture 51" descr="Mercer-MTT-Mercer-Dominan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03" y="263407"/>
            <a:ext cx="1790569" cy="319851"/>
          </a:xfrm>
          <a:prstGeom prst="rect">
            <a:avLst/>
          </a:prstGeom>
        </p:spPr>
      </p:pic>
      <p:cxnSp>
        <p:nvCxnSpPr>
          <p:cNvPr id="53" name="Straight Connector 52"/>
          <p:cNvCxnSpPr/>
          <p:nvPr userDrawn="1"/>
        </p:nvCxnSpPr>
        <p:spPr>
          <a:xfrm>
            <a:off x="2363544" y="220485"/>
            <a:ext cx="0" cy="40569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 userDrawn="1"/>
        </p:nvSpPr>
        <p:spPr>
          <a:xfrm>
            <a:off x="2547107" y="261054"/>
            <a:ext cx="1220631" cy="324556"/>
          </a:xfrm>
          <a:prstGeom prst="rect">
            <a:avLst/>
          </a:prstGeom>
          <a:solidFill>
            <a:srgbClr val="E6005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CO-BRAND</a:t>
            </a:r>
            <a:r>
              <a:rPr lang="en-US" sz="800" baseline="0" dirty="0" smtClean="0">
                <a:solidFill>
                  <a:schemeClr val="bg1"/>
                </a:solidFill>
              </a:rPr>
              <a:t> COMPANY </a:t>
            </a:r>
            <a:br>
              <a:rPr lang="en-US" sz="800" baseline="0" dirty="0" smtClean="0">
                <a:solidFill>
                  <a:schemeClr val="bg1"/>
                </a:solidFill>
              </a:rPr>
            </a:br>
            <a:r>
              <a:rPr lang="en-US" sz="800" baseline="0" dirty="0" smtClean="0">
                <a:solidFill>
                  <a:schemeClr val="bg1"/>
                </a:solidFill>
              </a:rPr>
              <a:t>LOGO HERE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5" name="Picture 54" descr="MMC_horizontal_4c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159" y="6427611"/>
            <a:ext cx="1332899" cy="18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88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 txBox="1">
            <a:spLocks/>
          </p:cNvSpPr>
          <p:nvPr userDrawn="1"/>
        </p:nvSpPr>
        <p:spPr>
          <a:xfrm>
            <a:off x="407573" y="382760"/>
            <a:ext cx="8790421" cy="1252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cap="all" spc="50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GB" sz="1000" b="1" kern="0" spc="300" dirty="0" smtClean="0">
                <a:solidFill>
                  <a:schemeClr val="bg1">
                    <a:lumMod val="75000"/>
                  </a:schemeClr>
                </a:solidFill>
              </a:rPr>
              <a:t>HEALTH WEALTH</a:t>
            </a:r>
            <a:r>
              <a:rPr lang="en-GB" sz="1000" b="1" kern="0" spc="300" baseline="0" dirty="0" smtClean="0">
                <a:solidFill>
                  <a:schemeClr val="bg1">
                    <a:lumMod val="75000"/>
                  </a:schemeClr>
                </a:solidFill>
              </a:rPr>
              <a:t> CAREER</a:t>
            </a:r>
            <a:endParaRPr lang="en-US" sz="1000" b="1" kern="0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PresentationTitle"/>
          <p:cNvSpPr>
            <a:spLocks noGrp="1"/>
          </p:cNvSpPr>
          <p:nvPr>
            <p:ph type="ctrTitle" hasCustomPrompt="1"/>
          </p:nvPr>
        </p:nvSpPr>
        <p:spPr>
          <a:xfrm>
            <a:off x="407573" y="1360799"/>
            <a:ext cx="4104000" cy="58320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573" y="2240046"/>
            <a:ext cx="4137533" cy="516601"/>
          </a:xfrm>
        </p:spPr>
        <p:txBody>
          <a:bodyPr wrap="square"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all" spc="50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0" y="-1"/>
            <a:ext cx="9602788" cy="8466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0" y="846608"/>
            <a:ext cx="8732919" cy="6011392"/>
            <a:chOff x="0" y="846608"/>
            <a:chExt cx="8732919" cy="6011392"/>
          </a:xfrm>
        </p:grpSpPr>
        <p:sp>
          <p:nvSpPr>
            <p:cNvPr id="29" name="Isosceles Triangle 28"/>
            <p:cNvSpPr/>
            <p:nvPr userDrawn="1"/>
          </p:nvSpPr>
          <p:spPr>
            <a:xfrm>
              <a:off x="2620423" y="5350721"/>
              <a:ext cx="1748443" cy="1507279"/>
            </a:xfrm>
            <a:prstGeom prst="triangle">
              <a:avLst/>
            </a:prstGeom>
            <a:solidFill>
              <a:srgbClr val="0D6CA5"/>
            </a:solidFill>
            <a:ln w="12700" cmpd="sng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algn="ctr"/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1" name="Isosceles Triangle 30"/>
            <p:cNvSpPr/>
            <p:nvPr userDrawn="1"/>
          </p:nvSpPr>
          <p:spPr>
            <a:xfrm rot="10800000">
              <a:off x="3492716" y="5350721"/>
              <a:ext cx="1748443" cy="1507279"/>
            </a:xfrm>
            <a:prstGeom prst="triangle">
              <a:avLst/>
            </a:prstGeom>
            <a:solidFill>
              <a:srgbClr val="76C9DF"/>
            </a:solidFill>
            <a:ln w="12700" cmpd="sng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algn="ctr"/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0800000">
              <a:off x="0" y="5350721"/>
              <a:ext cx="1748443" cy="150727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2700" cmpd="sng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algn="ctr"/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10800000">
              <a:off x="2622665" y="3856727"/>
              <a:ext cx="1748443" cy="1507279"/>
            </a:xfrm>
            <a:prstGeom prst="triangle">
              <a:avLst/>
            </a:prstGeom>
            <a:solidFill>
              <a:schemeClr val="accent2"/>
            </a:solidFill>
            <a:ln w="12700" cmpd="sng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algn="ctr"/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10800000">
              <a:off x="4373349" y="3856727"/>
              <a:ext cx="1748443" cy="1507279"/>
            </a:xfrm>
            <a:prstGeom prst="triangle">
              <a:avLst/>
            </a:prstGeom>
            <a:solidFill>
              <a:srgbClr val="D9D9D9"/>
            </a:solidFill>
            <a:ln w="12700" cmpd="sng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algn="ctr"/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9" name="Isosceles Triangle 48"/>
            <p:cNvSpPr/>
            <p:nvPr userDrawn="1"/>
          </p:nvSpPr>
          <p:spPr>
            <a:xfrm>
              <a:off x="6115379" y="2360025"/>
              <a:ext cx="1748443" cy="1507279"/>
            </a:xfrm>
            <a:prstGeom prst="triangle">
              <a:avLst/>
            </a:prstGeom>
            <a:solidFill>
              <a:srgbClr val="76C9DF"/>
            </a:solidFill>
            <a:ln w="12700" cmpd="sng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algn="ctr"/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0" name="Isosceles Triangle 49"/>
            <p:cNvSpPr/>
            <p:nvPr userDrawn="1"/>
          </p:nvSpPr>
          <p:spPr>
            <a:xfrm>
              <a:off x="6984476" y="846608"/>
              <a:ext cx="1748443" cy="1507279"/>
            </a:xfrm>
            <a:prstGeom prst="triangle">
              <a:avLst/>
            </a:prstGeom>
            <a:solidFill>
              <a:srgbClr val="0D6CA5"/>
            </a:solidFill>
            <a:ln w="12700" cmpd="sng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algn="ctr"/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52" name="Picture 51" descr="Mercer-MTT-Mercer-Dominan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03" y="263407"/>
            <a:ext cx="1790569" cy="319851"/>
          </a:xfrm>
          <a:prstGeom prst="rect">
            <a:avLst/>
          </a:prstGeom>
        </p:spPr>
      </p:pic>
      <p:pic>
        <p:nvPicPr>
          <p:cNvPr id="21" name="Picture 20" descr="GC_horizontal_4c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457" y="6497049"/>
            <a:ext cx="1423302" cy="112457"/>
          </a:xfrm>
          <a:prstGeom prst="rect">
            <a:avLst/>
          </a:prstGeom>
        </p:spPr>
      </p:pic>
      <p:pic>
        <p:nvPicPr>
          <p:cNvPr id="22" name="Picture 21" descr="MARSH_horizontal_4c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546" y="6496915"/>
            <a:ext cx="749755" cy="112724"/>
          </a:xfrm>
          <a:prstGeom prst="rect">
            <a:avLst/>
          </a:prstGeom>
        </p:spPr>
      </p:pic>
      <p:pic>
        <p:nvPicPr>
          <p:cNvPr id="30" name="Picture 29" descr="OW_horizontal_4c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905" y="6497477"/>
            <a:ext cx="1345495" cy="1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0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77643"/>
            <a:ext cx="9602788" cy="680357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07571" y="2130430"/>
            <a:ext cx="6003588" cy="996403"/>
          </a:xfrm>
        </p:spPr>
        <p:txBody>
          <a:bodyPr anchor="b" anchorCtr="0"/>
          <a:lstStyle>
            <a:lvl1pPr>
              <a:defRPr sz="3200" spc="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07574" y="3135581"/>
            <a:ext cx="6003588" cy="931041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3200" cap="all" spc="30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pyright"/>
          <p:cNvSpPr txBox="1"/>
          <p:nvPr userDrawn="1">
            <p:custDataLst>
              <p:tags r:id="rId1"/>
            </p:custDataLst>
          </p:nvPr>
        </p:nvSpPr>
        <p:spPr>
          <a:xfrm>
            <a:off x="398118" y="6285705"/>
            <a:ext cx="345740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GB" altLang="en-US" sz="1000" cap="all" baseline="0" dirty="0" smtClean="0">
                <a:solidFill>
                  <a:schemeClr val="bg1"/>
                </a:solidFill>
              </a:rPr>
              <a:t>© MERCER 2017</a:t>
            </a:r>
            <a:endParaRPr lang="en-GB" altLang="en-US" sz="1000" cap="all" baseline="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407594" y="6177643"/>
            <a:ext cx="8787600" cy="0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 userDrawn="1"/>
        </p:nvSpPr>
        <p:spPr>
          <a:xfrm>
            <a:off x="8745351" y="6285705"/>
            <a:ext cx="44450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>
              <a:lnSpc>
                <a:spcPct val="100000"/>
              </a:lnSpc>
              <a:defRPr sz="11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674AE3D8-ADA0-447B-9E8F-F53DD9427628}" type="slidenum">
              <a:rPr lang="en-GB" sz="1000" smtClean="0">
                <a:solidFill>
                  <a:schemeClr val="bg1"/>
                </a:solidFill>
              </a:rPr>
              <a:pPr/>
              <a:t>‹#›</a:t>
            </a:fld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9" name="Isosceles Triangle 8"/>
          <p:cNvSpPr/>
          <p:nvPr userDrawn="1"/>
        </p:nvSpPr>
        <p:spPr>
          <a:xfrm>
            <a:off x="8150273" y="2430833"/>
            <a:ext cx="1452515" cy="1252168"/>
          </a:xfrm>
          <a:prstGeom prst="triangle">
            <a:avLst/>
          </a:prstGeom>
          <a:solidFill>
            <a:schemeClr val="accent1"/>
          </a:solidFill>
          <a:ln w="12700" cmpd="sng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Isosceles Triangle 9"/>
          <p:cNvSpPr/>
          <p:nvPr userDrawn="1"/>
        </p:nvSpPr>
        <p:spPr>
          <a:xfrm rot="10800000">
            <a:off x="5247553" y="3681309"/>
            <a:ext cx="1452515" cy="1252168"/>
          </a:xfrm>
          <a:prstGeom prst="triangle">
            <a:avLst/>
          </a:prstGeom>
          <a:solidFill>
            <a:schemeClr val="accent4"/>
          </a:solidFill>
          <a:ln w="12700" cmpd="sng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Isosceles Triangle 10"/>
          <p:cNvSpPr/>
          <p:nvPr userDrawn="1"/>
        </p:nvSpPr>
        <p:spPr>
          <a:xfrm>
            <a:off x="5973233" y="3681310"/>
            <a:ext cx="1452515" cy="1252168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5973233" y="4933166"/>
            <a:ext cx="1452515" cy="1252168"/>
          </a:xfrm>
          <a:prstGeom prst="triangle">
            <a:avLst/>
          </a:prstGeom>
          <a:solidFill>
            <a:schemeClr val="accent3"/>
          </a:solidFill>
          <a:ln w="12700" cmpd="sng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algn="ctr"/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63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BodyText"/>
          <p:cNvSpPr>
            <a:spLocks noGrp="1"/>
          </p:cNvSpPr>
          <p:nvPr>
            <p:ph idx="1"/>
          </p:nvPr>
        </p:nvSpPr>
        <p:spPr>
          <a:xfrm>
            <a:off x="456194" y="1278000"/>
            <a:ext cx="8690400" cy="4921094"/>
          </a:xfrm>
        </p:spPr>
        <p:txBody>
          <a:bodyPr/>
          <a:lstStyle>
            <a:lvl1pPr>
              <a:spcBef>
                <a:spcPts val="1400"/>
              </a:spcBef>
              <a:defRPr/>
            </a:lvl1pPr>
            <a:lvl2pPr>
              <a:spcBef>
                <a:spcPts val="500"/>
              </a:spcBef>
              <a:defRPr/>
            </a:lvl2pPr>
            <a:lvl3pPr>
              <a:spcBef>
                <a:spcPts val="500"/>
              </a:spcBef>
              <a:defRPr/>
            </a:lvl3pPr>
            <a:lvl4pPr>
              <a:spcBef>
                <a:spcPts val="500"/>
              </a:spcBef>
              <a:defRPr/>
            </a:lvl4pPr>
            <a:lvl5pPr>
              <a:spcBef>
                <a:spcPts val="5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BodyText"/>
          <p:cNvSpPr>
            <a:spLocks noGrp="1"/>
          </p:cNvSpPr>
          <p:nvPr>
            <p:ph sz="half" idx="1"/>
          </p:nvPr>
        </p:nvSpPr>
        <p:spPr>
          <a:xfrm>
            <a:off x="471515" y="1279525"/>
            <a:ext cx="4143618" cy="4785099"/>
          </a:xfrm>
        </p:spPr>
        <p:txBody>
          <a:bodyPr lIns="0" tIns="0" rIns="0" b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2445" y="1279525"/>
            <a:ext cx="4143618" cy="4785099"/>
          </a:xfrm>
        </p:spPr>
        <p:txBody>
          <a:bodyPr lIns="0" tIns="0" rIns="0" b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Number"/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gray">
          <a:xfrm>
            <a:off x="8691563" y="6483350"/>
            <a:ext cx="4476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05E4EE5-1F42-4C05-A6F6-6FA1E0C72A77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Number"/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gray">
          <a:xfrm>
            <a:off x="8691563" y="6483350"/>
            <a:ext cx="4476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05E4EE5-1F42-4C05-A6F6-6FA1E0C72A77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lumn +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194" y="1278000"/>
            <a:ext cx="4140973" cy="4867306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/>
            </a:lvl1pPr>
            <a:lvl2pPr marL="279400" indent="-279400">
              <a:spcBef>
                <a:spcPts val="500"/>
              </a:spcBef>
              <a:buFont typeface="Arial" panose="020B0604020202020204" pitchFamily="34" charset="0"/>
              <a:buChar char="•"/>
              <a:defRPr/>
            </a:lvl2pPr>
            <a:lvl3pPr marL="534988" indent="-233363">
              <a:spcBef>
                <a:spcPts val="500"/>
              </a:spcBef>
              <a:buFont typeface="Arial" panose="020B0604020202020204" pitchFamily="34" charset="0"/>
              <a:buChar char="–"/>
              <a:defRPr/>
            </a:lvl3pPr>
            <a:lvl4pPr marL="715963" indent="-180975">
              <a:spcBef>
                <a:spcPts val="500"/>
              </a:spcBef>
              <a:defRPr/>
            </a:lvl4pPr>
            <a:lvl5pPr marL="896938" indent="-180975">
              <a:spcBef>
                <a:spcPts val="5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Number"/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gray">
          <a:xfrm>
            <a:off x="8691563" y="6483350"/>
            <a:ext cx="4476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05E4EE5-1F42-4C05-A6F6-6FA1E0C72A77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992445" y="1279525"/>
            <a:ext cx="4143618" cy="4785099"/>
          </a:xfrm>
        </p:spPr>
        <p:txBody>
          <a:bodyPr lIns="0" tIns="0" rIns="0" b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89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313548"/>
            <a:ext cx="6136858" cy="4548772"/>
          </a:xfrm>
        </p:spPr>
        <p:txBody>
          <a:bodyPr/>
          <a:lstStyle>
            <a:lvl1pPr marL="0" indent="0">
              <a:buClr>
                <a:schemeClr val="accent1"/>
              </a:buClr>
              <a:buFont typeface="Arial"/>
              <a:buNone/>
              <a:defRPr sz="1600"/>
            </a:lvl1pPr>
            <a:lvl2pPr marL="0" indent="0">
              <a:buClr>
                <a:schemeClr val="accent1"/>
              </a:buClr>
              <a:buFont typeface="Arial"/>
              <a:buNone/>
              <a:defRPr sz="1600"/>
            </a:lvl2pPr>
            <a:lvl3pPr marL="0" indent="0">
              <a:buClr>
                <a:schemeClr val="accent1"/>
              </a:buClr>
              <a:buFont typeface="Arial"/>
              <a:buNone/>
              <a:defRPr sz="1600"/>
            </a:lvl3pPr>
            <a:lvl4pPr marL="0" indent="0">
              <a:buClr>
                <a:schemeClr val="accent1"/>
              </a:buClr>
              <a:buFont typeface="Arial"/>
              <a:buNone/>
              <a:defRPr sz="1600"/>
            </a:lvl4pPr>
            <a:lvl5pPr marL="0" indent="0">
              <a:buClr>
                <a:schemeClr val="accent1"/>
              </a:buClr>
              <a:buFont typeface="Arial"/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919188" y="1313548"/>
            <a:ext cx="2682011" cy="45589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SlideNumber"/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gray">
          <a:xfrm>
            <a:off x="8691563" y="6483350"/>
            <a:ext cx="4476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05E4EE5-1F42-4C05-A6F6-6FA1E0C72A77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728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56194" y="381600"/>
            <a:ext cx="8690400" cy="691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BodyText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56194" y="1278000"/>
            <a:ext cx="8690400" cy="48673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407594" y="6271773"/>
            <a:ext cx="8787600" cy="0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Business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477838" y="6534150"/>
            <a:ext cx="2889250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GB" altLang="en-US" sz="1000" cap="all" baseline="0" dirty="0" smtClean="0">
                <a:solidFill>
                  <a:schemeClr val="bg1">
                    <a:lumMod val="50000"/>
                  </a:schemeClr>
                </a:solidFill>
              </a:rPr>
              <a:t>© MERCER 2017</a:t>
            </a:r>
            <a:endParaRPr lang="en-GB" altLang="en-US" sz="1000" cap="all" baseline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gray">
          <a:xfrm>
            <a:off x="8535988" y="6477000"/>
            <a:ext cx="6000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>
              <a:lnSpc>
                <a:spcPct val="100000"/>
              </a:lnSpc>
            </a:pPr>
            <a:fld id="{2306E996-13B1-4F09-8F6B-3AC86B81501F}" type="slidenum">
              <a:rPr lang="en-GB" sz="1100" smtClean="0">
                <a:solidFill>
                  <a:schemeClr val="bg1">
                    <a:lumMod val="50000"/>
                  </a:schemeClr>
                </a:solidFill>
                <a:cs typeface="Arial" charset="0"/>
              </a:rPr>
              <a:pPr algn="r" eaLnBrk="0" hangingPunct="0">
                <a:lnSpc>
                  <a:spcPct val="100000"/>
                </a:lnSpc>
              </a:pPr>
              <a:t>‹#›</a:t>
            </a:fld>
            <a:endParaRPr lang="en-GB" sz="1100" dirty="0">
              <a:solidFill>
                <a:schemeClr val="bg1">
                  <a:lumMod val="50000"/>
                </a:schemeClr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2" r:id="rId2"/>
    <p:sldLayoutId id="2147483683" r:id="rId3"/>
    <p:sldLayoutId id="2147483678" r:id="rId4"/>
    <p:sldLayoutId id="2147483659" r:id="rId5"/>
    <p:sldLayoutId id="2147483660" r:id="rId6"/>
    <p:sldLayoutId id="2147483662" r:id="rId7"/>
    <p:sldLayoutId id="2147483674" r:id="rId8"/>
    <p:sldLayoutId id="2147483679" r:id="rId9"/>
    <p:sldLayoutId id="2147483680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 cap="all" spc="500" baseline="0">
          <a:solidFill>
            <a:schemeClr val="accent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01600" indent="-201600" algn="l" defTabSz="914400" rtl="0" eaLnBrk="1" latinLnBrk="0" hangingPunct="1">
        <a:spcBef>
          <a:spcPts val="1400"/>
        </a:spcBef>
        <a:buClr>
          <a:schemeClr val="accent2"/>
        </a:buClr>
        <a:buFont typeface="Arial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507600" indent="-280800" algn="l" defTabSz="914400" rtl="0" eaLnBrk="1" latinLnBrk="0" hangingPunct="1">
        <a:spcBef>
          <a:spcPts val="5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687600" indent="-176400" algn="l" defTabSz="914400" rtl="0" eaLnBrk="1" latinLnBrk="0" hangingPunct="1">
        <a:spcBef>
          <a:spcPts val="500"/>
        </a:spcBef>
        <a:buClr>
          <a:schemeClr val="accent2"/>
        </a:buClr>
        <a:buFont typeface="Arial" pitchFamily="34" charset="0"/>
        <a:buChar char="-"/>
        <a:defRPr sz="180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864000" indent="-176400" algn="l" defTabSz="914400" rtl="0" eaLnBrk="1" latinLnBrk="0" hangingPunct="1">
        <a:spcBef>
          <a:spcPts val="500"/>
        </a:spcBef>
        <a:buClr>
          <a:schemeClr val="accent2"/>
        </a:buClr>
        <a:buFont typeface="Arial" pitchFamily="34" charset="0"/>
        <a:buChar char="-"/>
        <a:defRPr sz="180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040400" indent="-172800" algn="l" defTabSz="914400" rtl="0" eaLnBrk="1" latinLnBrk="0" hangingPunct="1">
        <a:spcBef>
          <a:spcPts val="500"/>
        </a:spcBef>
        <a:buClr>
          <a:schemeClr val="accent2"/>
        </a:buClr>
        <a:buFont typeface="Arial" pitchFamily="34" charset="0"/>
        <a:buChar char="-"/>
        <a:defRPr sz="180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package" Target="../embeddings/Microsoft_Word_Document1.docx"/><Relationship Id="rId7" Type="http://schemas.openxmlformats.org/officeDocument/2006/relationships/package" Target="../embeddings/Microsoft_PowerPoint_Presentation3.ppt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package" Target="../embeddings/Microsoft_Word_Document2.docx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package" Target="../embeddings/Microsoft_Excel_Worksheet4.xls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1116281"/>
            <a:ext cx="8785225" cy="49574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Performance Testing: Process Flow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Performance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Testing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Artifacts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Results shared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with all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stakeholders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Performance Testing Capabilities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Artifacts and Sample Documents</a:t>
            </a:r>
          </a:p>
          <a:p>
            <a:endParaRPr lang="en-GB" dirty="0" smtClean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>
                <a:solidFill>
                  <a:schemeClr val="accent1">
                    <a:lumMod val="75000"/>
                  </a:schemeClr>
                </a:solidFill>
              </a:rPr>
              <a:t>Agenda</a:t>
            </a:r>
            <a:endParaRPr lang="en-GB" spc="0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561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94" y="296883"/>
            <a:ext cx="8690400" cy="439387"/>
          </a:xfrm>
        </p:spPr>
        <p:txBody>
          <a:bodyPr/>
          <a:lstStyle/>
          <a:p>
            <a:r>
              <a:rPr lang="en-US" spc="0" dirty="0">
                <a:solidFill>
                  <a:schemeClr val="accent1">
                    <a:lumMod val="75000"/>
                  </a:schemeClr>
                </a:solidFill>
              </a:rPr>
              <a:t>Performance Testing: Process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194" y="795647"/>
            <a:ext cx="8690400" cy="54502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09401" y="3691937"/>
            <a:ext cx="3290093" cy="439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ea typeface="Calibri"/>
                <a:cs typeface="Times New Roman"/>
              </a:rPr>
              <a:t>Create Scripts/Scenarios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ffectLst/>
                <a:ea typeface="Calibri"/>
                <a:cs typeface="Times New Roman"/>
              </a:rPr>
              <a:t>Execute Dry Runs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09400" y="4327984"/>
            <a:ext cx="3290093" cy="340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ea typeface="Calibri"/>
                <a:cs typeface="Times New Roman"/>
              </a:rPr>
              <a:t>Executing Scheduled Test </a:t>
            </a:r>
            <a:r>
              <a:rPr lang="en-US" sz="1100" dirty="0" smtClean="0">
                <a:ea typeface="Calibri"/>
                <a:cs typeface="Times New Roman"/>
              </a:rPr>
              <a:t>s </a:t>
            </a:r>
            <a:r>
              <a:rPr lang="en-US" sz="1100" dirty="0" smtClean="0">
                <a:effectLst/>
                <a:ea typeface="Calibri"/>
                <a:cs typeface="Times New Roman"/>
              </a:rPr>
              <a:t>and Monitoring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09403" y="4832461"/>
            <a:ext cx="3290093" cy="394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ea typeface="Calibri"/>
                <a:cs typeface="Times New Roman"/>
              </a:rPr>
              <a:t>Share Test Results and Observations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a typeface="Calibri"/>
                <a:cs typeface="Times New Roman"/>
              </a:rPr>
              <a:t>Walk through the results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09398" y="5453360"/>
            <a:ext cx="3290093" cy="270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ea typeface="Calibri"/>
                <a:cs typeface="Times New Roman"/>
              </a:rPr>
              <a:t>Executive Summary Report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09403" y="5889864"/>
            <a:ext cx="3290093" cy="261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ea typeface="Calibri"/>
                <a:cs typeface="Times New Roman"/>
              </a:rPr>
              <a:t>Sign Off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19917" y="4832461"/>
            <a:ext cx="1598098" cy="394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ea typeface="Calibri"/>
                <a:cs typeface="Times New Roman"/>
              </a:rPr>
              <a:t>Application Tuning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09403" y="950027"/>
            <a:ext cx="3194696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/>
              <a:t>Best Practice - QA Lead to </a:t>
            </a:r>
            <a:r>
              <a:rPr lang="en-US" sz="1100" dirty="0" smtClean="0"/>
              <a:t>check </a:t>
            </a:r>
            <a:r>
              <a:rPr lang="en-US" sz="1100" dirty="0"/>
              <a:t>in scrum call for performance testing scope and update the Flight Plan/ </a:t>
            </a:r>
            <a:r>
              <a:rPr lang="en-US" sz="1100" dirty="0" smtClean="0"/>
              <a:t>MTP</a:t>
            </a:r>
          </a:p>
          <a:p>
            <a:r>
              <a:rPr lang="en-US" sz="1100" dirty="0"/>
              <a:t>I</a:t>
            </a:r>
            <a:r>
              <a:rPr lang="en-US" sz="1100" dirty="0" smtClean="0"/>
              <a:t>nform </a:t>
            </a:r>
            <a:r>
              <a:rPr lang="en-US" sz="1100" dirty="0"/>
              <a:t>performance </a:t>
            </a:r>
            <a:r>
              <a:rPr lang="en-US" sz="1100" dirty="0" smtClean="0"/>
              <a:t> team  </a:t>
            </a:r>
            <a:r>
              <a:rPr lang="en-US" sz="1100" dirty="0"/>
              <a:t>about </a:t>
            </a:r>
            <a:r>
              <a:rPr lang="en-US" sz="1100" dirty="0" smtClean="0"/>
              <a:t> timeline</a:t>
            </a:r>
            <a:endParaRPr lang="en-US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4356499" y="950027"/>
            <a:ext cx="3326836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</a:pPr>
            <a:r>
              <a:rPr lang="en-US" sz="1100" dirty="0"/>
              <a:t>For Other </a:t>
            </a:r>
            <a:r>
              <a:rPr lang="en-US" sz="1100" dirty="0" smtClean="0"/>
              <a:t>LOB’s </a:t>
            </a:r>
            <a:r>
              <a:rPr lang="en-US" sz="1100" dirty="0"/>
              <a:t>- QA Manager/Dev Manager to contact Performance </a:t>
            </a:r>
            <a:r>
              <a:rPr lang="en-US" sz="1100" dirty="0" smtClean="0"/>
              <a:t>Team for </a:t>
            </a:r>
            <a:r>
              <a:rPr lang="en-US" sz="1100" dirty="0"/>
              <a:t>any performance testing </a:t>
            </a:r>
            <a:r>
              <a:rPr lang="en-US" sz="1100" dirty="0" smtClean="0"/>
              <a:t>requirement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09404" y="1800472"/>
            <a:ext cx="4892632" cy="541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/>
              <a:t>Performance Lead to set up call </a:t>
            </a:r>
            <a:r>
              <a:rPr lang="en-US" sz="1100" dirty="0" smtClean="0"/>
              <a:t>with Dev/BA/Architect/QA </a:t>
            </a:r>
            <a:r>
              <a:rPr lang="en-US" sz="1100" dirty="0"/>
              <a:t>for </a:t>
            </a:r>
            <a:r>
              <a:rPr lang="en-US" sz="1100" dirty="0" smtClean="0"/>
              <a:t>requirements</a:t>
            </a:r>
          </a:p>
          <a:p>
            <a:r>
              <a:rPr lang="en-US" sz="1100" dirty="0" smtClean="0"/>
              <a:t>Update </a:t>
            </a:r>
            <a:r>
              <a:rPr lang="en-US" sz="1100" dirty="0"/>
              <a:t>the Performance Testing Questionnaire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365792" y="1800472"/>
            <a:ext cx="1743075" cy="541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/>
              <a:t>POC for application and tool compatibility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09403" y="2480002"/>
            <a:ext cx="4142503" cy="368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/>
              <a:t>Check the Calendar for </a:t>
            </a:r>
            <a:r>
              <a:rPr lang="en-US" sz="1100" dirty="0" smtClean="0"/>
              <a:t> resource availability </a:t>
            </a:r>
            <a:r>
              <a:rPr lang="en-US" sz="1100" dirty="0"/>
              <a:t>and allocation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09402" y="3054434"/>
            <a:ext cx="3290093" cy="459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1100" dirty="0"/>
              <a:t>Gather all the non-functional requirements</a:t>
            </a:r>
          </a:p>
          <a:p>
            <a:pPr lvl="0"/>
            <a:r>
              <a:rPr lang="en-US" sz="1100" dirty="0"/>
              <a:t>Update Performance </a:t>
            </a:r>
            <a:r>
              <a:rPr lang="en-US" sz="1100" dirty="0" smtClean="0"/>
              <a:t>Test </a:t>
            </a:r>
            <a:r>
              <a:rPr lang="en-US" sz="1100" dirty="0"/>
              <a:t>P</a:t>
            </a:r>
            <a:r>
              <a:rPr lang="en-US" sz="1100" dirty="0" smtClean="0"/>
              <a:t>lan</a:t>
            </a:r>
            <a:endParaRPr lang="en-US" sz="1100" dirty="0"/>
          </a:p>
        </p:txBody>
      </p:sp>
      <p:cxnSp>
        <p:nvCxnSpPr>
          <p:cNvPr id="21" name="Straight Arrow Connector 20"/>
          <p:cNvCxnSpPr>
            <a:stCxn id="16" idx="3"/>
            <a:endCxn id="17" idx="1"/>
          </p:cNvCxnSpPr>
          <p:nvPr/>
        </p:nvCxnSpPr>
        <p:spPr>
          <a:xfrm>
            <a:off x="5902036" y="2070982"/>
            <a:ext cx="1463756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7" idx="2"/>
            <a:endCxn id="18" idx="3"/>
          </p:cNvCxnSpPr>
          <p:nvPr/>
        </p:nvCxnSpPr>
        <p:spPr>
          <a:xfrm rot="5400000">
            <a:off x="6533330" y="960068"/>
            <a:ext cx="322576" cy="3085424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9" idx="1"/>
          </p:cNvCxnSpPr>
          <p:nvPr/>
        </p:nvCxnSpPr>
        <p:spPr>
          <a:xfrm>
            <a:off x="4299496" y="5029555"/>
            <a:ext cx="1720421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9" idx="0"/>
            <a:endCxn id="5" idx="3"/>
          </p:cNvCxnSpPr>
          <p:nvPr/>
        </p:nvCxnSpPr>
        <p:spPr>
          <a:xfrm rot="16200000" flipV="1">
            <a:off x="5392219" y="3405713"/>
            <a:ext cx="334023" cy="2519473"/>
          </a:xfrm>
          <a:prstGeom prst="bentConnector2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0" idx="2"/>
          </p:cNvCxnSpPr>
          <p:nvPr/>
        </p:nvCxnSpPr>
        <p:spPr>
          <a:xfrm>
            <a:off x="2606751" y="1650671"/>
            <a:ext cx="0" cy="149801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151906" y="1653270"/>
            <a:ext cx="0" cy="149801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606751" y="2352979"/>
            <a:ext cx="0" cy="149801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606751" y="2848133"/>
            <a:ext cx="1" cy="206301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634769" y="3542136"/>
            <a:ext cx="0" cy="149801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" idx="2"/>
            <a:endCxn id="5" idx="0"/>
          </p:cNvCxnSpPr>
          <p:nvPr/>
        </p:nvCxnSpPr>
        <p:spPr>
          <a:xfrm flipH="1">
            <a:off x="2654447" y="4131673"/>
            <a:ext cx="1" cy="196311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2"/>
            <a:endCxn id="6" idx="0"/>
          </p:cNvCxnSpPr>
          <p:nvPr/>
        </p:nvCxnSpPr>
        <p:spPr>
          <a:xfrm>
            <a:off x="2654447" y="4668891"/>
            <a:ext cx="3" cy="16357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2"/>
            <a:endCxn id="7" idx="0"/>
          </p:cNvCxnSpPr>
          <p:nvPr/>
        </p:nvCxnSpPr>
        <p:spPr>
          <a:xfrm flipH="1">
            <a:off x="2654445" y="5226648"/>
            <a:ext cx="5" cy="22671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7" idx="2"/>
            <a:endCxn id="8" idx="0"/>
          </p:cNvCxnSpPr>
          <p:nvPr/>
        </p:nvCxnSpPr>
        <p:spPr>
          <a:xfrm>
            <a:off x="2654445" y="5723870"/>
            <a:ext cx="5" cy="16599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510158" y="4806658"/>
            <a:ext cx="1283496" cy="143519"/>
          </a:xfrm>
          <a:prstGeom prst="rect">
            <a:avLst/>
          </a:prstGeom>
          <a:noFill/>
        </p:spPr>
        <p:txBody>
          <a:bodyPr wrap="none" lIns="72000" tIns="72000" rIns="72000" bIns="72000" rtlCol="0" anchor="ctr" anchorCtr="0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i="0" u="none" strike="noStrike" kern="1200" dirty="0" smtClean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If tuning required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992166" y="1794845"/>
            <a:ext cx="1283496" cy="228600"/>
          </a:xfrm>
          <a:prstGeom prst="rect">
            <a:avLst/>
          </a:prstGeom>
          <a:noFill/>
        </p:spPr>
        <p:txBody>
          <a:bodyPr wrap="none" lIns="72000" tIns="72000" rIns="72000" bIns="72000" rtlCol="0" anchor="ctr" anchorCtr="0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 smtClean="0">
                <a:solidFill>
                  <a:srgbClr val="002060"/>
                </a:solidFill>
              </a:rPr>
              <a:t>New Application</a:t>
            </a:r>
            <a:endParaRPr lang="en-US" sz="1200" i="0" u="none" strike="noStrike" kern="1200" dirty="0" smtClean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09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94" y="381600"/>
            <a:ext cx="8690400" cy="509049"/>
          </a:xfrm>
        </p:spPr>
        <p:txBody>
          <a:bodyPr>
            <a:normAutofit fontScale="90000"/>
          </a:bodyPr>
          <a:lstStyle/>
          <a:p>
            <a:r>
              <a:rPr lang="en-US" spc="0" dirty="0">
                <a:solidFill>
                  <a:schemeClr val="accent1">
                    <a:lumMod val="75000"/>
                  </a:schemeClr>
                </a:solidFill>
              </a:rPr>
              <a:t>Performance Testing </a:t>
            </a:r>
            <a:r>
              <a:rPr lang="en-US" spc="0" dirty="0" smtClean="0">
                <a:solidFill>
                  <a:schemeClr val="accent1">
                    <a:lumMod val="75000"/>
                  </a:schemeClr>
                </a:solidFill>
              </a:rPr>
              <a:t>Artifacts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193" y="1033153"/>
            <a:ext cx="8756045" cy="5165941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Following are key activity documents –</a:t>
            </a:r>
          </a:p>
          <a:p>
            <a:pPr marL="171450" indent="-171450" algn="just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Performance Testing Questionnaire</a:t>
            </a:r>
          </a:p>
          <a:p>
            <a:pPr marL="395287" lvl="1" indent="-171450" algn="just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will help us to understand the details of the application with respect to software, hardware, and also to determine whether team can support the testing activity or not.</a:t>
            </a:r>
          </a:p>
          <a:p>
            <a:pPr marL="171450" indent="-171450" algn="just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Performance Test Plan</a:t>
            </a:r>
          </a:p>
          <a:p>
            <a:pPr marL="395287" lvl="1" indent="-171450" algn="just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document will provide detailed information on the types of testing to be done, no of user, test scenarios, approach, list of all stakeholders, sever details etc.</a:t>
            </a:r>
          </a:p>
          <a:p>
            <a:pPr marL="171450" indent="-171450" algn="just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Executive Summary Report</a:t>
            </a:r>
          </a:p>
          <a:p>
            <a:pPr marL="395287" lvl="1" indent="-171450" algn="just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Once all the testing is completed the summary of all the observations, results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server utilizations, 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tuning if any, 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defects etc. are all accumulated and documented in the executive summary report and shared 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 all the 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stake holders.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0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94" y="381600"/>
            <a:ext cx="8690400" cy="497174"/>
          </a:xfrm>
        </p:spPr>
        <p:txBody>
          <a:bodyPr/>
          <a:lstStyle/>
          <a:p>
            <a:r>
              <a:rPr lang="en-US" spc="0" dirty="0">
                <a:solidFill>
                  <a:schemeClr val="accent1">
                    <a:lumMod val="75000"/>
                  </a:schemeClr>
                </a:solidFill>
              </a:rPr>
              <a:t>Performance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805218"/>
            <a:ext cx="8766584" cy="5471248"/>
          </a:xfrm>
        </p:spPr>
        <p:txBody>
          <a:bodyPr/>
          <a:lstStyle/>
          <a:p>
            <a:pPr marL="0" indent="0" algn="just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Following will be shared with the stakeholders  after each test–</a:t>
            </a:r>
          </a:p>
          <a:p>
            <a:pPr lvl="0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 of </a:t>
            </a:r>
            <a:r>
              <a:rPr 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endParaRPr lang="en-US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Scenario details: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 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 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duration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Environment 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etc.</a:t>
            </a:r>
          </a:p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Observation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the response 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numbers (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Min,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Avg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Max,90%, 95%,std deviation, pass count, fail count), throughput, server utilization etc. If any other important observations specific to test will be included.</a:t>
            </a:r>
          </a:p>
          <a:p>
            <a:pPr lvl="0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 Items</a:t>
            </a:r>
            <a:r>
              <a:rPr 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Any action items for next tests will be listed.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we have a baseline for comparison, 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 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 to 10 transaction showing high variance/improvements 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will 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listed in a table and 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shared over the email.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Graphs from test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</a:t>
            </a:r>
          </a:p>
          <a:p>
            <a:pPr lvl="1"/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Graphs or screen shots 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monitoring tools eHealth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AppDynamics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vRops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etc. for hardware utilization.</a:t>
            </a:r>
          </a:p>
          <a:p>
            <a:pPr lvl="1"/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 number comparison 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graph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 rate graphs, Transaction vs user graph 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etc.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566" y="4445593"/>
            <a:ext cx="4797270" cy="852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200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smtClean="0">
                <a:solidFill>
                  <a:schemeClr val="accent1">
                    <a:lumMod val="75000"/>
                  </a:schemeClr>
                </a:solidFill>
              </a:rPr>
              <a:t>Performance Testing Capabilities </a:t>
            </a:r>
            <a:endParaRPr lang="en-US" spc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194" y="1050878"/>
            <a:ext cx="8690400" cy="5148216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 based application Testing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Testing application on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citrix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API/ Web Service testing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Testing application on Mobile Browser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Testing applications built on Oracle Forms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to test application on different geographical locations using Visual Studio Online, where the agents are hosted on Microsoft Azure Cloud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DevOps - Continuous Integration using Jenkins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39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smtClean="0">
                <a:solidFill>
                  <a:schemeClr val="accent1">
                    <a:lumMod val="75000"/>
                  </a:schemeClr>
                </a:solidFill>
              </a:rPr>
              <a:t>Artifacts and Sample Documents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407181"/>
              </p:ext>
            </p:extLst>
          </p:nvPr>
        </p:nvGraphicFramePr>
        <p:xfrm>
          <a:off x="3289465" y="1021279"/>
          <a:ext cx="1472540" cy="1211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465" y="1021279"/>
                        <a:ext cx="1472540" cy="1211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988456"/>
              </p:ext>
            </p:extLst>
          </p:nvPr>
        </p:nvGraphicFramePr>
        <p:xfrm>
          <a:off x="783771" y="1071934"/>
          <a:ext cx="1745673" cy="1234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Document" showAsIcon="1" r:id="rId5" imgW="914400" imgH="771480" progId="Word.Document.12">
                  <p:embed/>
                </p:oleObj>
              </mc:Choice>
              <mc:Fallback>
                <p:oleObj name="Document" showAsIcon="1" r:id="rId5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3771" y="1071934"/>
                        <a:ext cx="1745673" cy="1234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096989"/>
              </p:ext>
            </p:extLst>
          </p:nvPr>
        </p:nvGraphicFramePr>
        <p:xfrm>
          <a:off x="5649686" y="1000682"/>
          <a:ext cx="1285504" cy="1084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Presentation" showAsIcon="1" r:id="rId7" imgW="914400" imgH="771480" progId="PowerPoint.Show.12">
                  <p:embed/>
                </p:oleObj>
              </mc:Choice>
              <mc:Fallback>
                <p:oleObj name="Presentation" showAsIcon="1" r:id="rId7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49686" y="1000682"/>
                        <a:ext cx="1285504" cy="1084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556243"/>
              </p:ext>
            </p:extLst>
          </p:nvPr>
        </p:nvGraphicFramePr>
        <p:xfrm>
          <a:off x="7288479" y="976932"/>
          <a:ext cx="1530377" cy="1291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Worksheet" showAsIcon="1" r:id="rId9" imgW="914400" imgH="771480" progId="Excel.Sheet.12">
                  <p:embed/>
                </p:oleObj>
              </mc:Choice>
              <mc:Fallback>
                <p:oleObj name="Worksheet" showAsIcon="1" r:id="rId9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88479" y="976932"/>
                        <a:ext cx="1530377" cy="1291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78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81" y="381600"/>
            <a:ext cx="8690400" cy="491857"/>
          </a:xfrm>
        </p:spPr>
        <p:txBody>
          <a:bodyPr/>
          <a:lstStyle/>
          <a:p>
            <a:r>
              <a:rPr lang="en-US" spc="0" dirty="0" smtClean="0">
                <a:solidFill>
                  <a:schemeClr val="accent1">
                    <a:lumMod val="75000"/>
                  </a:schemeClr>
                </a:solidFill>
              </a:rPr>
              <a:t>Server Monitoring Samples</a:t>
            </a:r>
            <a:endParaRPr lang="en-US" spc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194" y="955343"/>
            <a:ext cx="8690400" cy="5243751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eHealth Tool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1337482"/>
            <a:ext cx="6913563" cy="474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32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>
                <a:solidFill>
                  <a:schemeClr val="accent1">
                    <a:lumMod val="75000"/>
                  </a:schemeClr>
                </a:solidFill>
              </a:rPr>
              <a:t>Server Monitoring Samples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6194" y="996287"/>
            <a:ext cx="8690400" cy="5202807"/>
          </a:xfrm>
        </p:spPr>
        <p:txBody>
          <a:bodyPr/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vRops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Tool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3" name="Picture 3" descr="C:\Users\Vinay-CK\AppData\Local\Microsoft\Windows\Temporary Internet Files\Content.Outlook\2B7WN70W\4 Nodes CPU utilization 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94" y="1460310"/>
            <a:ext cx="7681978" cy="449278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6604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28"/>
  <p:tag name="MMCOA_FONTSIZE_M" val="20"/>
  <p:tag name="MMCOA_FONTSIZE_S" val="14"/>
  <p:tag name="MMCOA_FONTSIZE_T" val="14"/>
  <p:tag name="MMCOA_POSITION_L" val="35.92079;30.04725;54.4252;684.2834"/>
  <p:tag name="MMCOA_POSITION_M" val="35.92079;30.04725;54.4252;684.2834"/>
  <p:tag name="MMCOA_POSITION_S" val="35.92079;30.04725;54.4252;684.2834"/>
  <p:tag name="MMCOA_POSITION_T" val="35.92079;30.04725;54.4252;684.2834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28"/>
  <p:tag name="MMCOA_FONTSIZE_M" val="20"/>
  <p:tag name="MMCOA_FONTSIZE_S" val="14"/>
  <p:tag name="MMCOA_FONTSIZE_T" val="14"/>
  <p:tag name="MMCOA_POSITION_L" val="35.92079;100.6299;392.8819;684.2834"/>
  <p:tag name="MMCOA_POSITION_M" val="35.92079;100.6299;392.8819;684.2834"/>
  <p:tag name="MMCOA_POSITION_S" val="35.92079;100.6299;392.8819;684.2834"/>
  <p:tag name="MMCOA_POSITION_T" val="35.92079;100.6299;392.8819;684.2834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7"/>
  <p:tag name="MMCOA_FONTSIZE_M" val="7"/>
  <p:tag name="MMCOA_FONTSIZE_S" val="7"/>
  <p:tag name="MMCOA_FONTSIZE_T" val="7"/>
  <p:tag name="MMCOA_POSITION_L" val="37.625;514.5;8;227.5"/>
  <p:tag name="MMCOA_POSITION_M" val="37.625;514.5;8;227.5"/>
  <p:tag name="MMCOA_POSITION_S" val="37.625;514.5;8;227.5"/>
  <p:tag name="MMCOA_POSITION_T" val="37.625;514.5;8;227.5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7"/>
  <p:tag name="MMCOA_FONTSIZE_M" val="7"/>
  <p:tag name="MMCOA_FONTSIZE_S" val="7"/>
  <p:tag name="MMCOA_FONTSIZE_T" val="7"/>
  <p:tag name="MMCOA_POSITION_L" val="37.70079;513.7227;8.482047;272.2367"/>
  <p:tag name="MMCOA_POSITION_M" val="37.70079;513.7227;8.482047;272.2367"/>
  <p:tag name="MMCOA_POSITION_S" val="37.70079;513.7227;8.482047;272.2367"/>
  <p:tag name="MMCOA_POSITION_T" val="37.70079;513.7227;8.482047;272.2367"/>
  <p:tag name="MMCOA_HIDEONCOLOUR" val="N"/>
  <p:tag name="MMCOA_HIDEONWHITE" val="N"/>
  <p:tag name="MMCOA_HIDEONCLASSIC" val="Y"/>
  <p:tag name="MMCOA_HIDEONTEXT" val="Y"/>
  <p:tag name="MMCOA_HIDEONECO" val="Y"/>
  <p:tag name="MMCOA_HIDEONBALLROOM" val="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11"/>
  <p:tag name="MMCOA_FONTSIZE_M" val="11"/>
  <p:tag name="MMCOA_FONTSIZE_S" val="11"/>
  <p:tag name="MMCOA_FONTSIZE_T" val="11"/>
  <p:tag name="MMCOA_POSITION_L" val="543.125;510.5;13.25;176.5"/>
  <p:tag name="MMCOA_POSITION_M" val="543.125;510.5;13.25;176.5"/>
  <p:tag name="MMCOA_POSITION_S" val="543.125;510.5;13.25;176.5"/>
  <p:tag name="MMCOA_POSITION_T" val="543.125;510.5;13.25;176.5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11"/>
  <p:tag name="MMCOA_FONTSIZE_M" val="11"/>
  <p:tag name="MMCOA_FONTSIZE_S" val="11"/>
  <p:tag name="MMCOA_FONTSIZE_T" val="11"/>
  <p:tag name="MMCOA_POSITION_L" val="543.125;510.5;13.25;176.5"/>
  <p:tag name="MMCOA_POSITION_M" val="543.125;510.5;13.25;176.5"/>
  <p:tag name="MMCOA_POSITION_S" val="543.125;510.5;13.25;176.5"/>
  <p:tag name="MMCOA_POSITION_T" val="543.125;510.5;13.25;176.5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11"/>
  <p:tag name="MMCOA_FONTSIZE_M" val="11"/>
  <p:tag name="MMCOA_FONTSIZE_S" val="11"/>
  <p:tag name="MMCOA_FONTSIZE_T" val="11"/>
  <p:tag name="MMCOA_POSITION_L" val="543.125;510.5;13.25;176.5"/>
  <p:tag name="MMCOA_POSITION_M" val="543.125;510.5;13.25;176.5"/>
  <p:tag name="MMCOA_POSITION_S" val="543.125;510.5;13.25;176.5"/>
  <p:tag name="MMCOA_POSITION_T" val="543.125;510.5;13.25;176.5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11"/>
  <p:tag name="MMCOA_FONTSIZE_M" val="11"/>
  <p:tag name="MMCOA_FONTSIZE_S" val="11"/>
  <p:tag name="MMCOA_FONTSIZE_T" val="11"/>
  <p:tag name="MMCOA_POSITION_L" val="543.125;510.5;13.25;176.5"/>
  <p:tag name="MMCOA_POSITION_M" val="543.125;510.5;13.25;176.5"/>
  <p:tag name="MMCOA_POSITION_S" val="543.125;510.5;13.25;176.5"/>
  <p:tag name="MMCOA_POSITION_T" val="543.125;510.5;13.25;176.5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11"/>
  <p:tag name="MMCOA_FONTSIZE_M" val="11"/>
  <p:tag name="MMCOA_FONTSIZE_S" val="11"/>
  <p:tag name="MMCOA_FONTSIZE_T" val="11"/>
  <p:tag name="MMCOA_POSITION_L" val="543.125;510.5;13.25;176.5"/>
  <p:tag name="MMCOA_POSITION_M" val="543.125;510.5;13.25;176.5"/>
  <p:tag name="MMCOA_POSITION_S" val="543.125;510.5;13.25;176.5"/>
  <p:tag name="MMCOA_POSITION_T" val="543.125;510.5;13.25;176.5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heme/theme1.xml><?xml version="1.0" encoding="utf-8"?>
<a:theme xmlns:a="http://schemas.openxmlformats.org/drawingml/2006/main" name="Client Management">
  <a:themeElements>
    <a:clrScheme name="Mercer Sapphire">
      <a:dk1>
        <a:srgbClr val="000000"/>
      </a:dk1>
      <a:lt1>
        <a:srgbClr val="FFFFFF"/>
      </a:lt1>
      <a:dk2>
        <a:srgbClr val="002C77"/>
      </a:dk2>
      <a:lt2>
        <a:srgbClr val="BFBFBF"/>
      </a:lt2>
      <a:accent1>
        <a:srgbClr val="002C77"/>
      </a:accent1>
      <a:accent2>
        <a:srgbClr val="00A8C8"/>
      </a:accent2>
      <a:accent3>
        <a:srgbClr val="006D9E"/>
      </a:accent3>
      <a:accent4>
        <a:srgbClr val="A6E2EF"/>
      </a:accent4>
      <a:accent5>
        <a:srgbClr val="7C848A"/>
      </a:accent5>
      <a:accent6>
        <a:srgbClr val="404040"/>
      </a:accent6>
      <a:hlink>
        <a:srgbClr val="4D4D4D"/>
      </a:hlink>
      <a:folHlink>
        <a:srgbClr val="808080"/>
      </a:folHlink>
    </a:clrScheme>
    <a:fontScheme name="Merc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6"/>
          </a:solidFill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 anchor="ctr" anchorCtr="0">
        <a:noAutofit/>
      </a:bodyPr>
      <a:lstStyle>
        <a:defPPr>
          <a:spcBef>
            <a:spcPts val="200"/>
          </a:spcBef>
          <a:spcAft>
            <a:spcPts val="200"/>
          </a:spcAft>
          <a:defRPr sz="1400" i="0" u="none" strike="noStrike" kern="1200" dirty="0" err="1" smtClean="0">
            <a:solidFill>
              <a:schemeClr val="bg1">
                <a:lumMod val="50000"/>
              </a:schemeClr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Medium Topaz">
      <a:srgbClr val="E8941A"/>
    </a:custClr>
    <a:custClr name="Bright Topaz">
      <a:srgbClr val="FBAE17"/>
    </a:custClr>
    <a:custClr name="Medium Amethyst">
      <a:srgbClr val="AD208E"/>
    </a:custClr>
    <a:custClr name="Bright Amethyst">
      <a:srgbClr val="CE3D95"/>
    </a:custClr>
    <a:custClr name="Medium Ruby">
      <a:srgbClr val="C60651"/>
    </a:custClr>
    <a:custClr name="Bright Ruby">
      <a:srgbClr val="ED2C67"/>
    </a:custClr>
    <a:custClr name="Medium Turquoise">
      <a:srgbClr val="00928F"/>
    </a:custClr>
    <a:custClr name="Bright Turquoise">
      <a:srgbClr val="0FB694"/>
    </a:custClr>
    <a:custClr name="Medium Sapphire">
      <a:srgbClr val="006D9E"/>
    </a:custClr>
    <a:custClr name="Bright Sapphire">
      <a:srgbClr val="00A8C8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BFA177BBD6FE498181018BB3719E28" ma:contentTypeVersion="0" ma:contentTypeDescription="Create a new document." ma:contentTypeScope="" ma:versionID="1cac6a40e1115ace58aada4cce5395b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AA2A77-3432-4689-B61B-729597EFB5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760A299-6150-4E03-AEDC-EA8B7C00C8E0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4B4D72-D2F5-4CA6-B345-A6443EF9A4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3414</TotalTime>
  <Words>448</Words>
  <Application>Microsoft Office PowerPoint</Application>
  <PresentationFormat>Custom</PresentationFormat>
  <Paragraphs>64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Client Management</vt:lpstr>
      <vt:lpstr>Document</vt:lpstr>
      <vt:lpstr>Presentation</vt:lpstr>
      <vt:lpstr>Worksheet</vt:lpstr>
      <vt:lpstr>Agenda</vt:lpstr>
      <vt:lpstr>Performance Testing: Process Flow</vt:lpstr>
      <vt:lpstr>Performance Testing Artifacts </vt:lpstr>
      <vt:lpstr>Performance Results</vt:lpstr>
      <vt:lpstr>Performance Testing Capabilities </vt:lpstr>
      <vt:lpstr>Artifacts and Sample Documents </vt:lpstr>
      <vt:lpstr>Server Monitoring Samples</vt:lpstr>
      <vt:lpstr>Server Monitoring Samples</vt:lpstr>
    </vt:vector>
  </TitlesOfParts>
  <Company>Marsh &amp; McLennan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Sarah, Kerr</dc:creator>
  <dc:description>MMC Templates_x000d_
Marsh &amp; McLennan Companies</dc:description>
  <cp:lastModifiedBy>CK, Vinay</cp:lastModifiedBy>
  <cp:revision>222</cp:revision>
  <cp:lastPrinted>2013-10-29T17:46:37Z</cp:lastPrinted>
  <dcterms:created xsi:type="dcterms:W3CDTF">2016-07-06T13:56:49Z</dcterms:created>
  <dcterms:modified xsi:type="dcterms:W3CDTF">2018-02-15T11:08:20Z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">
    <vt:lpwstr>Classic</vt:lpwstr>
  </property>
  <property fmtid="{D5CDD505-2E9C-101B-9397-08002B2CF9AE}" pid="3" name="TemplateVersion">
    <vt:lpwstr>6.0</vt:lpwstr>
  </property>
  <property fmtid="{D5CDD505-2E9C-101B-9397-08002B2CF9AE}" pid="4" name="ContentTypeId">
    <vt:lpwstr>0x0101004CBFA177BBD6FE498181018BB3719E28</vt:lpwstr>
  </property>
  <property fmtid="{D5CDD505-2E9C-101B-9397-08002B2CF9AE}" pid="5" name="_dlc_DocIdItemGuid">
    <vt:lpwstr>411ac1f9-5ba7-469e-a29b-8134dce15d15</vt:lpwstr>
  </property>
  <property fmtid="{D5CDD505-2E9C-101B-9397-08002B2CF9AE}" pid="6" name="MPR_PEERREVIEW">
    <vt:lpwstr>Peer Review Identifier</vt:lpwstr>
  </property>
</Properties>
</file>