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FC372D0-D3CB-442D-82F9-B89664988A58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5AAF33E-09CF-4F4B-B389-E4356553C90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819400"/>
            <a:ext cx="7406640" cy="1472184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POC – Content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3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7" y="296884"/>
            <a:ext cx="7642805" cy="439387"/>
          </a:xfrm>
        </p:spPr>
        <p:txBody>
          <a:bodyPr>
            <a:normAutofit fontScale="90000"/>
          </a:bodyPr>
          <a:lstStyle/>
          <a:p>
            <a:r>
              <a:rPr lang="en-US" b="1" spc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Testing: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026"/>
            <a:ext cx="7871402" cy="56031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798" y="3691937"/>
            <a:ext cx="3027281" cy="439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Create Scripts/Scenarios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Execute Dry Runs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6799" y="4327985"/>
            <a:ext cx="3027280" cy="340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Executing Scheduled Test </a:t>
            </a:r>
            <a:r>
              <a:rPr lang="en-US" sz="1100" dirty="0" smtClean="0">
                <a:ea typeface="Calibri"/>
                <a:cs typeface="Times New Roman"/>
              </a:rPr>
              <a:t>s </a:t>
            </a:r>
            <a:r>
              <a:rPr lang="en-US" sz="1100" dirty="0" smtClean="0">
                <a:effectLst/>
                <a:ea typeface="Calibri"/>
                <a:cs typeface="Times New Roman"/>
              </a:rPr>
              <a:t>and Monitoring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6798" y="4832462"/>
            <a:ext cx="3027283" cy="394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Share Test Results and Observations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a typeface="Calibri"/>
                <a:cs typeface="Times New Roman"/>
              </a:rPr>
              <a:t>Walk through the results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6797" y="5453360"/>
            <a:ext cx="3027284" cy="285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Executive Summary Report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66798" y="5889864"/>
            <a:ext cx="3027283" cy="261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Sign Off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32306" y="4832462"/>
            <a:ext cx="1521746" cy="3941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ea typeface="Calibri"/>
                <a:cs typeface="Times New Roman"/>
              </a:rPr>
              <a:t>Application Tuning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66799" y="950027"/>
            <a:ext cx="2936441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Best Practice - QA Lead to </a:t>
            </a:r>
            <a:r>
              <a:rPr lang="en-US" sz="1100" dirty="0" smtClean="0"/>
              <a:t>check </a:t>
            </a:r>
            <a:r>
              <a:rPr lang="en-US" sz="1100" dirty="0"/>
              <a:t>in scrum call for performance testing scope and update the Flight Plan/ </a:t>
            </a:r>
            <a:r>
              <a:rPr lang="en-US" sz="1100" dirty="0" smtClean="0"/>
              <a:t>MTP</a:t>
            </a:r>
          </a:p>
          <a:p>
            <a:r>
              <a:rPr lang="en-US" sz="1100" dirty="0"/>
              <a:t>I</a:t>
            </a:r>
            <a:r>
              <a:rPr lang="en-US" sz="1100" dirty="0" smtClean="0"/>
              <a:t>nform </a:t>
            </a:r>
            <a:r>
              <a:rPr lang="en-US" sz="1100" dirty="0"/>
              <a:t>performance </a:t>
            </a:r>
            <a:r>
              <a:rPr lang="en-US" sz="1100" dirty="0" smtClean="0"/>
              <a:t> team  </a:t>
            </a:r>
            <a:r>
              <a:rPr lang="en-US" sz="1100" dirty="0"/>
              <a:t>about </a:t>
            </a:r>
            <a:r>
              <a:rPr lang="en-US" sz="1100" dirty="0" smtClean="0"/>
              <a:t> timeline</a:t>
            </a:r>
            <a:endParaRPr lang="en-US" sz="1100" dirty="0"/>
          </a:p>
        </p:txBody>
      </p:sp>
      <p:sp>
        <p:nvSpPr>
          <p:cNvPr id="11" name="Rounded Rectangle 10"/>
          <p:cNvSpPr/>
          <p:nvPr/>
        </p:nvSpPr>
        <p:spPr>
          <a:xfrm>
            <a:off x="4148361" y="950027"/>
            <a:ext cx="3167891" cy="700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</a:pPr>
            <a:r>
              <a:rPr lang="en-US" sz="1100" dirty="0"/>
              <a:t>For Other </a:t>
            </a:r>
            <a:r>
              <a:rPr lang="en-US" sz="1100" dirty="0" smtClean="0"/>
              <a:t>LOB’s </a:t>
            </a:r>
            <a:r>
              <a:rPr lang="en-US" sz="1100" dirty="0"/>
              <a:t>- QA Manager/Dev Manager to contact Performance </a:t>
            </a:r>
            <a:r>
              <a:rPr lang="en-US" sz="1100" dirty="0" smtClean="0"/>
              <a:t>Team for </a:t>
            </a:r>
            <a:r>
              <a:rPr lang="en-US" sz="1100" dirty="0"/>
              <a:t>any performance testing </a:t>
            </a:r>
            <a:r>
              <a:rPr lang="en-US" sz="1100" dirty="0" smtClean="0"/>
              <a:t>requirement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66799" y="1800472"/>
            <a:ext cx="4553258" cy="541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Performance Lead to set up call </a:t>
            </a:r>
            <a:r>
              <a:rPr lang="en-US" sz="1100" dirty="0" smtClean="0"/>
              <a:t>with Dev/BA/Architect/QA </a:t>
            </a:r>
            <a:r>
              <a:rPr lang="en-US" sz="1100" dirty="0"/>
              <a:t>for </a:t>
            </a:r>
            <a:r>
              <a:rPr lang="en-US" sz="1100" dirty="0" smtClean="0"/>
              <a:t>requirements</a:t>
            </a:r>
          </a:p>
          <a:p>
            <a:r>
              <a:rPr lang="en-US" sz="1100" dirty="0" smtClean="0"/>
              <a:t>Update </a:t>
            </a:r>
            <a:r>
              <a:rPr lang="en-US" sz="1100" dirty="0"/>
              <a:t>the Performance Testing Questionnaire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013880" y="1800472"/>
            <a:ext cx="1659797" cy="541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POC for application and tool compatibility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66799" y="2480003"/>
            <a:ext cx="3838967" cy="368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/>
              <a:t>Check the Calendar for </a:t>
            </a:r>
            <a:r>
              <a:rPr lang="en-US" sz="1100" dirty="0" smtClean="0"/>
              <a:t> resource availability </a:t>
            </a:r>
            <a:r>
              <a:rPr lang="en-US" sz="1100" dirty="0"/>
              <a:t>and allocation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066799" y="3054434"/>
            <a:ext cx="3027282" cy="459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z="1100" dirty="0"/>
              <a:t>Gather all the non-functional requirements</a:t>
            </a:r>
          </a:p>
          <a:p>
            <a:pPr lvl="0"/>
            <a:r>
              <a:rPr lang="en-US" sz="1100" dirty="0"/>
              <a:t>Update Performance </a:t>
            </a:r>
            <a:r>
              <a:rPr lang="en-US" sz="1100" dirty="0" smtClean="0"/>
              <a:t>Test </a:t>
            </a:r>
            <a:r>
              <a:rPr lang="en-US" sz="1100" dirty="0"/>
              <a:t>P</a:t>
            </a:r>
            <a:r>
              <a:rPr lang="en-US" sz="1100" dirty="0" smtClean="0"/>
              <a:t>lan</a:t>
            </a:r>
            <a:endParaRPr lang="en-US" sz="1100" dirty="0"/>
          </a:p>
        </p:txBody>
      </p:sp>
      <p:cxnSp>
        <p:nvCxnSpPr>
          <p:cNvPr id="21" name="Straight Arrow Connector 20"/>
          <p:cNvCxnSpPr>
            <a:stCxn id="16" idx="3"/>
            <a:endCxn id="17" idx="1"/>
          </p:cNvCxnSpPr>
          <p:nvPr/>
        </p:nvCxnSpPr>
        <p:spPr>
          <a:xfrm>
            <a:off x="5620057" y="2070982"/>
            <a:ext cx="1393823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2"/>
            <a:endCxn id="18" idx="3"/>
          </p:cNvCxnSpPr>
          <p:nvPr/>
        </p:nvCxnSpPr>
        <p:spPr>
          <a:xfrm rot="5400000">
            <a:off x="6213485" y="1033774"/>
            <a:ext cx="322577" cy="293801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3"/>
            <a:endCxn id="9" idx="1"/>
          </p:cNvCxnSpPr>
          <p:nvPr/>
        </p:nvCxnSpPr>
        <p:spPr>
          <a:xfrm>
            <a:off x="4094081" y="5029556"/>
            <a:ext cx="1638225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0"/>
            <a:endCxn id="5" idx="3"/>
          </p:cNvCxnSpPr>
          <p:nvPr/>
        </p:nvCxnSpPr>
        <p:spPr>
          <a:xfrm rot="16200000" flipV="1">
            <a:off x="5126618" y="3465901"/>
            <a:ext cx="334023" cy="2399100"/>
          </a:xfrm>
          <a:prstGeom prst="bentConnector2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2"/>
          </p:cNvCxnSpPr>
          <p:nvPr/>
        </p:nvCxnSpPr>
        <p:spPr>
          <a:xfrm flipH="1">
            <a:off x="2482210" y="1650671"/>
            <a:ext cx="52810" cy="14980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905766" y="1653271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482209" y="2352980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482210" y="2848134"/>
            <a:ext cx="1" cy="2063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508889" y="3542137"/>
            <a:ext cx="0" cy="14980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" idx="2"/>
            <a:endCxn id="5" idx="0"/>
          </p:cNvCxnSpPr>
          <p:nvPr/>
        </p:nvCxnSpPr>
        <p:spPr>
          <a:xfrm>
            <a:off x="2580439" y="4131673"/>
            <a:ext cx="0" cy="196312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2"/>
            <a:endCxn id="6" idx="0"/>
          </p:cNvCxnSpPr>
          <p:nvPr/>
        </p:nvCxnSpPr>
        <p:spPr>
          <a:xfrm>
            <a:off x="2580439" y="4668892"/>
            <a:ext cx="1" cy="16357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" idx="2"/>
            <a:endCxn id="7" idx="0"/>
          </p:cNvCxnSpPr>
          <p:nvPr/>
        </p:nvCxnSpPr>
        <p:spPr>
          <a:xfrm flipH="1">
            <a:off x="2580439" y="5226649"/>
            <a:ext cx="1" cy="226711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2"/>
            <a:endCxn id="8" idx="0"/>
          </p:cNvCxnSpPr>
          <p:nvPr/>
        </p:nvCxnSpPr>
        <p:spPr>
          <a:xfrm>
            <a:off x="2580439" y="5739239"/>
            <a:ext cx="1" cy="150625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294678" y="4806659"/>
            <a:ext cx="1222175" cy="14351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i="0" u="none" strike="noStrike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If tuning required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05881" y="1794845"/>
            <a:ext cx="1222175" cy="228600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 smtClean="0">
                <a:solidFill>
                  <a:srgbClr val="002060"/>
                </a:solidFill>
              </a:rPr>
              <a:t>New Application</a:t>
            </a:r>
            <a:endParaRPr lang="en-US" sz="1200" i="0" u="none" strike="noStrike" kern="1200" dirty="0" smtClean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68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US" sz="3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9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US" sz="3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five critical business transaction and created five different scripts for each.</a:t>
            </a:r>
          </a:p>
          <a:p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5 scenario/script name’s</a:t>
            </a:r>
          </a:p>
          <a:p>
            <a:pPr lvl="1"/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ContentStation_CreateDossier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ContentStation_SearchFiles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ContentStation_FileUpload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ContentStation_CheckedOutFiles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ContentStation_PublicationOverview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future, we can extend the scripts based on the scope and criticality.</a:t>
            </a:r>
          </a:p>
          <a:p>
            <a:endParaRPr lang="en-US" sz="28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Controller Scenario</a:t>
            </a:r>
            <a:endParaRPr lang="en-US" sz="3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real world scenario in controller with 5 users to run 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test 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details: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Ramp Up period – 1 user for every 15 seconds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Duration – 5 mins (Steady State)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Ramp Down period – 1 user for every 15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</a:p>
          <a:p>
            <a:pPr lvl="1"/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indent="0">
              <a:buNone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future, we can conduct different types of load testing like stress test, endurance test to check the application behavior and breaking point.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121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Load Test</a:t>
            </a:r>
            <a:endParaRPr lang="en-US" sz="3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part of Client side statistics we monitor the below metrics using Loadrunner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Analyzer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 running Vusers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response time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Hits per second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</a:p>
          <a:p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part of Server side Statistics we can monitor the below metrics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CPU Utilization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Memory Utilization</a:t>
            </a:r>
          </a:p>
          <a:p>
            <a:pPr lvl="1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 read/write time</a:t>
            </a:r>
          </a:p>
        </p:txBody>
      </p:sp>
    </p:spTree>
    <p:extLst>
      <p:ext uri="{BB962C8B-B14F-4D97-AF65-F5344CB8AC3E}">
        <p14:creationId xmlns:p14="http://schemas.microsoft.com/office/powerpoint/2010/main" val="122709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sz="39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Results</a:t>
            </a:r>
            <a:endParaRPr lang="en-US" sz="39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638288" cy="56388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will be shared with the stakeholders  after each test–</a:t>
            </a:r>
          </a:p>
          <a:p>
            <a:pPr lvl="0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test</a:t>
            </a:r>
          </a:p>
          <a:p>
            <a:pPr lvl="0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details: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users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etc.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response numbers (Min,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Max,90%, 95%,std deviation, pass count, fail count), throughput, server utilization etc. If any other important observations specific to test will be included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baseline for comparison, top 5 to 10 transaction showing high variance/improvements will be listed in a table and shared over the email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from test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        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or screen shots from monitoring tools eHealth/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AppDynamics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vRops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 for hardware utilization.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number comparison graph, error rate graphs, Transaction vs user graph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Monitoring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Web, Application and Database servers 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tools like AWS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Appdynamics, eHealth, etc.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like CPU utilization, Memory utilization and Disk time.</a:t>
            </a: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2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667000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US" sz="42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42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8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427</Words>
  <Application>Microsoft Office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Solstice</vt:lpstr>
      <vt:lpstr>Performance Testing POC – Content Station</vt:lpstr>
      <vt:lpstr>Performance Testing: Process Flow</vt:lpstr>
      <vt:lpstr>Scripting Details</vt:lpstr>
      <vt:lpstr>Controller Scenario</vt:lpstr>
      <vt:lpstr>Analysis of Load Test</vt:lpstr>
      <vt:lpstr>Performance Results</vt:lpstr>
      <vt:lpstr>Server Monitoring</vt:lpstr>
      <vt:lpstr>Thank You</vt:lpstr>
    </vt:vector>
  </TitlesOfParts>
  <Company>Time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Sushanth Nandan</dc:creator>
  <cp:lastModifiedBy>Sushanth Nandan</cp:lastModifiedBy>
  <cp:revision>12</cp:revision>
  <dcterms:created xsi:type="dcterms:W3CDTF">2018-05-09T06:19:35Z</dcterms:created>
  <dcterms:modified xsi:type="dcterms:W3CDTF">2018-05-09T10:24:19Z</dcterms:modified>
</cp:coreProperties>
</file>