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FCA81-4FDF-49E8-91B1-FCD1EB408FA2}" v="4" dt="2020-02-06T21:45:0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5" d="100"/>
          <a:sy n="95" d="100"/>
        </p:scale>
        <p:origin x="163"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 Koganti" userId="b819fb9b52d5a6f6" providerId="LiveId" clId="{0AAFCA81-4FDF-49E8-91B1-FCD1EB408FA2}"/>
    <pc:docChg chg="custSel addSld delSld modSld">
      <pc:chgData name="Rama Koganti" userId="b819fb9b52d5a6f6" providerId="LiveId" clId="{0AAFCA81-4FDF-49E8-91B1-FCD1EB408FA2}" dt="2020-02-07T00:13:50.381" v="345" actId="21"/>
      <pc:docMkLst>
        <pc:docMk/>
      </pc:docMkLst>
      <pc:sldChg chg="addSp delSp modSp">
        <pc:chgData name="Rama Koganti" userId="b819fb9b52d5a6f6" providerId="LiveId" clId="{0AAFCA81-4FDF-49E8-91B1-FCD1EB408FA2}" dt="2020-02-07T00:13:50.381" v="345" actId="21"/>
        <pc:sldMkLst>
          <pc:docMk/>
          <pc:sldMk cId="422899037" sldId="257"/>
        </pc:sldMkLst>
        <pc:spChg chg="mod">
          <ac:chgData name="Rama Koganti" userId="b819fb9b52d5a6f6" providerId="LiveId" clId="{0AAFCA81-4FDF-49E8-91B1-FCD1EB408FA2}" dt="2020-02-06T21:47:13.113" v="343" actId="14100"/>
          <ac:spMkLst>
            <pc:docMk/>
            <pc:sldMk cId="422899037" sldId="257"/>
            <ac:spMk id="5" creationId="{00000000-0000-0000-0000-000000000000}"/>
          </ac:spMkLst>
        </pc:spChg>
        <pc:graphicFrameChg chg="modGraphic">
          <ac:chgData name="Rama Koganti" userId="b819fb9b52d5a6f6" providerId="LiveId" clId="{0AAFCA81-4FDF-49E8-91B1-FCD1EB408FA2}" dt="2020-02-07T00:13:50.381" v="345" actId="21"/>
          <ac:graphicFrameMkLst>
            <pc:docMk/>
            <pc:sldMk cId="422899037" sldId="257"/>
            <ac:graphicFrameMk id="4" creationId="{00000000-0000-0000-0000-000000000000}"/>
          </ac:graphicFrameMkLst>
        </pc:graphicFrameChg>
        <pc:picChg chg="add del">
          <ac:chgData name="Rama Koganti" userId="b819fb9b52d5a6f6" providerId="LiveId" clId="{0AAFCA81-4FDF-49E8-91B1-FCD1EB408FA2}" dt="2020-02-06T21:44:38.861" v="130"/>
          <ac:picMkLst>
            <pc:docMk/>
            <pc:sldMk cId="422899037" sldId="257"/>
            <ac:picMk id="2" creationId="{30D5B38F-6C4A-47B5-8B49-82E0806DD6DF}"/>
          </ac:picMkLst>
        </pc:picChg>
      </pc:sldChg>
      <pc:sldChg chg="add del">
        <pc:chgData name="Rama Koganti" userId="b819fb9b52d5a6f6" providerId="LiveId" clId="{0AAFCA81-4FDF-49E8-91B1-FCD1EB408FA2}" dt="2020-02-06T21:45:03.485" v="133" actId="47"/>
        <pc:sldMkLst>
          <pc:docMk/>
          <pc:sldMk cId="3767334394" sldId="258"/>
        </pc:sldMkLst>
      </pc:sldChg>
      <pc:sldChg chg="add">
        <pc:chgData name="Rama Koganti" userId="b819fb9b52d5a6f6" providerId="LiveId" clId="{0AAFCA81-4FDF-49E8-91B1-FCD1EB408FA2}" dt="2020-02-06T21:45:01.277" v="132"/>
        <pc:sldMkLst>
          <pc:docMk/>
          <pc:sldMk cId="3129786080" sldId="259"/>
        </pc:sldMkLst>
      </pc:sldChg>
    </pc:docChg>
  </pc:docChgLst>
  <pc:docChgLst>
    <pc:chgData name="Rama Koganti" userId="b819fb9b52d5a6f6" providerId="LiveId" clId="{75A434EF-A261-4D48-A229-1A6897DB5A6A}"/>
    <pc:docChg chg="modSld">
      <pc:chgData name="Rama Koganti" userId="b819fb9b52d5a6f6" providerId="LiveId" clId="{75A434EF-A261-4D48-A229-1A6897DB5A6A}" dt="2020-01-24T13:34:30.387" v="10" actId="20577"/>
      <pc:docMkLst>
        <pc:docMk/>
      </pc:docMkLst>
      <pc:sldChg chg="modSp">
        <pc:chgData name="Rama Koganti" userId="b819fb9b52d5a6f6" providerId="LiveId" clId="{75A434EF-A261-4D48-A229-1A6897DB5A6A}" dt="2020-01-24T13:34:30.387" v="10" actId="20577"/>
        <pc:sldMkLst>
          <pc:docMk/>
          <pc:sldMk cId="422899037" sldId="257"/>
        </pc:sldMkLst>
        <pc:graphicFrameChg chg="modGraphic">
          <ac:chgData name="Rama Koganti" userId="b819fb9b52d5a6f6" providerId="LiveId" clId="{75A434EF-A261-4D48-A229-1A6897DB5A6A}" dt="2020-01-24T13:34:30.387" v="10" actId="20577"/>
          <ac:graphicFrameMkLst>
            <pc:docMk/>
            <pc:sldMk cId="422899037" sldId="257"/>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3B0783-8CBD-44FA-ACE3-D844249C9225}" type="datetimeFigureOut">
              <a:rPr lang="en-US" smtClean="0"/>
              <a:t>Mon 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44483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B0783-8CBD-44FA-ACE3-D844249C9225}" type="datetimeFigureOut">
              <a:rPr lang="en-US" smtClean="0"/>
              <a:t>Mon 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10509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B0783-8CBD-44FA-ACE3-D844249C9225}" type="datetimeFigureOut">
              <a:rPr lang="en-US" smtClean="0"/>
              <a:t>Mon 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95542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B0783-8CBD-44FA-ACE3-D844249C9225}" type="datetimeFigureOut">
              <a:rPr lang="en-US" smtClean="0"/>
              <a:t>Mon 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96963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3B0783-8CBD-44FA-ACE3-D844249C9225}" type="datetimeFigureOut">
              <a:rPr lang="en-US" smtClean="0"/>
              <a:t>Mon 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242506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B0783-8CBD-44FA-ACE3-D844249C9225}" type="datetimeFigureOut">
              <a:rPr lang="en-US" smtClean="0"/>
              <a:t>Mon 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221278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3B0783-8CBD-44FA-ACE3-D844249C9225}" type="datetimeFigureOut">
              <a:rPr lang="en-US" smtClean="0"/>
              <a:t>Mon 2/05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48346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3B0783-8CBD-44FA-ACE3-D844249C9225}" type="datetimeFigureOut">
              <a:rPr lang="en-US" smtClean="0"/>
              <a:t>Mon 2/05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37321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B0783-8CBD-44FA-ACE3-D844249C9225}" type="datetimeFigureOut">
              <a:rPr lang="en-US" smtClean="0"/>
              <a:t>Mon 2/05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284283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3B0783-8CBD-44FA-ACE3-D844249C9225}" type="datetimeFigureOut">
              <a:rPr lang="en-US" smtClean="0"/>
              <a:t>Mon 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166171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3B0783-8CBD-44FA-ACE3-D844249C9225}" type="datetimeFigureOut">
              <a:rPr lang="en-US" smtClean="0"/>
              <a:t>Mon 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64C88-7428-4193-867D-4E6958CDB5FD}" type="slidenum">
              <a:rPr lang="en-US" smtClean="0"/>
              <a:t>‹#›</a:t>
            </a:fld>
            <a:endParaRPr lang="en-US"/>
          </a:p>
        </p:txBody>
      </p:sp>
    </p:spTree>
    <p:extLst>
      <p:ext uri="{BB962C8B-B14F-4D97-AF65-F5344CB8AC3E}">
        <p14:creationId xmlns:p14="http://schemas.microsoft.com/office/powerpoint/2010/main" val="292444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B0783-8CBD-44FA-ACE3-D844249C9225}" type="datetimeFigureOut">
              <a:rPr lang="en-US" smtClean="0"/>
              <a:t>Mon 2/05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64C88-7428-4193-867D-4E6958CDB5FD}" type="slidenum">
              <a:rPr lang="en-US" smtClean="0"/>
              <a:t>‹#›</a:t>
            </a:fld>
            <a:endParaRPr lang="en-US"/>
          </a:p>
        </p:txBody>
      </p:sp>
    </p:spTree>
    <p:extLst>
      <p:ext uri="{BB962C8B-B14F-4D97-AF65-F5344CB8AC3E}">
        <p14:creationId xmlns:p14="http://schemas.microsoft.com/office/powerpoint/2010/main" val="348664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53996936"/>
              </p:ext>
            </p:extLst>
          </p:nvPr>
        </p:nvGraphicFramePr>
        <p:xfrm>
          <a:off x="136358" y="98773"/>
          <a:ext cx="11919284" cy="6660454"/>
        </p:xfrm>
        <a:graphic>
          <a:graphicData uri="http://schemas.openxmlformats.org/drawingml/2006/table">
            <a:tbl>
              <a:tblPr firstRow="1" bandRow="1">
                <a:tableStyleId>{5C22544A-7EE6-4342-B048-85BDC9FD1C3A}</a:tableStyleId>
              </a:tblPr>
              <a:tblGrid>
                <a:gridCol w="5248255">
                  <a:extLst>
                    <a:ext uri="{9D8B030D-6E8A-4147-A177-3AD203B41FA5}">
                      <a16:colId xmlns:a16="http://schemas.microsoft.com/office/drawing/2014/main" val="4124991841"/>
                    </a:ext>
                  </a:extLst>
                </a:gridCol>
                <a:gridCol w="6671029">
                  <a:extLst>
                    <a:ext uri="{9D8B030D-6E8A-4147-A177-3AD203B41FA5}">
                      <a16:colId xmlns:a16="http://schemas.microsoft.com/office/drawing/2014/main" val="1402830837"/>
                    </a:ext>
                  </a:extLst>
                </a:gridCol>
              </a:tblGrid>
              <a:tr h="480347">
                <a:tc>
                  <a:txBody>
                    <a:bodyPr/>
                    <a:lstStyle/>
                    <a:p>
                      <a:r>
                        <a:rPr lang="en-US" sz="1400" dirty="0"/>
                        <a:t>Project Name: Sleep efficiency modeling</a:t>
                      </a:r>
                    </a:p>
                  </a:txBody>
                  <a:tcPr/>
                </a:tc>
                <a:tc>
                  <a:txBody>
                    <a:bodyPr/>
                    <a:lstStyle/>
                    <a:p>
                      <a:r>
                        <a:rPr lang="en-US" sz="1400" dirty="0"/>
                        <a:t>Champion:</a:t>
                      </a:r>
                    </a:p>
                  </a:txBody>
                  <a:tcPr/>
                </a:tc>
                <a:extLst>
                  <a:ext uri="{0D108BD9-81ED-4DB2-BD59-A6C34878D82A}">
                    <a16:rowId xmlns:a16="http://schemas.microsoft.com/office/drawing/2014/main" val="451069304"/>
                  </a:ext>
                </a:extLst>
              </a:tr>
              <a:tr h="480347">
                <a:tc>
                  <a:txBody>
                    <a:bodyPr/>
                    <a:lstStyle/>
                    <a:p>
                      <a:r>
                        <a:rPr lang="en-US" sz="1400" b="1" dirty="0"/>
                        <a:t>Business or Process Owner</a:t>
                      </a:r>
                      <a:r>
                        <a:rPr lang="en-US" sz="1400" dirty="0"/>
                        <a:t>: TBD</a:t>
                      </a:r>
                    </a:p>
                  </a:txBody>
                  <a:tcPr/>
                </a:tc>
                <a:tc>
                  <a:txBody>
                    <a:bodyPr/>
                    <a:lstStyle/>
                    <a:p>
                      <a:r>
                        <a:rPr lang="en-US" sz="1400" dirty="0"/>
                        <a:t>Project</a:t>
                      </a:r>
                      <a:r>
                        <a:rPr lang="en-US" sz="1400" baseline="0" dirty="0"/>
                        <a:t> Leader: </a:t>
                      </a:r>
                      <a:endParaRPr lang="en-US" sz="1400" dirty="0"/>
                    </a:p>
                  </a:txBody>
                  <a:tcPr/>
                </a:tc>
                <a:extLst>
                  <a:ext uri="{0D108BD9-81ED-4DB2-BD59-A6C34878D82A}">
                    <a16:rowId xmlns:a16="http://schemas.microsoft.com/office/drawing/2014/main" val="2336214662"/>
                  </a:ext>
                </a:extLst>
              </a:tr>
              <a:tr h="1160787">
                <a:tc>
                  <a:txBody>
                    <a:bodyPr/>
                    <a:lstStyle/>
                    <a:p>
                      <a:r>
                        <a:rPr lang="en-US" sz="1400" b="1" dirty="0"/>
                        <a:t>Problem</a:t>
                      </a:r>
                      <a:r>
                        <a:rPr lang="en-US" sz="1400" b="1" baseline="0" dirty="0"/>
                        <a:t> Statement</a:t>
                      </a:r>
                      <a:r>
                        <a:rPr lang="en-US" sz="1400" baseline="0" dirty="0"/>
                        <a:t>: </a:t>
                      </a:r>
                      <a:r>
                        <a:rPr lang="en-US" sz="1400" b="0" i="0" kern="1200" dirty="0">
                          <a:solidFill>
                            <a:schemeClr val="dk1"/>
                          </a:solidFill>
                          <a:effectLst/>
                          <a:latin typeface="+mn-lt"/>
                          <a:ea typeface="+mn-ea"/>
                          <a:cs typeface="+mn-cs"/>
                        </a:rPr>
                        <a:t>Many individuals struggle to understand and improve their sleep quality due to a lack of insights into their sleep patterns and influencing factors. This project aims to bridge that gap by analyzing sleep data to identify key determinants of sleep efficiency.</a:t>
                      </a:r>
                      <a:endParaRPr lang="en-US" sz="1400" baseline="0" dirty="0"/>
                    </a:p>
                    <a:p>
                      <a:endParaRPr lang="en-US" sz="1400" dirty="0"/>
                    </a:p>
                  </a:txBody>
                  <a:tcPr/>
                </a:tc>
                <a:tc>
                  <a:txBody>
                    <a:bodyPr/>
                    <a:lstStyle/>
                    <a:p>
                      <a:r>
                        <a:rPr lang="en-US" sz="1400" b="1" dirty="0"/>
                        <a:t>Project Goal</a:t>
                      </a:r>
                      <a:r>
                        <a:rPr lang="en-US" sz="1400" dirty="0"/>
                        <a:t>: </a:t>
                      </a:r>
                      <a:r>
                        <a:rPr lang="en-US" sz="1400" b="0" i="0" kern="1200" dirty="0">
                          <a:solidFill>
                            <a:schemeClr val="dk1"/>
                          </a:solidFill>
                          <a:effectLst/>
                          <a:latin typeface="+mn-lt"/>
                          <a:ea typeface="+mn-ea"/>
                          <a:cs typeface="+mn-cs"/>
                        </a:rPr>
                        <a:t>To develop a statistical model that can predict sleep efficiency based on various input variables. This model will serve as a foundation for developing tools that help individuals optimize their sleep quality based on personalized data analysis.</a:t>
                      </a:r>
                      <a:endParaRPr lang="en-US" sz="1400" dirty="0"/>
                    </a:p>
                  </a:txBody>
                  <a:tcPr/>
                </a:tc>
                <a:extLst>
                  <a:ext uri="{0D108BD9-81ED-4DB2-BD59-A6C34878D82A}">
                    <a16:rowId xmlns:a16="http://schemas.microsoft.com/office/drawing/2014/main" val="3870620251"/>
                  </a:ext>
                </a:extLst>
              </a:tr>
              <a:tr h="1521920">
                <a:tc>
                  <a:txBody>
                    <a:bodyPr/>
                    <a:lstStyle/>
                    <a:p>
                      <a:r>
                        <a:rPr lang="en-US" sz="1400" b="1" dirty="0"/>
                        <a:t>Business Case</a:t>
                      </a:r>
                      <a:r>
                        <a:rPr lang="en-US" sz="1400" dirty="0"/>
                        <a:t>: </a:t>
                      </a:r>
                      <a:r>
                        <a:rPr lang="en-US" sz="1400" b="0" i="0" kern="1200" dirty="0">
                          <a:solidFill>
                            <a:schemeClr val="dk1"/>
                          </a:solidFill>
                          <a:effectLst/>
                          <a:latin typeface="+mn-lt"/>
                          <a:ea typeface="+mn-ea"/>
                          <a:cs typeface="+mn-cs"/>
                        </a:rPr>
                        <a:t>This project addresses the need for better sleep quality management tools by providing a data-driven approach to sleep analysis. By offering insights into sleep patterns and predictors of sleep efficiency, it enables individuals to make informed decisions about their sleep habits, potentially improving their overall health and productivity. For businesses, this can translate into opportunities for developing health and wellness products tailored to improving sleep quality.</a:t>
                      </a:r>
                      <a:endParaRPr lang="en-US" sz="1400" dirty="0"/>
                    </a:p>
                  </a:txBody>
                  <a:tcPr/>
                </a:tc>
                <a:tc>
                  <a:txBody>
                    <a:bodyPr/>
                    <a:lstStyle/>
                    <a:p>
                      <a:r>
                        <a:rPr lang="en-US" sz="1400" b="1" dirty="0"/>
                        <a:t>Project Scope</a:t>
                      </a:r>
                      <a:r>
                        <a:rPr lang="en-US" sz="1400" dirty="0"/>
                        <a:t>: </a:t>
                      </a:r>
                      <a:r>
                        <a:rPr lang="en-US" sz="1400" b="0" i="0" kern="1200" dirty="0">
                          <a:solidFill>
                            <a:schemeClr val="dk1"/>
                          </a:solidFill>
                          <a:effectLst/>
                          <a:latin typeface="+mn-lt"/>
                          <a:ea typeface="+mn-ea"/>
                          <a:cs typeface="+mn-cs"/>
                        </a:rPr>
                        <a:t>The scope of this project includes collecting and preprocessing sleep data, developing a predictive model for sleep efficiency, and evaluating the model's accuracy. The project will focus on variables such as sleep duration, environmental factors, and lifestyle habits. It will exclude the development of physical products or medical interventions.</a:t>
                      </a:r>
                      <a:endParaRPr lang="en-US" sz="1400" dirty="0"/>
                    </a:p>
                  </a:txBody>
                  <a:tcPr/>
                </a:tc>
                <a:extLst>
                  <a:ext uri="{0D108BD9-81ED-4DB2-BD59-A6C34878D82A}">
                    <a16:rowId xmlns:a16="http://schemas.microsoft.com/office/drawing/2014/main" val="1677297188"/>
                  </a:ext>
                </a:extLst>
              </a:tr>
              <a:tr h="799653">
                <a:tc rowSpan="2">
                  <a:txBody>
                    <a:bodyPr/>
                    <a:lstStyle/>
                    <a:p>
                      <a:r>
                        <a:rPr lang="en-US" sz="1400" b="1" dirty="0"/>
                        <a:t>Team Members</a:t>
                      </a:r>
                      <a:r>
                        <a:rPr lang="en-US" sz="1400" dirty="0"/>
                        <a:t>: </a:t>
                      </a:r>
                    </a:p>
                    <a:p>
                      <a:r>
                        <a:rPr lang="en-US" sz="1400" dirty="0"/>
                        <a:t>Sri Sailaja Bobba - </a:t>
                      </a:r>
                      <a:r>
                        <a:rPr lang="en-US" sz="1400" b="0" i="0" kern="1200" dirty="0">
                          <a:solidFill>
                            <a:schemeClr val="dk1"/>
                          </a:solidFill>
                          <a:effectLst/>
                          <a:latin typeface="+mn-lt"/>
                          <a:ea typeface="+mn-ea"/>
                          <a:cs typeface="+mn-cs"/>
                        </a:rPr>
                        <a:t>1002161911</a:t>
                      </a:r>
                      <a:endParaRPr lang="en-US" sz="1400" dirty="0"/>
                    </a:p>
                    <a:p>
                      <a:r>
                        <a:rPr lang="en-US" sz="1400" dirty="0"/>
                        <a:t>Vinay Datta Chenimineni - 1002159126</a:t>
                      </a:r>
                    </a:p>
                    <a:p>
                      <a:r>
                        <a:rPr lang="en-US" sz="1400" dirty="0"/>
                        <a:t>Pavan Reddy </a:t>
                      </a:r>
                      <a:r>
                        <a:rPr lang="en-US" sz="1400" dirty="0" err="1"/>
                        <a:t>Gaddam</a:t>
                      </a:r>
                      <a:r>
                        <a:rPr lang="en-US" sz="1400" dirty="0"/>
                        <a:t> – pxg1152</a:t>
                      </a:r>
                    </a:p>
                    <a:p>
                      <a:r>
                        <a:rPr lang="en-US" sz="1400" dirty="0" err="1"/>
                        <a:t>Ashlesha</a:t>
                      </a:r>
                      <a:r>
                        <a:rPr lang="en-US" sz="1400" dirty="0"/>
                        <a:t> </a:t>
                      </a:r>
                      <a:r>
                        <a:rPr lang="en-US" sz="1400" dirty="0" err="1"/>
                        <a:t>Gottipati</a:t>
                      </a:r>
                      <a:r>
                        <a:rPr lang="en-US" sz="1400" dirty="0"/>
                        <a:t> - 1002169547</a:t>
                      </a:r>
                    </a:p>
                    <a:p>
                      <a:r>
                        <a:rPr lang="en-US" sz="1400" dirty="0"/>
                        <a:t>Sai Prasad Chowdary </a:t>
                      </a:r>
                      <a:r>
                        <a:rPr lang="en-US" sz="1400" dirty="0" err="1"/>
                        <a:t>Podili</a:t>
                      </a:r>
                      <a:r>
                        <a:rPr lang="en-US" sz="1400" dirty="0"/>
                        <a:t> - </a:t>
                      </a:r>
                      <a:r>
                        <a:rPr lang="en-US" sz="1400" b="0" i="0" kern="1200" dirty="0">
                          <a:solidFill>
                            <a:schemeClr val="dk1"/>
                          </a:solidFill>
                          <a:effectLst/>
                          <a:latin typeface="+mn-lt"/>
                          <a:ea typeface="+mn-ea"/>
                          <a:cs typeface="+mn-cs"/>
                        </a:rPr>
                        <a:t>1002211229 </a:t>
                      </a:r>
                      <a:endParaRPr lang="en-US" sz="1400" dirty="0"/>
                    </a:p>
                  </a:txBody>
                  <a:tcPr/>
                </a:tc>
                <a:tc>
                  <a:txBody>
                    <a:bodyPr/>
                    <a:lstStyle/>
                    <a:p>
                      <a:r>
                        <a:rPr lang="en-US" sz="1400" b="1" dirty="0"/>
                        <a:t>Benefits</a:t>
                      </a:r>
                      <a:r>
                        <a:rPr lang="en-US" sz="1400" dirty="0"/>
                        <a:t>: </a:t>
                      </a:r>
                      <a:r>
                        <a:rPr lang="en-US" sz="1400" b="0" i="0" kern="1200" dirty="0">
                          <a:solidFill>
                            <a:schemeClr val="dk1"/>
                          </a:solidFill>
                          <a:effectLst/>
                          <a:latin typeface="+mn-lt"/>
                          <a:ea typeface="+mn-ea"/>
                          <a:cs typeface="+mn-cs"/>
                        </a:rPr>
                        <a:t>Enabling individuals to gain insights into their sleep patterns, identifying changes that could improve sleep quality, and providing a scientific basis for sleep-related advice and products. For the broader community, it contributes to the understanding of sleep health and its impact on well-being.</a:t>
                      </a:r>
                      <a:endParaRPr lang="en-US" sz="1400" dirty="0"/>
                    </a:p>
                  </a:txBody>
                  <a:tcPr/>
                </a:tc>
                <a:extLst>
                  <a:ext uri="{0D108BD9-81ED-4DB2-BD59-A6C34878D82A}">
                    <a16:rowId xmlns:a16="http://schemas.microsoft.com/office/drawing/2014/main" val="2968365323"/>
                  </a:ext>
                </a:extLst>
              </a:tr>
              <a:tr h="1539743">
                <a:tc vMerge="1">
                  <a:txBody>
                    <a:bodyPr/>
                    <a:lstStyle/>
                    <a:p>
                      <a:endParaRPr lang="en-US" dirty="0"/>
                    </a:p>
                  </a:txBody>
                  <a:tcPr/>
                </a:tc>
                <a:tc>
                  <a:txBody>
                    <a:bodyPr/>
                    <a:lstStyle/>
                    <a:p>
                      <a:r>
                        <a:rPr lang="en-US" sz="1400" b="1" dirty="0"/>
                        <a:t>Timeline</a:t>
                      </a:r>
                      <a:r>
                        <a:rPr lang="en-US" sz="1400" dirty="0"/>
                        <a:t>: </a:t>
                      </a:r>
                    </a:p>
                    <a:p>
                      <a:r>
                        <a:rPr lang="en-US" sz="1400" dirty="0"/>
                        <a:t>The following are milestones for Requirements Engineering Process (See Slide 2)</a:t>
                      </a:r>
                    </a:p>
                    <a:p>
                      <a:r>
                        <a:rPr lang="en-US" sz="1400" dirty="0"/>
                        <a:t>1. Elicitation – 2 weeks</a:t>
                      </a:r>
                    </a:p>
                    <a:p>
                      <a:r>
                        <a:rPr lang="en-US" sz="1400" baseline="0" dirty="0"/>
                        <a:t>2. Analysis </a:t>
                      </a:r>
                      <a:r>
                        <a:rPr lang="en-US" sz="1400" dirty="0"/>
                        <a:t>– 3 weeks</a:t>
                      </a:r>
                      <a:endParaRPr lang="en-US" sz="1400" baseline="0" dirty="0"/>
                    </a:p>
                    <a:p>
                      <a:r>
                        <a:rPr lang="en-US" sz="1400" baseline="0" dirty="0"/>
                        <a:t>3. </a:t>
                      </a:r>
                      <a:r>
                        <a:rPr lang="en-US" sz="1400" baseline="0" dirty="0" err="1"/>
                        <a:t>Specificaton</a:t>
                      </a:r>
                      <a:r>
                        <a:rPr lang="en-US" sz="1400" baseline="0" dirty="0"/>
                        <a:t> </a:t>
                      </a:r>
                      <a:r>
                        <a:rPr lang="en-US" sz="1400" dirty="0"/>
                        <a:t>– 3 weeks</a:t>
                      </a:r>
                      <a:endParaRPr lang="en-US" sz="1400" baseline="0" dirty="0"/>
                    </a:p>
                    <a:p>
                      <a:r>
                        <a:rPr lang="en-US" sz="1400" baseline="0" dirty="0"/>
                        <a:t>4. Validation </a:t>
                      </a:r>
                      <a:r>
                        <a:rPr lang="en-US" sz="1400" dirty="0"/>
                        <a:t>– 2 weeks</a:t>
                      </a:r>
                      <a:endParaRPr lang="en-US" sz="1400" baseline="0" dirty="0"/>
                    </a:p>
                    <a:p>
                      <a:endParaRPr lang="en-US" sz="1400" dirty="0"/>
                    </a:p>
                  </a:txBody>
                  <a:tcPr/>
                </a:tc>
                <a:extLst>
                  <a:ext uri="{0D108BD9-81ED-4DB2-BD59-A6C34878D82A}">
                    <a16:rowId xmlns:a16="http://schemas.microsoft.com/office/drawing/2014/main" val="3128204458"/>
                  </a:ext>
                </a:extLst>
              </a:tr>
            </a:tbl>
          </a:graphicData>
        </a:graphic>
      </p:graphicFrame>
    </p:spTree>
    <p:extLst>
      <p:ext uri="{BB962C8B-B14F-4D97-AF65-F5344CB8AC3E}">
        <p14:creationId xmlns:p14="http://schemas.microsoft.com/office/powerpoint/2010/main" val="42289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356</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UT Southwestern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Koganti</dc:creator>
  <cp:lastModifiedBy>Chenimineni, Vinay Datta</cp:lastModifiedBy>
  <cp:revision>6</cp:revision>
  <dcterms:created xsi:type="dcterms:W3CDTF">2019-07-25T19:56:36Z</dcterms:created>
  <dcterms:modified xsi:type="dcterms:W3CDTF">2024-02-06T02:48:34Z</dcterms:modified>
</cp:coreProperties>
</file>