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ebbb68ab6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ebbb68ab6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ebbb68ab6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ebbb68ab6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eebbb68ab6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eebbb68ab6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ebbb68ab6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eebbb68ab6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ebbb68ab6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ebbb68ab6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ebbb68ab6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eebbb68ab6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ebbb68ab6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ebbb68ab6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ebbb68ab6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ebbb68ab6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ebbb68ab6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ebbb68ab6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ebbb68ab6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ebbb68ab6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ebbb68ab6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eebbb68ab6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ebbb68ab6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ebbb68ab6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ebbb68ab6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ebbb68ab6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ebbb68ab6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ebbb68ab6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InstaCart Market Basket Analysis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nvSpPr>
        <p:spPr>
          <a:xfrm>
            <a:off x="431900" y="471150"/>
            <a:ext cx="7339500" cy="104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lt1"/>
              </a:buClr>
              <a:buSzPts val="1400"/>
              <a:buChar char="●"/>
            </a:pPr>
            <a:r>
              <a:rPr lang="en">
                <a:solidFill>
                  <a:schemeClr val="lt1"/>
                </a:solidFill>
              </a:rPr>
              <a:t>Produce is the largest department. Now let us check the reordered percentage of each department.</a:t>
            </a:r>
            <a:endParaRPr>
              <a:solidFill>
                <a:schemeClr val="lt1"/>
              </a:solidFill>
            </a:endParaRPr>
          </a:p>
          <a:p>
            <a:pPr indent="0" lvl="0" marL="0" rtl="0" algn="l">
              <a:spcBef>
                <a:spcPts val="1200"/>
              </a:spcBef>
              <a:spcAft>
                <a:spcPts val="0"/>
              </a:spcAft>
              <a:buNone/>
            </a:pPr>
            <a:r>
              <a:t/>
            </a:r>
            <a:endParaRPr>
              <a:latin typeface="Lato"/>
              <a:ea typeface="Lato"/>
              <a:cs typeface="Lato"/>
              <a:sym typeface="Lato"/>
            </a:endParaRPr>
          </a:p>
        </p:txBody>
      </p:sp>
      <p:pic>
        <p:nvPicPr>
          <p:cNvPr id="185" name="Google Shape;185;p22"/>
          <p:cNvPicPr preferRelativeResize="0"/>
          <p:nvPr/>
        </p:nvPicPr>
        <p:blipFill>
          <a:blip r:embed="rId3">
            <a:alphaModFix/>
          </a:blip>
          <a:stretch>
            <a:fillRect/>
          </a:stretch>
        </p:blipFill>
        <p:spPr>
          <a:xfrm>
            <a:off x="1465825" y="1306800"/>
            <a:ext cx="5195850" cy="3317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nvSpPr>
        <p:spPr>
          <a:xfrm>
            <a:off x="523500" y="680575"/>
            <a:ext cx="7339500" cy="8019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lt1"/>
              </a:buClr>
              <a:buSzPts val="1400"/>
              <a:buChar char="●"/>
            </a:pPr>
            <a:r>
              <a:rPr lang="en">
                <a:solidFill>
                  <a:schemeClr val="lt1"/>
                </a:solidFill>
              </a:rPr>
              <a:t>Personal care has lowest reorder ratio and dairy eggs have highest reorder ratio.</a:t>
            </a:r>
            <a:endParaRPr>
              <a:solidFill>
                <a:schemeClr val="lt1"/>
              </a:solidFill>
            </a:endParaRPr>
          </a:p>
          <a:p>
            <a:pPr indent="0" lvl="0" marL="0" rtl="0" algn="l">
              <a:spcBef>
                <a:spcPts val="1200"/>
              </a:spcBef>
              <a:spcAft>
                <a:spcPts val="0"/>
              </a:spcAft>
              <a:buNone/>
            </a:pPr>
            <a:r>
              <a:t/>
            </a:r>
            <a:endParaRPr>
              <a:latin typeface="Lato"/>
              <a:ea typeface="Lato"/>
              <a:cs typeface="Lato"/>
              <a:sym typeface="Lato"/>
            </a:endParaRPr>
          </a:p>
        </p:txBody>
      </p:sp>
      <p:pic>
        <p:nvPicPr>
          <p:cNvPr id="191" name="Google Shape;191;p23"/>
          <p:cNvPicPr preferRelativeResize="0"/>
          <p:nvPr/>
        </p:nvPicPr>
        <p:blipFill>
          <a:blip r:embed="rId3">
            <a:alphaModFix/>
          </a:blip>
          <a:stretch>
            <a:fillRect/>
          </a:stretch>
        </p:blipFill>
        <p:spPr>
          <a:xfrm>
            <a:off x="1426575" y="1346950"/>
            <a:ext cx="4973351" cy="3356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nvSpPr>
        <p:spPr>
          <a:xfrm>
            <a:off x="379550" y="392625"/>
            <a:ext cx="7339500" cy="1545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lt1"/>
              </a:buClr>
              <a:buSzPts val="1400"/>
              <a:buChar char="●"/>
            </a:pPr>
            <a:r>
              <a:rPr lang="en">
                <a:solidFill>
                  <a:schemeClr val="lt1"/>
                </a:solidFill>
              </a:rPr>
              <a:t>Looks like the products that are added to the cart initially are more likely to be reordered again compared to the ones added later. This makes sense to me as well since we tend to first order all the products we used to buy frequently and then look out for the new products available.</a:t>
            </a:r>
            <a:endParaRPr>
              <a:solidFill>
                <a:schemeClr val="lt1"/>
              </a:solidFill>
            </a:endParaRPr>
          </a:p>
          <a:p>
            <a:pPr indent="0" lvl="0" marL="0" rtl="0" algn="l">
              <a:spcBef>
                <a:spcPts val="1200"/>
              </a:spcBef>
              <a:spcAft>
                <a:spcPts val="0"/>
              </a:spcAft>
              <a:buNone/>
            </a:pPr>
            <a:r>
              <a:t/>
            </a:r>
            <a:endParaRPr>
              <a:latin typeface="Lato"/>
              <a:ea typeface="Lato"/>
              <a:cs typeface="Lato"/>
              <a:sym typeface="Lato"/>
            </a:endParaRPr>
          </a:p>
        </p:txBody>
      </p:sp>
      <p:pic>
        <p:nvPicPr>
          <p:cNvPr id="197" name="Google Shape;197;p24"/>
          <p:cNvPicPr preferRelativeResize="0"/>
          <p:nvPr/>
        </p:nvPicPr>
        <p:blipFill>
          <a:blip r:embed="rId3">
            <a:alphaModFix/>
          </a:blip>
          <a:stretch>
            <a:fillRect/>
          </a:stretch>
        </p:blipFill>
        <p:spPr>
          <a:xfrm>
            <a:off x="767525" y="1671500"/>
            <a:ext cx="7811124" cy="2900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ML Models</a:t>
            </a:r>
            <a:endParaRPr/>
          </a:p>
        </p:txBody>
      </p:sp>
      <p:sp>
        <p:nvSpPr>
          <p:cNvPr id="203" name="Google Shape;203;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Arial"/>
                <a:ea typeface="Arial"/>
                <a:cs typeface="Arial"/>
                <a:sym typeface="Arial"/>
              </a:rPr>
              <a:t>I prepared a dataframe which shows all the products user has bought previously, user level features, product level features, asile and department level features, user-product level features and the information of current order such as order's day-of-week, hour-of-day, etc. The Traget would be 'reordered' which shows how many of the previously purchased items, user ordered this time.</a:t>
            </a:r>
            <a:endParaRPr sz="1500">
              <a:latin typeface="Arial"/>
              <a:ea typeface="Arial"/>
              <a:cs typeface="Arial"/>
              <a:sym typeface="Arial"/>
            </a:endParaRPr>
          </a:p>
          <a:p>
            <a:pPr indent="0" lvl="0" marL="0" rtl="0" algn="l">
              <a:spcBef>
                <a:spcPts val="1200"/>
              </a:spcBef>
              <a:spcAft>
                <a:spcPts val="0"/>
              </a:spcAft>
              <a:buNone/>
            </a:pPr>
            <a:r>
              <a:rPr lang="en" sz="1500">
                <a:latin typeface="Arial"/>
                <a:ea typeface="Arial"/>
                <a:cs typeface="Arial"/>
                <a:sym typeface="Arial"/>
              </a:rPr>
              <a:t>I relied on XGBoost as it handles large data, can be parallelized and gives feature importance which gives accuracy of 90.46%. Almost every model we use gives us similar accuracy of 90%.</a:t>
            </a:r>
            <a:endParaRPr sz="15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nvSpPr>
        <p:spPr>
          <a:xfrm>
            <a:off x="314100" y="418800"/>
            <a:ext cx="76668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chemeClr val="lt1"/>
                </a:solidFill>
                <a:latin typeface="Lato"/>
                <a:ea typeface="Lato"/>
                <a:cs typeface="Lato"/>
                <a:sym typeface="Lato"/>
              </a:rPr>
              <a:t>Conclusion</a:t>
            </a:r>
            <a:endParaRPr b="1" sz="2500">
              <a:solidFill>
                <a:schemeClr val="lt1"/>
              </a:solidFill>
              <a:latin typeface="Lato"/>
              <a:ea typeface="Lato"/>
              <a:cs typeface="Lato"/>
              <a:sym typeface="Lato"/>
            </a:endParaRPr>
          </a:p>
        </p:txBody>
      </p:sp>
      <p:sp>
        <p:nvSpPr>
          <p:cNvPr id="209" name="Google Shape;209;p26"/>
          <p:cNvSpPr txBox="1"/>
          <p:nvPr/>
        </p:nvSpPr>
        <p:spPr>
          <a:xfrm>
            <a:off x="641300" y="1230250"/>
            <a:ext cx="73395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rPr>
              <a:t>For modelling we got to use Xgboost,logistic,Randomforest and Lightgbm.Both Xgboost and lightgbm are used to improve the accuracy of the model and I conclude that LGBM is slightly more accurate with 90.46% than </a:t>
            </a:r>
            <a:r>
              <a:rPr lang="en" sz="1500">
                <a:solidFill>
                  <a:schemeClr val="lt1"/>
                </a:solidFill>
              </a:rPr>
              <a:t>XGBoost</a:t>
            </a:r>
            <a:r>
              <a:rPr lang="en" sz="1500">
                <a:solidFill>
                  <a:schemeClr val="lt1"/>
                </a:solidFill>
              </a:rPr>
              <a:t> in this case.</a:t>
            </a:r>
            <a:endParaRPr sz="1500">
              <a:solidFill>
                <a:schemeClr val="lt1"/>
              </a:solidFill>
              <a:latin typeface="Lato"/>
              <a:ea typeface="Lato"/>
              <a:cs typeface="Lato"/>
              <a:sym typeface="Lato"/>
            </a:endParaRPr>
          </a:p>
        </p:txBody>
      </p:sp>
      <p:sp>
        <p:nvSpPr>
          <p:cNvPr id="210" name="Google Shape;210;p26"/>
          <p:cNvSpPr txBox="1"/>
          <p:nvPr/>
        </p:nvSpPr>
        <p:spPr>
          <a:xfrm>
            <a:off x="746000" y="2571750"/>
            <a:ext cx="7339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lt1"/>
                </a:solidFill>
                <a:latin typeface="Lato"/>
                <a:ea typeface="Lato"/>
                <a:cs typeface="Lato"/>
                <a:sym typeface="Lato"/>
              </a:rPr>
              <a:t>Future Improvements</a:t>
            </a:r>
            <a:endParaRPr b="1" sz="2000">
              <a:solidFill>
                <a:schemeClr val="lt1"/>
              </a:solidFill>
              <a:latin typeface="Lato"/>
              <a:ea typeface="Lato"/>
              <a:cs typeface="Lato"/>
              <a:sym typeface="Lato"/>
            </a:endParaRPr>
          </a:p>
        </p:txBody>
      </p:sp>
      <p:sp>
        <p:nvSpPr>
          <p:cNvPr id="211" name="Google Shape;211;p26"/>
          <p:cNvSpPr txBox="1"/>
          <p:nvPr/>
        </p:nvSpPr>
        <p:spPr>
          <a:xfrm>
            <a:off x="641300" y="3298100"/>
            <a:ext cx="7339500" cy="11967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lt1"/>
              </a:buClr>
              <a:buSzPts val="1500"/>
              <a:buChar char="●"/>
            </a:pPr>
            <a:r>
              <a:rPr lang="en" sz="1500">
                <a:solidFill>
                  <a:schemeClr val="lt1"/>
                </a:solidFill>
              </a:rPr>
              <a:t>To work with the Apriori's theorem which is a common market basket analysis theorem.</a:t>
            </a:r>
            <a:endParaRPr sz="1500">
              <a:solidFill>
                <a:schemeClr val="lt1"/>
              </a:solidFill>
            </a:endParaRPr>
          </a:p>
          <a:p>
            <a:pPr indent="-323850" lvl="0" marL="457200" rtl="0" algn="l">
              <a:lnSpc>
                <a:spcPct val="115000"/>
              </a:lnSpc>
              <a:spcBef>
                <a:spcPts val="0"/>
              </a:spcBef>
              <a:spcAft>
                <a:spcPts val="0"/>
              </a:spcAft>
              <a:buClr>
                <a:schemeClr val="lt1"/>
              </a:buClr>
              <a:buSzPts val="1500"/>
              <a:buChar char="●"/>
            </a:pPr>
            <a:r>
              <a:rPr lang="en" sz="1500">
                <a:solidFill>
                  <a:schemeClr val="lt1"/>
                </a:solidFill>
              </a:rPr>
              <a:t>Utilize Collaborative filtering to recommend products to a customer.</a:t>
            </a:r>
            <a:endParaRPr sz="1500">
              <a:solidFill>
                <a:schemeClr val="lt1"/>
              </a:solidFill>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idx="1" type="body"/>
          </p:nvPr>
        </p:nvSpPr>
        <p:spPr>
          <a:xfrm>
            <a:off x="812725" y="3834725"/>
            <a:ext cx="6936000" cy="99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t>Any </a:t>
            </a:r>
            <a:r>
              <a:rPr lang="en" sz="3100"/>
              <a:t>Queries</a:t>
            </a:r>
            <a:r>
              <a:rPr lang="en" sz="3100"/>
              <a:t> ?</a:t>
            </a:r>
            <a:endParaRPr sz="3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700">
                <a:latin typeface="Arial"/>
                <a:ea typeface="Arial"/>
                <a:cs typeface="Arial"/>
                <a:sym typeface="Arial"/>
              </a:rPr>
              <a:t>Instacart is an American technology company that operates as a same-day grocery delivery and pick up service in the U.S. and Canada. Customers shop for groceries through the Instacart mobile app or Instacart.com from various retailer partners. The order is </a:t>
            </a:r>
            <a:r>
              <a:rPr lang="en" sz="1700">
                <a:latin typeface="Arial"/>
                <a:ea typeface="Arial"/>
                <a:cs typeface="Arial"/>
                <a:sym typeface="Arial"/>
              </a:rPr>
              <a:t>shipped</a:t>
            </a:r>
            <a:r>
              <a:rPr lang="en" sz="1700">
                <a:latin typeface="Arial"/>
                <a:ea typeface="Arial"/>
                <a:cs typeface="Arial"/>
                <a:sym typeface="Arial"/>
              </a:rPr>
              <a:t> and delivered by an Instacart personal shopper.</a:t>
            </a:r>
            <a:endParaRPr sz="3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ph type="title"/>
          </p:nvPr>
        </p:nvSpPr>
        <p:spPr>
          <a:xfrm>
            <a:off x="1297500" y="393750"/>
            <a:ext cx="7038900" cy="66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Objectives</a:t>
            </a:r>
            <a:endParaRPr/>
          </a:p>
        </p:txBody>
      </p:sp>
      <p:sp>
        <p:nvSpPr>
          <p:cNvPr id="145" name="Google Shape;145;p15"/>
          <p:cNvSpPr txBox="1"/>
          <p:nvPr>
            <p:ph idx="1" type="body"/>
          </p:nvPr>
        </p:nvSpPr>
        <p:spPr>
          <a:xfrm>
            <a:off x="1297500" y="1230250"/>
            <a:ext cx="7038900" cy="3248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lt1"/>
              </a:buClr>
              <a:buSzPts val="1500"/>
              <a:buFont typeface="Arial"/>
              <a:buChar char="●"/>
            </a:pPr>
            <a:r>
              <a:rPr lang="en" sz="1500">
                <a:latin typeface="Arial"/>
                <a:ea typeface="Arial"/>
                <a:cs typeface="Arial"/>
                <a:sym typeface="Arial"/>
              </a:rPr>
              <a:t>Analyze the anonymized data of 3 million grocery orders from more than 200,000 Instacart users open sourced by Instacart</a:t>
            </a:r>
            <a:endParaRPr sz="1500">
              <a:latin typeface="Arial"/>
              <a:ea typeface="Arial"/>
              <a:cs typeface="Arial"/>
              <a:sym typeface="Arial"/>
            </a:endParaRPr>
          </a:p>
          <a:p>
            <a:pPr indent="-323850" lvl="0" marL="457200" rtl="0" algn="l">
              <a:spcBef>
                <a:spcPts val="0"/>
              </a:spcBef>
              <a:spcAft>
                <a:spcPts val="0"/>
              </a:spcAft>
              <a:buClr>
                <a:schemeClr val="lt1"/>
              </a:buClr>
              <a:buSzPts val="1500"/>
              <a:buFont typeface="Arial"/>
              <a:buChar char="●"/>
            </a:pPr>
            <a:r>
              <a:rPr lang="en" sz="1500">
                <a:latin typeface="Arial"/>
                <a:ea typeface="Arial"/>
                <a:cs typeface="Arial"/>
                <a:sym typeface="Arial"/>
              </a:rPr>
              <a:t>Find out hidden association between products for better cross-selling and upselling</a:t>
            </a:r>
            <a:endParaRPr sz="1500">
              <a:latin typeface="Arial"/>
              <a:ea typeface="Arial"/>
              <a:cs typeface="Arial"/>
              <a:sym typeface="Arial"/>
            </a:endParaRPr>
          </a:p>
          <a:p>
            <a:pPr indent="-323850" lvl="0" marL="457200" rtl="0" algn="l">
              <a:spcBef>
                <a:spcPts val="0"/>
              </a:spcBef>
              <a:spcAft>
                <a:spcPts val="0"/>
              </a:spcAft>
              <a:buClr>
                <a:schemeClr val="lt1"/>
              </a:buClr>
              <a:buSzPts val="1500"/>
              <a:buFont typeface="Arial"/>
              <a:buChar char="●"/>
            </a:pPr>
            <a:r>
              <a:rPr lang="en" sz="1500">
                <a:latin typeface="Arial"/>
                <a:ea typeface="Arial"/>
                <a:cs typeface="Arial"/>
                <a:sym typeface="Arial"/>
              </a:rPr>
              <a:t>Build a Machine Learning model to predict which previously purchased product will be in user’s next order</a:t>
            </a:r>
            <a:endParaRPr sz="15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1297500" y="393750"/>
            <a:ext cx="7038900" cy="6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Description</a:t>
            </a:r>
            <a:endParaRPr/>
          </a:p>
        </p:txBody>
      </p:sp>
      <p:sp>
        <p:nvSpPr>
          <p:cNvPr id="151" name="Google Shape;151;p16"/>
          <p:cNvSpPr txBox="1"/>
          <p:nvPr>
            <p:ph idx="1" type="body"/>
          </p:nvPr>
        </p:nvSpPr>
        <p:spPr>
          <a:xfrm>
            <a:off x="1033925" y="1033950"/>
            <a:ext cx="7761000" cy="3861000"/>
          </a:xfrm>
          <a:prstGeom prst="rect">
            <a:avLst/>
          </a:prstGeom>
        </p:spPr>
        <p:txBody>
          <a:bodyPr anchorCtr="0" anchor="t" bIns="91425" lIns="91425" spcFirstLastPara="1" rIns="91425" wrap="square" tIns="91425">
            <a:noAutofit/>
          </a:bodyPr>
          <a:lstStyle/>
          <a:p>
            <a:pPr indent="-311785" lvl="0" marL="457200" rtl="0" algn="l">
              <a:lnSpc>
                <a:spcPct val="105000"/>
              </a:lnSpc>
              <a:spcBef>
                <a:spcPts val="300"/>
              </a:spcBef>
              <a:spcAft>
                <a:spcPts val="0"/>
              </a:spcAft>
              <a:buClr>
                <a:schemeClr val="lt1"/>
              </a:buClr>
              <a:buSzPts val="1310"/>
              <a:buFont typeface="Arial"/>
              <a:buChar char="●"/>
            </a:pPr>
            <a:r>
              <a:rPr lang="en" sz="1310">
                <a:latin typeface="Arial"/>
                <a:ea typeface="Arial"/>
                <a:cs typeface="Arial"/>
                <a:sym typeface="Arial"/>
              </a:rPr>
              <a:t>aisles: This file contains different aisles and there are total 134 unique aisles.</a:t>
            </a:r>
            <a:endParaRPr sz="1310">
              <a:latin typeface="Arial"/>
              <a:ea typeface="Arial"/>
              <a:cs typeface="Arial"/>
              <a:sym typeface="Arial"/>
            </a:endParaRPr>
          </a:p>
          <a:p>
            <a:pPr indent="-311785" lvl="0" marL="457200" rtl="0" algn="l">
              <a:lnSpc>
                <a:spcPct val="105000"/>
              </a:lnSpc>
              <a:spcBef>
                <a:spcPts val="0"/>
              </a:spcBef>
              <a:spcAft>
                <a:spcPts val="0"/>
              </a:spcAft>
              <a:buClr>
                <a:schemeClr val="lt1"/>
              </a:buClr>
              <a:buSzPts val="1310"/>
              <a:buFont typeface="Arial"/>
              <a:buChar char="●"/>
            </a:pPr>
            <a:r>
              <a:rPr lang="en" sz="1310">
                <a:latin typeface="Arial"/>
                <a:ea typeface="Arial"/>
                <a:cs typeface="Arial"/>
                <a:sym typeface="Arial"/>
              </a:rPr>
              <a:t>departments: This file contains different departments and there are total 21 unique departments.</a:t>
            </a:r>
            <a:endParaRPr sz="1310">
              <a:latin typeface="Arial"/>
              <a:ea typeface="Arial"/>
              <a:cs typeface="Arial"/>
              <a:sym typeface="Arial"/>
            </a:endParaRPr>
          </a:p>
          <a:p>
            <a:pPr indent="-311785" lvl="0" marL="457200" rtl="0" algn="l">
              <a:lnSpc>
                <a:spcPct val="105000"/>
              </a:lnSpc>
              <a:spcBef>
                <a:spcPts val="0"/>
              </a:spcBef>
              <a:spcAft>
                <a:spcPts val="0"/>
              </a:spcAft>
              <a:buClr>
                <a:schemeClr val="lt1"/>
              </a:buClr>
              <a:buSzPts val="1310"/>
              <a:buFont typeface="Arial"/>
              <a:buChar char="●"/>
            </a:pPr>
            <a:r>
              <a:rPr lang="en" sz="1310">
                <a:latin typeface="Arial"/>
                <a:ea typeface="Arial"/>
                <a:cs typeface="Arial"/>
                <a:sym typeface="Arial"/>
              </a:rPr>
              <a:t>orders: This file contains all the orders made by different users. From below analysis, we can conclude following:</a:t>
            </a:r>
            <a:endParaRPr sz="1310">
              <a:latin typeface="Arial"/>
              <a:ea typeface="Arial"/>
              <a:cs typeface="Arial"/>
              <a:sym typeface="Arial"/>
            </a:endParaRPr>
          </a:p>
          <a:p>
            <a:pPr indent="-311785" lvl="1" marL="914400" rtl="0" algn="l">
              <a:lnSpc>
                <a:spcPct val="105000"/>
              </a:lnSpc>
              <a:spcBef>
                <a:spcPts val="0"/>
              </a:spcBef>
              <a:spcAft>
                <a:spcPts val="0"/>
              </a:spcAft>
              <a:buClr>
                <a:schemeClr val="lt1"/>
              </a:buClr>
              <a:buSzPts val="1310"/>
              <a:buFont typeface="Arial"/>
              <a:buChar char="○"/>
            </a:pPr>
            <a:r>
              <a:rPr lang="en" sz="1310">
                <a:latin typeface="Arial"/>
                <a:ea typeface="Arial"/>
                <a:cs typeface="Arial"/>
                <a:sym typeface="Arial"/>
              </a:rPr>
              <a:t>There are total 3421083 orders made by total 206209 users.</a:t>
            </a:r>
            <a:endParaRPr sz="1310">
              <a:latin typeface="Arial"/>
              <a:ea typeface="Arial"/>
              <a:cs typeface="Arial"/>
              <a:sym typeface="Arial"/>
            </a:endParaRPr>
          </a:p>
          <a:p>
            <a:pPr indent="-311785" lvl="1" marL="914400" rtl="0" algn="l">
              <a:lnSpc>
                <a:spcPct val="105000"/>
              </a:lnSpc>
              <a:spcBef>
                <a:spcPts val="0"/>
              </a:spcBef>
              <a:spcAft>
                <a:spcPts val="0"/>
              </a:spcAft>
              <a:buClr>
                <a:schemeClr val="lt1"/>
              </a:buClr>
              <a:buSzPts val="1310"/>
              <a:buFont typeface="Arial"/>
              <a:buChar char="○"/>
            </a:pPr>
            <a:r>
              <a:rPr lang="en" sz="1310">
                <a:latin typeface="Arial"/>
                <a:ea typeface="Arial"/>
                <a:cs typeface="Arial"/>
                <a:sym typeface="Arial"/>
              </a:rPr>
              <a:t>There are three sets of orders: Prior, Train and Test. The distributions of orders in Train and Test sets are similar whereas the distribution of orders in Prior set is different.</a:t>
            </a:r>
            <a:endParaRPr sz="1310">
              <a:latin typeface="Arial"/>
              <a:ea typeface="Arial"/>
              <a:cs typeface="Arial"/>
              <a:sym typeface="Arial"/>
            </a:endParaRPr>
          </a:p>
          <a:p>
            <a:pPr indent="-311785" lvl="1" marL="914400" rtl="0" algn="l">
              <a:lnSpc>
                <a:spcPct val="105000"/>
              </a:lnSpc>
              <a:spcBef>
                <a:spcPts val="0"/>
              </a:spcBef>
              <a:spcAft>
                <a:spcPts val="0"/>
              </a:spcAft>
              <a:buClr>
                <a:schemeClr val="lt1"/>
              </a:buClr>
              <a:buSzPts val="1310"/>
              <a:buFont typeface="Arial"/>
              <a:buChar char="○"/>
            </a:pPr>
            <a:r>
              <a:rPr lang="en" sz="1310">
                <a:latin typeface="Arial"/>
                <a:ea typeface="Arial"/>
                <a:cs typeface="Arial"/>
                <a:sym typeface="Arial"/>
              </a:rPr>
              <a:t>The total orders per customer ranges from 0 to 100.</a:t>
            </a:r>
            <a:endParaRPr sz="1310">
              <a:latin typeface="Arial"/>
              <a:ea typeface="Arial"/>
              <a:cs typeface="Arial"/>
              <a:sym typeface="Arial"/>
            </a:endParaRPr>
          </a:p>
          <a:p>
            <a:pPr indent="-311785" lvl="1" marL="914400" rtl="0" algn="l">
              <a:lnSpc>
                <a:spcPct val="105000"/>
              </a:lnSpc>
              <a:spcBef>
                <a:spcPts val="0"/>
              </a:spcBef>
              <a:spcAft>
                <a:spcPts val="0"/>
              </a:spcAft>
              <a:buClr>
                <a:schemeClr val="lt1"/>
              </a:buClr>
              <a:buSzPts val="1310"/>
              <a:buFont typeface="Arial"/>
              <a:buChar char="○"/>
            </a:pPr>
            <a:r>
              <a:rPr lang="en" sz="1310">
                <a:latin typeface="Arial"/>
                <a:ea typeface="Arial"/>
                <a:cs typeface="Arial"/>
                <a:sym typeface="Arial"/>
              </a:rPr>
              <a:t>Based on the plot of 'Orders VS Day of Week' we can map 0 and 1 as Saturday and Sunday respectively based on the assumption that most of the people buy groceries on weekends.</a:t>
            </a:r>
            <a:endParaRPr sz="1310">
              <a:latin typeface="Arial"/>
              <a:ea typeface="Arial"/>
              <a:cs typeface="Arial"/>
              <a:sym typeface="Arial"/>
            </a:endParaRPr>
          </a:p>
          <a:p>
            <a:pPr indent="-311785" lvl="1" marL="914400" rtl="0" algn="l">
              <a:lnSpc>
                <a:spcPct val="105000"/>
              </a:lnSpc>
              <a:spcBef>
                <a:spcPts val="0"/>
              </a:spcBef>
              <a:spcAft>
                <a:spcPts val="0"/>
              </a:spcAft>
              <a:buClr>
                <a:schemeClr val="lt1"/>
              </a:buClr>
              <a:buSzPts val="1310"/>
              <a:buFont typeface="Arial"/>
              <a:buChar char="○"/>
            </a:pPr>
            <a:r>
              <a:rPr lang="en" sz="1310">
                <a:latin typeface="Arial"/>
                <a:ea typeface="Arial"/>
                <a:cs typeface="Arial"/>
                <a:sym typeface="Arial"/>
              </a:rPr>
              <a:t>Majority of the orders are made during the day time.</a:t>
            </a:r>
            <a:endParaRPr sz="1310">
              <a:latin typeface="Arial"/>
              <a:ea typeface="Arial"/>
              <a:cs typeface="Arial"/>
              <a:sym typeface="Arial"/>
            </a:endParaRPr>
          </a:p>
          <a:p>
            <a:pPr indent="-311785" lvl="1" marL="914400" rtl="0" algn="l">
              <a:lnSpc>
                <a:spcPct val="105000"/>
              </a:lnSpc>
              <a:spcBef>
                <a:spcPts val="0"/>
              </a:spcBef>
              <a:spcAft>
                <a:spcPts val="0"/>
              </a:spcAft>
              <a:buClr>
                <a:schemeClr val="lt1"/>
              </a:buClr>
              <a:buSzPts val="1310"/>
              <a:buFont typeface="Arial"/>
              <a:buChar char="○"/>
            </a:pPr>
            <a:r>
              <a:rPr lang="en" sz="1310">
                <a:latin typeface="Arial"/>
                <a:ea typeface="Arial"/>
                <a:cs typeface="Arial"/>
                <a:sym typeface="Arial"/>
              </a:rPr>
              <a:t>Customers order once in a week which is supported by peaks at 7, 14, 21 and 30 in 'Orders VS Days since prior order' graph.</a:t>
            </a:r>
            <a:endParaRPr sz="1310">
              <a:latin typeface="Arial"/>
              <a:ea typeface="Arial"/>
              <a:cs typeface="Arial"/>
              <a:sym typeface="Arial"/>
            </a:endParaRPr>
          </a:p>
          <a:p>
            <a:pPr indent="-311785" lvl="1" marL="914400" rtl="0" algn="l">
              <a:lnSpc>
                <a:spcPct val="105000"/>
              </a:lnSpc>
              <a:spcBef>
                <a:spcPts val="0"/>
              </a:spcBef>
              <a:spcAft>
                <a:spcPts val="0"/>
              </a:spcAft>
              <a:buClr>
                <a:schemeClr val="lt1"/>
              </a:buClr>
              <a:buSzPts val="1310"/>
              <a:buFont typeface="Arial"/>
              <a:buChar char="○"/>
            </a:pPr>
            <a:r>
              <a:rPr lang="en" sz="1310">
                <a:latin typeface="Arial"/>
                <a:ea typeface="Arial"/>
                <a:cs typeface="Arial"/>
                <a:sym typeface="Arial"/>
              </a:rPr>
              <a:t>Based on the heatmap between 'Day of Week' and 'Hour of Day,' we can say that Saturday afternoons and Sunday mornings are prime time for orders.</a:t>
            </a:r>
            <a:endParaRPr sz="1310">
              <a:latin typeface="Arial"/>
              <a:ea typeface="Arial"/>
              <a:cs typeface="Arial"/>
              <a:sym typeface="Arial"/>
            </a:endParaRPr>
          </a:p>
          <a:p>
            <a:pPr indent="0" lvl="0" marL="0" rtl="0" algn="l">
              <a:lnSpc>
                <a:spcPct val="105000"/>
              </a:lnSpc>
              <a:spcBef>
                <a:spcPts val="1200"/>
              </a:spcBef>
              <a:spcAft>
                <a:spcPts val="1200"/>
              </a:spcAft>
              <a:buSzPts val="1018"/>
              <a:buNone/>
            </a:pPr>
            <a:r>
              <a:t/>
            </a:r>
            <a:endParaRPr sz="1202"/>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444975" y="366450"/>
            <a:ext cx="5680200" cy="4437000"/>
          </a:xfrm>
          <a:prstGeom prst="rect">
            <a:avLst/>
          </a:prstGeom>
        </p:spPr>
        <p:txBody>
          <a:bodyPr anchorCtr="0" anchor="ctr" bIns="91425" lIns="91425" spcFirstLastPara="1" rIns="91425" wrap="square" tIns="91425">
            <a:noAutofit/>
          </a:bodyPr>
          <a:lstStyle/>
          <a:p>
            <a:pPr indent="-323850" lvl="0" marL="457200" rtl="0" algn="l">
              <a:lnSpc>
                <a:spcPct val="115000"/>
              </a:lnSpc>
              <a:spcBef>
                <a:spcPts val="300"/>
              </a:spcBef>
              <a:spcAft>
                <a:spcPts val="0"/>
              </a:spcAft>
              <a:buClr>
                <a:schemeClr val="lt1"/>
              </a:buClr>
              <a:buSzPts val="1500"/>
              <a:buFont typeface="Arial"/>
              <a:buChar char="●"/>
            </a:pPr>
            <a:r>
              <a:rPr lang="en" sz="1500">
                <a:latin typeface="Arial"/>
                <a:ea typeface="Arial"/>
                <a:cs typeface="Arial"/>
                <a:sym typeface="Arial"/>
              </a:rPr>
              <a:t>products: This file contains the list of total 49688 products and their aisle as well as department. The number of products in different aisles and different departments are different.</a:t>
            </a:r>
            <a:endParaRPr sz="1500">
              <a:latin typeface="Arial"/>
              <a:ea typeface="Arial"/>
              <a:cs typeface="Arial"/>
              <a:sym typeface="Arial"/>
            </a:endParaRPr>
          </a:p>
          <a:p>
            <a:pPr indent="-323850" lvl="0" marL="457200" rtl="0" algn="l">
              <a:lnSpc>
                <a:spcPct val="115000"/>
              </a:lnSpc>
              <a:spcBef>
                <a:spcPts val="0"/>
              </a:spcBef>
              <a:spcAft>
                <a:spcPts val="0"/>
              </a:spcAft>
              <a:buClr>
                <a:schemeClr val="lt1"/>
              </a:buClr>
              <a:buSzPts val="1500"/>
              <a:buFont typeface="Arial"/>
              <a:buChar char="●"/>
            </a:pPr>
            <a:r>
              <a:rPr lang="en" sz="1500">
                <a:latin typeface="Arial"/>
                <a:ea typeface="Arial"/>
                <a:cs typeface="Arial"/>
                <a:sym typeface="Arial"/>
              </a:rPr>
              <a:t>order_products_prior: This file gives information about which products were ordered and in which order they were added in the cart. It also tells us that if the product was reordered or not.</a:t>
            </a:r>
            <a:endParaRPr sz="1500">
              <a:latin typeface="Arial"/>
              <a:ea typeface="Arial"/>
              <a:cs typeface="Arial"/>
              <a:sym typeface="Arial"/>
            </a:endParaRPr>
          </a:p>
          <a:p>
            <a:pPr indent="-323850" lvl="1" marL="914400" rtl="0" algn="l">
              <a:lnSpc>
                <a:spcPct val="115000"/>
              </a:lnSpc>
              <a:spcBef>
                <a:spcPts val="0"/>
              </a:spcBef>
              <a:spcAft>
                <a:spcPts val="0"/>
              </a:spcAft>
              <a:buClr>
                <a:schemeClr val="lt1"/>
              </a:buClr>
              <a:buSzPts val="1500"/>
              <a:buFont typeface="Arial"/>
              <a:buChar char="○"/>
            </a:pPr>
            <a:r>
              <a:rPr lang="en" sz="1500">
                <a:latin typeface="Arial"/>
                <a:ea typeface="Arial"/>
                <a:cs typeface="Arial"/>
                <a:sym typeface="Arial"/>
              </a:rPr>
              <a:t>In this file there is an information of total 3214874 orders through which total 49677 products were ordered.</a:t>
            </a:r>
            <a:endParaRPr sz="1500">
              <a:latin typeface="Arial"/>
              <a:ea typeface="Arial"/>
              <a:cs typeface="Arial"/>
              <a:sym typeface="Arial"/>
            </a:endParaRPr>
          </a:p>
          <a:p>
            <a:pPr indent="-323850" lvl="1" marL="914400" rtl="0" algn="l">
              <a:lnSpc>
                <a:spcPct val="115000"/>
              </a:lnSpc>
              <a:spcBef>
                <a:spcPts val="0"/>
              </a:spcBef>
              <a:spcAft>
                <a:spcPts val="0"/>
              </a:spcAft>
              <a:buClr>
                <a:schemeClr val="lt1"/>
              </a:buClr>
              <a:buSzPts val="1500"/>
              <a:buFont typeface="Arial"/>
              <a:buChar char="○"/>
            </a:pPr>
            <a:r>
              <a:rPr lang="en" sz="1500">
                <a:latin typeface="Arial"/>
                <a:ea typeface="Arial"/>
                <a:cs typeface="Arial"/>
                <a:sym typeface="Arial"/>
              </a:rPr>
              <a:t>From the 'Count VS Items in cart' plot, we can say that most of the people buy 1-15 items in an order and there were a maximum of 145 items in an order.</a:t>
            </a:r>
            <a:endParaRPr sz="1500">
              <a:latin typeface="Arial"/>
              <a:ea typeface="Arial"/>
              <a:cs typeface="Arial"/>
              <a:sym typeface="Arial"/>
            </a:endParaRPr>
          </a:p>
          <a:p>
            <a:pPr indent="-323850" lvl="1" marL="914400" rtl="0" algn="l">
              <a:lnSpc>
                <a:spcPct val="115000"/>
              </a:lnSpc>
              <a:spcBef>
                <a:spcPts val="0"/>
              </a:spcBef>
              <a:spcAft>
                <a:spcPts val="0"/>
              </a:spcAft>
              <a:buClr>
                <a:srgbClr val="C9D1D9"/>
              </a:buClr>
              <a:buSzPts val="1500"/>
              <a:buFont typeface="Arial"/>
              <a:buChar char="○"/>
            </a:pPr>
            <a:r>
              <a:rPr lang="en" sz="1500">
                <a:latin typeface="Arial"/>
                <a:ea typeface="Arial"/>
                <a:cs typeface="Arial"/>
                <a:sym typeface="Arial"/>
              </a:rPr>
              <a:t>The percentage of reorder items in this set is 58.97%</a:t>
            </a:r>
            <a:r>
              <a:rPr lang="en" sz="1500">
                <a:solidFill>
                  <a:srgbClr val="C9D1D9"/>
                </a:solidFill>
                <a:latin typeface="Arial"/>
                <a:ea typeface="Arial"/>
                <a:cs typeface="Arial"/>
                <a:sym typeface="Arial"/>
              </a:rPr>
              <a:t>.</a:t>
            </a:r>
            <a:endParaRPr sz="1500">
              <a:solidFill>
                <a:srgbClr val="C9D1D9"/>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391950" y="866775"/>
            <a:ext cx="5366700" cy="3687900"/>
          </a:xfrm>
          <a:prstGeom prst="rect">
            <a:avLst/>
          </a:prstGeom>
        </p:spPr>
        <p:txBody>
          <a:bodyPr anchorCtr="0" anchor="ctr" bIns="91425" lIns="91425" spcFirstLastPara="1" rIns="91425" wrap="square" tIns="91425">
            <a:normAutofit/>
          </a:bodyPr>
          <a:lstStyle/>
          <a:p>
            <a:pPr indent="-317500" lvl="0" marL="457200" rtl="0" algn="l">
              <a:lnSpc>
                <a:spcPct val="115000"/>
              </a:lnSpc>
              <a:spcBef>
                <a:spcPts val="300"/>
              </a:spcBef>
              <a:spcAft>
                <a:spcPts val="0"/>
              </a:spcAft>
              <a:buClr>
                <a:schemeClr val="lt1"/>
              </a:buClr>
              <a:buSzPts val="1400"/>
              <a:buFont typeface="Arial"/>
              <a:buChar char="●"/>
            </a:pPr>
            <a:r>
              <a:rPr lang="en" sz="1400">
                <a:latin typeface="Arial"/>
                <a:ea typeface="Arial"/>
                <a:cs typeface="Arial"/>
                <a:sym typeface="Arial"/>
              </a:rPr>
              <a:t>order_products_train: This file gives information about which products were ordered and in which order they were added in the cart. It also tells us that if the product was reordered or not.</a:t>
            </a:r>
            <a:endParaRPr sz="1400">
              <a:latin typeface="Arial"/>
              <a:ea typeface="Arial"/>
              <a:cs typeface="Arial"/>
              <a:sym typeface="Arial"/>
            </a:endParaRPr>
          </a:p>
          <a:p>
            <a:pPr indent="-317500" lvl="1" marL="914400" rtl="0" algn="l">
              <a:lnSpc>
                <a:spcPct val="115000"/>
              </a:lnSpc>
              <a:spcBef>
                <a:spcPts val="0"/>
              </a:spcBef>
              <a:spcAft>
                <a:spcPts val="0"/>
              </a:spcAft>
              <a:buClr>
                <a:schemeClr val="lt1"/>
              </a:buClr>
              <a:buSzPts val="1400"/>
              <a:buFont typeface="Arial"/>
              <a:buChar char="○"/>
            </a:pPr>
            <a:r>
              <a:rPr lang="en" sz="1400">
                <a:latin typeface="Arial"/>
                <a:ea typeface="Arial"/>
                <a:cs typeface="Arial"/>
                <a:sym typeface="Arial"/>
              </a:rPr>
              <a:t>In this file there is an information of total 131209 orders through which total 39123 products were ordered.</a:t>
            </a:r>
            <a:endParaRPr sz="1400">
              <a:latin typeface="Arial"/>
              <a:ea typeface="Arial"/>
              <a:cs typeface="Arial"/>
              <a:sym typeface="Arial"/>
            </a:endParaRPr>
          </a:p>
          <a:p>
            <a:pPr indent="-317500" lvl="1" marL="914400" rtl="0" algn="l">
              <a:lnSpc>
                <a:spcPct val="115000"/>
              </a:lnSpc>
              <a:spcBef>
                <a:spcPts val="0"/>
              </a:spcBef>
              <a:spcAft>
                <a:spcPts val="0"/>
              </a:spcAft>
              <a:buClr>
                <a:schemeClr val="lt1"/>
              </a:buClr>
              <a:buSzPts val="1400"/>
              <a:buFont typeface="Arial"/>
              <a:buChar char="○"/>
            </a:pPr>
            <a:r>
              <a:rPr lang="en" sz="1400">
                <a:latin typeface="Arial"/>
                <a:ea typeface="Arial"/>
                <a:cs typeface="Arial"/>
                <a:sym typeface="Arial"/>
              </a:rPr>
              <a:t>From the 'Count VS Items in cart' plot, we can say that most of the people buy 1-15 items in an order and there were a maximum of 145 items in an order.</a:t>
            </a:r>
            <a:endParaRPr sz="1400">
              <a:latin typeface="Arial"/>
              <a:ea typeface="Arial"/>
              <a:cs typeface="Arial"/>
              <a:sym typeface="Arial"/>
            </a:endParaRPr>
          </a:p>
          <a:p>
            <a:pPr indent="-317500" lvl="1" marL="914400" rtl="0" algn="l">
              <a:lnSpc>
                <a:spcPct val="115000"/>
              </a:lnSpc>
              <a:spcBef>
                <a:spcPts val="0"/>
              </a:spcBef>
              <a:spcAft>
                <a:spcPts val="0"/>
              </a:spcAft>
              <a:buClr>
                <a:schemeClr val="lt1"/>
              </a:buClr>
              <a:buSzPts val="1400"/>
              <a:buFont typeface="Arial"/>
              <a:buChar char="○"/>
            </a:pPr>
            <a:r>
              <a:rPr lang="en" sz="1400">
                <a:latin typeface="Arial"/>
                <a:ea typeface="Arial"/>
                <a:cs typeface="Arial"/>
                <a:sym typeface="Arial"/>
              </a:rPr>
              <a:t>The percentage of reorder items in this set is 59.86%.</a:t>
            </a:r>
            <a:endParaRPr sz="14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nvSpPr>
        <p:spPr>
          <a:xfrm>
            <a:off x="1204100" y="222525"/>
            <a:ext cx="6151200" cy="977400"/>
          </a:xfrm>
          <a:prstGeom prst="rect">
            <a:avLst/>
          </a:prstGeom>
          <a:noFill/>
          <a:ln>
            <a:noFill/>
          </a:ln>
        </p:spPr>
        <p:txBody>
          <a:bodyPr anchorCtr="0" anchor="t" bIns="91425" lIns="91425" spcFirstLastPara="1" rIns="91425" wrap="square" tIns="91425">
            <a:spAutoFit/>
          </a:bodyPr>
          <a:lstStyle/>
          <a:p>
            <a:pPr indent="0" lvl="0" marL="0" rtl="0" algn="ctr">
              <a:lnSpc>
                <a:spcPct val="125000"/>
              </a:lnSpc>
              <a:spcBef>
                <a:spcPts val="1800"/>
              </a:spcBef>
              <a:spcAft>
                <a:spcPts val="0"/>
              </a:spcAft>
              <a:buNone/>
            </a:pPr>
            <a:r>
              <a:rPr b="1" lang="en" sz="2200">
                <a:solidFill>
                  <a:schemeClr val="lt1"/>
                </a:solidFill>
              </a:rPr>
              <a:t>Exploratory Data Analysis</a:t>
            </a:r>
            <a:endParaRPr b="1" sz="2200">
              <a:solidFill>
                <a:schemeClr val="lt1"/>
              </a:solidFill>
            </a:endParaRPr>
          </a:p>
          <a:p>
            <a:pPr indent="0" lvl="0" marL="0" rtl="0" algn="l">
              <a:spcBef>
                <a:spcPts val="1200"/>
              </a:spcBef>
              <a:spcAft>
                <a:spcPts val="0"/>
              </a:spcAft>
              <a:buNone/>
            </a:pPr>
            <a:r>
              <a:t/>
            </a:r>
            <a:endParaRPr>
              <a:latin typeface="Lato"/>
              <a:ea typeface="Lato"/>
              <a:cs typeface="Lato"/>
              <a:sym typeface="Lato"/>
            </a:endParaRPr>
          </a:p>
        </p:txBody>
      </p:sp>
      <p:pic>
        <p:nvPicPr>
          <p:cNvPr id="167" name="Google Shape;167;p19"/>
          <p:cNvPicPr preferRelativeResize="0"/>
          <p:nvPr/>
        </p:nvPicPr>
        <p:blipFill>
          <a:blip r:embed="rId3">
            <a:alphaModFix/>
          </a:blip>
          <a:stretch>
            <a:fillRect/>
          </a:stretch>
        </p:blipFill>
        <p:spPr>
          <a:xfrm>
            <a:off x="1926150" y="1222325"/>
            <a:ext cx="4707106" cy="3677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nvSpPr>
        <p:spPr>
          <a:xfrm>
            <a:off x="431900" y="287925"/>
            <a:ext cx="8454600" cy="1545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lt1"/>
              </a:buClr>
              <a:buSzPts val="1400"/>
              <a:buChar char="●"/>
            </a:pPr>
            <a:r>
              <a:rPr lang="en">
                <a:solidFill>
                  <a:schemeClr val="lt1"/>
                </a:solidFill>
              </a:rPr>
              <a:t>From the above plots is is evident that most of the orders are placed on 0th day and 1st day which may be saturday and sunday respectively followed by lowest orders on 4th day which may be wednesday.</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Most of the orders are placed between 10 A.M and 4 P.M</a:t>
            </a:r>
            <a:endParaRPr>
              <a:solidFill>
                <a:schemeClr val="lt1"/>
              </a:solidFill>
            </a:endParaRPr>
          </a:p>
          <a:p>
            <a:pPr indent="0" lvl="0" marL="0" rtl="0" algn="l">
              <a:spcBef>
                <a:spcPts val="1200"/>
              </a:spcBef>
              <a:spcAft>
                <a:spcPts val="0"/>
              </a:spcAft>
              <a:buNone/>
            </a:pPr>
            <a:r>
              <a:t/>
            </a:r>
            <a:endParaRPr>
              <a:latin typeface="Lato"/>
              <a:ea typeface="Lato"/>
              <a:cs typeface="Lato"/>
              <a:sym typeface="Lato"/>
            </a:endParaRPr>
          </a:p>
        </p:txBody>
      </p:sp>
      <p:pic>
        <p:nvPicPr>
          <p:cNvPr id="173" name="Google Shape;173;p20"/>
          <p:cNvPicPr preferRelativeResize="0"/>
          <p:nvPr/>
        </p:nvPicPr>
        <p:blipFill>
          <a:blip r:embed="rId3">
            <a:alphaModFix/>
          </a:blip>
          <a:stretch>
            <a:fillRect/>
          </a:stretch>
        </p:blipFill>
        <p:spPr>
          <a:xfrm>
            <a:off x="1840725" y="1697700"/>
            <a:ext cx="4567687" cy="3005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nvSpPr>
        <p:spPr>
          <a:xfrm>
            <a:off x="301025" y="418800"/>
            <a:ext cx="7339500" cy="104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lt1"/>
              </a:buClr>
              <a:buSzPts val="1400"/>
              <a:buChar char="●"/>
            </a:pPr>
            <a:r>
              <a:rPr lang="en">
                <a:solidFill>
                  <a:schemeClr val="lt1"/>
                </a:solidFill>
              </a:rPr>
              <a:t>In the above bar plot we can say that the spikes in the plot are observed at the intervals of seven and at the end of the month.</a:t>
            </a:r>
            <a:endParaRPr>
              <a:solidFill>
                <a:schemeClr val="lt1"/>
              </a:solidFill>
            </a:endParaRPr>
          </a:p>
          <a:p>
            <a:pPr indent="0" lvl="0" marL="0" rtl="0" algn="l">
              <a:spcBef>
                <a:spcPts val="1200"/>
              </a:spcBef>
              <a:spcAft>
                <a:spcPts val="0"/>
              </a:spcAft>
              <a:buNone/>
            </a:pPr>
            <a:r>
              <a:t/>
            </a:r>
            <a:endParaRPr>
              <a:latin typeface="Lato"/>
              <a:ea typeface="Lato"/>
              <a:cs typeface="Lato"/>
              <a:sym typeface="Lato"/>
            </a:endParaRPr>
          </a:p>
        </p:txBody>
      </p:sp>
      <p:pic>
        <p:nvPicPr>
          <p:cNvPr id="179" name="Google Shape;179;p21"/>
          <p:cNvPicPr preferRelativeResize="0"/>
          <p:nvPr/>
        </p:nvPicPr>
        <p:blipFill>
          <a:blip r:embed="rId3">
            <a:alphaModFix/>
          </a:blip>
          <a:stretch>
            <a:fillRect/>
          </a:stretch>
        </p:blipFill>
        <p:spPr>
          <a:xfrm>
            <a:off x="1701425" y="1280600"/>
            <a:ext cx="4894826" cy="3370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