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  <p:sldMasterId id="2147483756" r:id="rId3"/>
    <p:sldMasterId id="2147483768" r:id="rId4"/>
  </p:sldMasterIdLst>
  <p:sldIdLst>
    <p:sldId id="256" r:id="rId5"/>
    <p:sldId id="258" r:id="rId6"/>
    <p:sldId id="259" r:id="rId7"/>
    <p:sldId id="260" r:id="rId8"/>
    <p:sldId id="261" r:id="rId9"/>
    <p:sldId id="263" r:id="rId10"/>
    <p:sldId id="269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auto">
          <a:xfrm>
            <a:off x="0" y="5943600"/>
            <a:ext cx="9153525" cy="1066800"/>
          </a:xfrm>
          <a:custGeom>
            <a:avLst/>
            <a:gdLst>
              <a:gd name="T0" fmla="*/ 0 w 9154274"/>
              <a:gd name="T1" fmla="*/ 1711324 h 3392193"/>
              <a:gd name="T2" fmla="*/ 9144000 w 9154274"/>
              <a:gd name="T3" fmla="*/ 1094402 h 3392193"/>
              <a:gd name="T4" fmla="*/ 9154274 w 9154274"/>
              <a:gd name="T5" fmla="*/ 3010571 h 3392193"/>
              <a:gd name="T6" fmla="*/ 0 w 9154274"/>
              <a:gd name="T7" fmla="*/ 2945039 h 3392193"/>
              <a:gd name="T8" fmla="*/ 0 w 9154274"/>
              <a:gd name="T9" fmla="*/ 1711324 h 3392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54274"/>
              <a:gd name="T16" fmla="*/ 0 h 3392193"/>
              <a:gd name="T17" fmla="*/ 9154274 w 9154274"/>
              <a:gd name="T18" fmla="*/ 3392193 h 33921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/>
          </a:custGeom>
          <a:solidFill>
            <a:srgbClr val="59160A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1" name="Freeform 9"/>
          <p:cNvSpPr>
            <a:spLocks noChangeArrowheads="1"/>
          </p:cNvSpPr>
          <p:nvPr/>
        </p:nvSpPr>
        <p:spPr bwMode="auto">
          <a:xfrm flipV="1">
            <a:off x="0" y="3048000"/>
            <a:ext cx="8839200" cy="3429000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DF4D3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2" name="Freeform 9"/>
          <p:cNvSpPr>
            <a:spLocks noChangeArrowheads="1"/>
          </p:cNvSpPr>
          <p:nvPr/>
        </p:nvSpPr>
        <p:spPr bwMode="auto">
          <a:xfrm flipH="1">
            <a:off x="1143000" y="-758825"/>
            <a:ext cx="8001000" cy="25876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9E17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3" name="Freeform 8"/>
          <p:cNvSpPr>
            <a:spLocks noChangeArrowheads="1"/>
          </p:cNvSpPr>
          <p:nvPr/>
        </p:nvSpPr>
        <p:spPr bwMode="auto">
          <a:xfrm flipH="1">
            <a:off x="1600200" y="-758825"/>
            <a:ext cx="7543800" cy="24352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4" name="Freeform 8"/>
          <p:cNvSpPr>
            <a:spLocks noChangeArrowheads="1"/>
          </p:cNvSpPr>
          <p:nvPr/>
        </p:nvSpPr>
        <p:spPr bwMode="auto">
          <a:xfrm flipV="1">
            <a:off x="0" y="3021013"/>
            <a:ext cx="8334375" cy="3227387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>
              <a:alpha val="53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marL="0" indent="0" algn="ctr"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zh-C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62075" y="3811588"/>
            <a:ext cx="6400800" cy="1116012"/>
          </a:xfrm>
        </p:spPr>
        <p:txBody>
          <a:bodyPr/>
          <a:lstStyle>
            <a:lvl1pPr marL="0" indent="0" algn="ctr">
              <a:defRPr sz="3000"/>
            </a:lvl1pPr>
          </a:lstStyle>
          <a:p>
            <a:r>
              <a:rPr lang="en-US" altLang="zh-CN" smtClean="0"/>
              <a:t>Click to edit Master subtitle style</a:t>
            </a: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55D29B-E621-41A1-B462-92DAB752F5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4633-0D8E-44BD-8474-341C2C4CD8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BD139-2611-4B44-9F1E-0AF02C35A4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F353D-7539-4736-9CBF-21DADCD9158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FE2C41-B833-4F9A-B97F-9BBD2959507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F68A35-6EFB-46B4-B75D-E852E966EAC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64D01-37B2-4B52-ACAC-DD5C5B8316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6669E3-A38A-4831-BD63-CD44887BF32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B0B2F8-F854-4BA3-AF89-073B94EC17E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C67BE0-197F-4749-B1DB-78DBBEBAAFF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B9193-2C76-4D85-A775-073F310B50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0128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00400"/>
            <a:ext cx="6400800" cy="76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89AF691-123B-42EE-9273-E1E9909C2A8E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F6D9E-6A91-45E1-B9A2-3F7CAAE218E2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9295DB-D648-49DF-A06C-3DBDC1E73C1A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3F7646-A268-43AD-8BE2-C6061482BF01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36F2A-9BC0-4574-B5BD-609A75473885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1A5F70-D418-4057-9089-A042A167591F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ABE55-4251-41A1-942B-81A7D8411334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11E76-B73C-4088-984B-C66C7A23147D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59666-CDD1-42AD-8C88-46480B8C5018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9BAA0A-00EE-45C5-A4DB-BA5D6A2D7F93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B73AA-9FC8-4C45-B971-5278E2047D2F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4C296-1CAB-418B-9967-47D31D4198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52D83-8788-4A45-8C98-54F798B2213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D5FED-4F81-43D4-A3D1-A337707ED5E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93875-B5F8-4F74-89DE-F2B7E4AB14D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36005-D732-47C3-92D6-097FEF1CBF6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AF659-CD8C-4F91-8E81-7A88B176FAF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BA90E-3E3C-49D9-8311-E0BA16F93E1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123B6C-25C9-4C5E-9920-6B626933E0E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19B72-FD9D-412A-82C4-F511435AB71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58C533-135B-4809-9C4A-D11F3013DC2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CA1895-F799-4952-B339-483C8E5E5AC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0" y="5943600"/>
            <a:ext cx="9153525" cy="1066800"/>
          </a:xfrm>
          <a:custGeom>
            <a:avLst/>
            <a:gdLst>
              <a:gd name="T0" fmla="*/ 0 w 9154274"/>
              <a:gd name="T1" fmla="*/ 1711324 h 3392193"/>
              <a:gd name="T2" fmla="*/ 9144000 w 9154274"/>
              <a:gd name="T3" fmla="*/ 1094402 h 3392193"/>
              <a:gd name="T4" fmla="*/ 9154274 w 9154274"/>
              <a:gd name="T5" fmla="*/ 3010571 h 3392193"/>
              <a:gd name="T6" fmla="*/ 0 w 9154274"/>
              <a:gd name="T7" fmla="*/ 2945039 h 3392193"/>
              <a:gd name="T8" fmla="*/ 0 w 9154274"/>
              <a:gd name="T9" fmla="*/ 1711324 h 3392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54274"/>
              <a:gd name="T16" fmla="*/ 0 h 3392193"/>
              <a:gd name="T17" fmla="*/ 9154274 w 9154274"/>
              <a:gd name="T18" fmla="*/ 3392193 h 33921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/>
          </a:custGeom>
          <a:solidFill>
            <a:srgbClr val="59160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7" name="Freeform 9"/>
          <p:cNvSpPr>
            <a:spLocks noChangeArrowheads="1"/>
          </p:cNvSpPr>
          <p:nvPr/>
        </p:nvSpPr>
        <p:spPr bwMode="auto">
          <a:xfrm flipV="1">
            <a:off x="0" y="3048000"/>
            <a:ext cx="8839200" cy="3429000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DF4D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8" name="Freeform 9"/>
          <p:cNvSpPr>
            <a:spLocks noChangeArrowheads="1"/>
          </p:cNvSpPr>
          <p:nvPr/>
        </p:nvSpPr>
        <p:spPr bwMode="auto">
          <a:xfrm flipH="1">
            <a:off x="1143000" y="-758825"/>
            <a:ext cx="8001000" cy="25876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9E17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9" name="Freeform 8"/>
          <p:cNvSpPr>
            <a:spLocks noChangeArrowheads="1"/>
          </p:cNvSpPr>
          <p:nvPr/>
        </p:nvSpPr>
        <p:spPr bwMode="auto">
          <a:xfrm flipH="1">
            <a:off x="1600200" y="-758825"/>
            <a:ext cx="7543800" cy="24352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30" name="Freeform 8"/>
          <p:cNvSpPr>
            <a:spLocks noChangeArrowheads="1"/>
          </p:cNvSpPr>
          <p:nvPr/>
        </p:nvSpPr>
        <p:spPr bwMode="auto">
          <a:xfrm flipV="1">
            <a:off x="0" y="3021013"/>
            <a:ext cx="8334375" cy="3227387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>
              <a:alpha val="53999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>
          <a:solidFill>
            <a:srgbClr val="862110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5F598B1-3DE6-4964-8FFE-11882F3C65F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F7FF51D-CF0D-4EF8-82A2-8725CA1306FF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C048A0-514F-4F64-8D81-4BC23632203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295399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ambria" pitchFamily="18" charset="0"/>
              </a:rPr>
              <a:t>Lecture 1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09801"/>
            <a:ext cx="8077200" cy="205739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</a:rPr>
              <a:t> Introduction to subject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</a:rPr>
              <a:t> Syllabus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</a:rPr>
              <a:t> Books</a:t>
            </a:r>
            <a:endParaRPr lang="en-US" sz="22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mbria" pitchFamily="18" charset="0"/>
              </a:rPr>
              <a:t>AI is about solving problems which are difficult to solve by conventional methods of computing as those methods are not designed to act like human brain.</a:t>
            </a:r>
          </a:p>
          <a:p>
            <a:r>
              <a:rPr lang="en-US" sz="2400" dirty="0" smtClean="0">
                <a:latin typeface="Cambria" pitchFamily="18" charset="0"/>
              </a:rPr>
              <a:t>AI is the study of designing computer systems and programs where they can perform more like humans and solve similar problems.</a:t>
            </a:r>
          </a:p>
          <a:p>
            <a:endParaRPr lang="en-US" sz="24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latin typeface="Cambria" pitchFamily="18" charset="0"/>
              </a:rPr>
              <a:t>Introduction to subject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000" dirty="0" smtClean="0">
                <a:latin typeface="Cambria" pitchFamily="18" charset="0"/>
              </a:rPr>
              <a:t>05MC0303 </a:t>
            </a:r>
            <a:r>
              <a:rPr lang="en-US" sz="2000" dirty="0" smtClean="0">
                <a:latin typeface="Cambria" pitchFamily="18" charset="0"/>
              </a:rPr>
              <a:t>- 05MD0103 </a:t>
            </a:r>
            <a:r>
              <a:rPr lang="en-US" sz="2000" dirty="0" smtClean="0">
                <a:latin typeface="Cambria" pitchFamily="18" charset="0"/>
              </a:rPr>
              <a:t>– Artificial </a:t>
            </a:r>
            <a:r>
              <a:rPr lang="en-US" sz="2000" dirty="0" smtClean="0">
                <a:latin typeface="Cambria" pitchFamily="18" charset="0"/>
              </a:rPr>
              <a:t>Intelligence </a:t>
            </a:r>
            <a:endParaRPr lang="en-US" sz="2000" dirty="0" smtClean="0">
              <a:latin typeface="Cambria" pitchFamily="18" charset="0"/>
            </a:endParaRPr>
          </a:p>
          <a:p>
            <a:r>
              <a:rPr lang="en-US" sz="2000" dirty="0" smtClean="0">
                <a:latin typeface="Cambria" pitchFamily="18" charset="0"/>
              </a:rPr>
              <a:t>No. of units – 5</a:t>
            </a:r>
          </a:p>
          <a:p>
            <a:r>
              <a:rPr lang="en-US" sz="2000" dirty="0" smtClean="0">
                <a:latin typeface="Cambria" pitchFamily="18" charset="0"/>
              </a:rPr>
              <a:t>Text book:</a:t>
            </a:r>
          </a:p>
          <a:p>
            <a:pPr marL="742950" lvl="2" indent="-342900"/>
            <a:r>
              <a:rPr lang="en-US" sz="1600" dirty="0" smtClean="0">
                <a:latin typeface="Cambria" pitchFamily="18" charset="0"/>
                <a:cs typeface="+mn-cs"/>
              </a:rPr>
              <a:t>Artificial Intelligence – A Modern Approach, Stuart Russell and Peter </a:t>
            </a:r>
            <a:r>
              <a:rPr lang="en-US" sz="1600" dirty="0" err="1" smtClean="0">
                <a:latin typeface="Cambria" pitchFamily="18" charset="0"/>
                <a:cs typeface="+mn-cs"/>
              </a:rPr>
              <a:t>Norvig</a:t>
            </a:r>
            <a:r>
              <a:rPr lang="en-US" sz="1600" dirty="0" smtClean="0">
                <a:latin typeface="Cambria" pitchFamily="18" charset="0"/>
                <a:cs typeface="+mn-cs"/>
              </a:rPr>
              <a:t>, 3rd Edition, Pearson Education</a:t>
            </a:r>
          </a:p>
          <a:p>
            <a:pPr marL="742950" lvl="2" indent="-342900"/>
            <a:r>
              <a:rPr lang="en-US" sz="1600" dirty="0" smtClean="0">
                <a:latin typeface="Cambria" pitchFamily="18" charset="0"/>
                <a:cs typeface="+mn-cs"/>
              </a:rPr>
              <a:t>Artificial Intelligence, Elaine Rich and Kevin Knight, </a:t>
            </a:r>
            <a:r>
              <a:rPr lang="en-US" sz="1600" dirty="0" err="1" smtClean="0">
                <a:latin typeface="Cambria" pitchFamily="18" charset="0"/>
                <a:cs typeface="+mn-cs"/>
              </a:rPr>
              <a:t>Shivashankar</a:t>
            </a:r>
            <a:r>
              <a:rPr lang="en-US" sz="1600" dirty="0" smtClean="0">
                <a:latin typeface="Cambria" pitchFamily="18" charset="0"/>
                <a:cs typeface="+mn-cs"/>
              </a:rPr>
              <a:t> Nair, 3rd Edition, McGraw-Hill publication</a:t>
            </a:r>
          </a:p>
          <a:p>
            <a:pPr marL="742950" lvl="2" indent="-342900"/>
            <a:r>
              <a:rPr lang="en-US" sz="1600" dirty="0" smtClean="0">
                <a:latin typeface="Cambria" pitchFamily="18" charset="0"/>
                <a:cs typeface="+mn-cs"/>
              </a:rPr>
              <a:t>A First course in Artificial Intelligence, Deepak </a:t>
            </a:r>
            <a:r>
              <a:rPr lang="en-US" sz="1600" dirty="0" err="1" smtClean="0">
                <a:latin typeface="Cambria" pitchFamily="18" charset="0"/>
                <a:cs typeface="+mn-cs"/>
              </a:rPr>
              <a:t>Khemani</a:t>
            </a:r>
            <a:r>
              <a:rPr lang="en-US" sz="1600" dirty="0" smtClean="0">
                <a:latin typeface="Cambria" pitchFamily="18" charset="0"/>
                <a:cs typeface="+mn-cs"/>
              </a:rPr>
              <a:t>, McGraw Hill Education</a:t>
            </a:r>
          </a:p>
          <a:p>
            <a:pPr marL="742950" lvl="2" indent="-342900"/>
            <a:r>
              <a:rPr lang="en-US" sz="1600" dirty="0" smtClean="0">
                <a:latin typeface="Cambria" pitchFamily="18" charset="0"/>
                <a:cs typeface="+mn-cs"/>
              </a:rPr>
              <a:t>Artificial Intelligence and Expert Systems for Engineers, C. S. </a:t>
            </a:r>
            <a:r>
              <a:rPr lang="en-US" sz="1600" dirty="0" err="1" smtClean="0">
                <a:latin typeface="Cambria" pitchFamily="18" charset="0"/>
                <a:cs typeface="+mn-cs"/>
              </a:rPr>
              <a:t>Krishnamoorthy</a:t>
            </a:r>
            <a:r>
              <a:rPr lang="en-US" sz="1600" dirty="0" smtClean="0">
                <a:latin typeface="Cambria" pitchFamily="18" charset="0"/>
                <a:cs typeface="+mn-cs"/>
              </a:rPr>
              <a:t>, S. Rajeev, CRC press</a:t>
            </a:r>
          </a:p>
          <a:p>
            <a:r>
              <a:rPr lang="en-US" sz="2000" dirty="0" smtClean="0">
                <a:latin typeface="Cambria" pitchFamily="18" charset="0"/>
              </a:rPr>
              <a:t>Reference books:</a:t>
            </a:r>
          </a:p>
          <a:p>
            <a:pPr marL="742950" lvl="2" indent="-342900"/>
            <a:r>
              <a:rPr lang="en-US" sz="1600" dirty="0" smtClean="0">
                <a:latin typeface="Cambria" pitchFamily="18" charset="0"/>
                <a:cs typeface="+mn-cs"/>
              </a:rPr>
              <a:t>Artificial Intelligence : A New Synthesis, N. J. Nilsson, Elsevier India	</a:t>
            </a:r>
          </a:p>
          <a:p>
            <a:pPr marL="742950" lvl="2" indent="-342900"/>
            <a:r>
              <a:rPr lang="en-US" sz="1600" dirty="0" smtClean="0">
                <a:latin typeface="Cambria" pitchFamily="18" charset="0"/>
                <a:cs typeface="+mn-cs"/>
              </a:rPr>
              <a:t>Artificial Intelligence, G. F. Lugar, Pearson Education</a:t>
            </a:r>
          </a:p>
          <a:p>
            <a:pPr marL="742950" lvl="2" indent="-342900"/>
            <a:r>
              <a:rPr lang="en-US" sz="1600" dirty="0" smtClean="0">
                <a:latin typeface="Cambria" pitchFamily="18" charset="0"/>
                <a:cs typeface="+mn-cs"/>
              </a:rPr>
              <a:t>Artificial Intelligence – A Systems Approach, M. Tim Jones, Infinity Science Press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>
              <a:latin typeface="Cambria" pitchFamily="18" charset="0"/>
            </a:endParaRPr>
          </a:p>
          <a:p>
            <a:endParaRPr lang="en-US" sz="20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latin typeface="Cambria" pitchFamily="18" charset="0"/>
              </a:rPr>
              <a:t>Unit - 1 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latin typeface="Cambria" pitchFamily="18" charset="0"/>
              </a:rPr>
              <a:t>Introduction </a:t>
            </a:r>
            <a:endParaRPr lang="en-US" sz="2400" dirty="0" smtClean="0">
              <a:latin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</a:rPr>
              <a:t>Various definitions of AI, History, Introduction to AI applications and AI techniques, Turing test</a:t>
            </a:r>
          </a:p>
          <a:p>
            <a:r>
              <a:rPr lang="en-US" sz="2400" b="1" dirty="0" smtClean="0">
                <a:latin typeface="Cambria" pitchFamily="18" charset="0"/>
              </a:rPr>
              <a:t>Intelligent agents</a:t>
            </a:r>
            <a:endParaRPr lang="en-US" sz="2400" dirty="0" smtClean="0">
              <a:latin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</a:rPr>
              <a:t>Introduction, How agents should act,  Structure of intelligent agents, Environments</a:t>
            </a:r>
          </a:p>
          <a:p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latin typeface="Cambria" pitchFamily="18" charset="0"/>
              </a:rPr>
              <a:t>Unit - 2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b="1" dirty="0" smtClean="0">
                <a:latin typeface="Cambria" pitchFamily="18" charset="0"/>
              </a:rPr>
              <a:t>Uninformed search strategies</a:t>
            </a:r>
            <a:endParaRPr lang="en-US" sz="2400" dirty="0" smtClean="0">
              <a:latin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</a:rPr>
              <a:t>Breadth first search, Depth first search, Depth limited search, Depth First Iterative deepening search, Bidirectional search</a:t>
            </a:r>
          </a:p>
          <a:p>
            <a:r>
              <a:rPr lang="en-US" sz="2400" b="1" dirty="0" smtClean="0">
                <a:latin typeface="Cambria" pitchFamily="18" charset="0"/>
              </a:rPr>
              <a:t>Informed search strategies</a:t>
            </a:r>
            <a:endParaRPr lang="en-US" sz="2400" dirty="0" smtClean="0">
              <a:latin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</a:rPr>
              <a:t>Heuristic functions, Best first search, Hill climbing search, Iterative hill climbing, Simulated Annealing,  </a:t>
            </a:r>
            <a:r>
              <a:rPr lang="en-US" sz="2400" dirty="0" err="1" smtClean="0">
                <a:latin typeface="Cambria" pitchFamily="18" charset="0"/>
              </a:rPr>
              <a:t>Tabu</a:t>
            </a:r>
            <a:r>
              <a:rPr lang="en-US" sz="2400" dirty="0" smtClean="0">
                <a:latin typeface="Cambria" pitchFamily="18" charset="0"/>
              </a:rPr>
              <a:t> search, Beam search, A* search, IDA* search</a:t>
            </a:r>
          </a:p>
          <a:p>
            <a:r>
              <a:rPr lang="en-US" sz="2400" b="1" dirty="0" smtClean="0">
                <a:latin typeface="Cambria" pitchFamily="18" charset="0"/>
              </a:rPr>
              <a:t>Game playing</a:t>
            </a:r>
            <a:endParaRPr lang="en-US" sz="2400" dirty="0" smtClean="0">
              <a:latin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</a:rPr>
              <a:t>Games as search problems, Two person games, </a:t>
            </a:r>
            <a:r>
              <a:rPr lang="en-US" sz="2400" dirty="0" err="1" smtClean="0">
                <a:latin typeface="Cambria" pitchFamily="18" charset="0"/>
              </a:rPr>
              <a:t>Minimax</a:t>
            </a:r>
            <a:r>
              <a:rPr lang="en-US" sz="2400" dirty="0" smtClean="0">
                <a:latin typeface="Cambria" pitchFamily="18" charset="0"/>
              </a:rPr>
              <a:t> search, Alpha Beta pruning, Effectiveness</a:t>
            </a:r>
          </a:p>
          <a:p>
            <a:endParaRPr lang="en-US" sz="24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latin typeface="Cambria" pitchFamily="18" charset="0"/>
              </a:rPr>
              <a:t>Unit - 3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b="1" dirty="0" smtClean="0">
                <a:latin typeface="Cambria" pitchFamily="18" charset="0"/>
              </a:rPr>
              <a:t>Knowledge representation</a:t>
            </a:r>
            <a:endParaRPr lang="en-US" sz="2100" dirty="0" smtClean="0">
              <a:latin typeface="Cambria" pitchFamily="18" charset="0"/>
            </a:endParaRPr>
          </a:p>
          <a:p>
            <a:r>
              <a:rPr lang="en-US" sz="2100" dirty="0" smtClean="0">
                <a:latin typeface="Cambria" pitchFamily="18" charset="0"/>
              </a:rPr>
              <a:t>Representations and mappings, Approaches to knowledge representation, Propositional logic, problems with propositional logic</a:t>
            </a:r>
          </a:p>
          <a:p>
            <a:r>
              <a:rPr lang="en-US" sz="2100" b="1" dirty="0" smtClean="0">
                <a:latin typeface="Cambria" pitchFamily="18" charset="0"/>
              </a:rPr>
              <a:t>First order logic</a:t>
            </a:r>
            <a:endParaRPr lang="en-US" sz="2100" dirty="0" smtClean="0">
              <a:latin typeface="Cambria" pitchFamily="18" charset="0"/>
            </a:endParaRPr>
          </a:p>
          <a:p>
            <a:r>
              <a:rPr lang="en-US" sz="2100" dirty="0" smtClean="0">
                <a:latin typeface="Cambria" pitchFamily="18" charset="0"/>
              </a:rPr>
              <a:t>Syntax and semantics, Extension and notation variations, Using FOL, Inference – forward and backward chaining, Resolution, completeness of resolution</a:t>
            </a:r>
            <a:endParaRPr lang="en-US" sz="2100" b="1" dirty="0" smtClean="0">
              <a:latin typeface="Cambria" pitchFamily="18" charset="0"/>
            </a:endParaRPr>
          </a:p>
          <a:p>
            <a:r>
              <a:rPr lang="en-US" sz="2100" b="1" dirty="0" smtClean="0">
                <a:latin typeface="Cambria" pitchFamily="18" charset="0"/>
              </a:rPr>
              <a:t>Planning </a:t>
            </a:r>
            <a:endParaRPr lang="en-US" sz="2100" dirty="0" smtClean="0">
              <a:latin typeface="Cambria" pitchFamily="18" charset="0"/>
            </a:endParaRPr>
          </a:p>
          <a:p>
            <a:r>
              <a:rPr lang="en-US" sz="2100" dirty="0" smtClean="0">
                <a:latin typeface="Cambria" pitchFamily="18" charset="0"/>
              </a:rPr>
              <a:t>The STRIPS domain, Forward state space planning, Backward state space planning, Goal stack planning, Plan space planning, Unified framework for planning, Graph plan	</a:t>
            </a:r>
          </a:p>
          <a:p>
            <a:pPr>
              <a:buNone/>
            </a:pPr>
            <a:r>
              <a:rPr lang="en-US" sz="2100" dirty="0" smtClean="0">
                <a:latin typeface="Cambria" pitchFamily="18" charset="0"/>
              </a:rPr>
              <a:t>	</a:t>
            </a:r>
          </a:p>
          <a:p>
            <a:endParaRPr lang="en-US" sz="21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latin typeface="Cambria" pitchFamily="18" charset="0"/>
              </a:rPr>
              <a:t>Unit - 4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latin typeface="Cambria" pitchFamily="18" charset="0"/>
              </a:rPr>
              <a:t>Learning</a:t>
            </a:r>
            <a:endParaRPr lang="en-US" sz="2400" dirty="0" smtClean="0">
              <a:latin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</a:rPr>
              <a:t>A general model of learning agents, learning, learning decision trees</a:t>
            </a:r>
          </a:p>
          <a:p>
            <a:r>
              <a:rPr lang="en-US" sz="2400" b="1" dirty="0" smtClean="0">
                <a:latin typeface="Cambria" pitchFamily="18" charset="0"/>
              </a:rPr>
              <a:t>Learning in neural and belief networks</a:t>
            </a:r>
            <a:endParaRPr lang="en-US" sz="2400" dirty="0" smtClean="0">
              <a:latin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</a:rPr>
              <a:t>Neural networks, </a:t>
            </a:r>
            <a:r>
              <a:rPr lang="en-US" sz="2400" dirty="0" err="1" smtClean="0">
                <a:latin typeface="Cambria" pitchFamily="18" charset="0"/>
              </a:rPr>
              <a:t>Perceptrons</a:t>
            </a:r>
            <a:r>
              <a:rPr lang="en-US" sz="2400" dirty="0" smtClean="0">
                <a:latin typeface="Cambria" pitchFamily="18" charset="0"/>
              </a:rPr>
              <a:t>, Multilayer feed forward networks, Applications of neural networks </a:t>
            </a:r>
          </a:p>
          <a:p>
            <a:endParaRPr lang="en-US" sz="2400" b="1" dirty="0" smtClean="0">
              <a:latin typeface="Cambria" pitchFamily="18" charset="0"/>
            </a:endParaRPr>
          </a:p>
          <a:p>
            <a:endParaRPr lang="en-US" sz="24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latin typeface="Cambria" pitchFamily="18" charset="0"/>
              </a:rPr>
              <a:t>Unit - 5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latin typeface="Cambria" pitchFamily="18" charset="0"/>
              </a:rPr>
              <a:t>Natural language processing </a:t>
            </a:r>
            <a:endParaRPr lang="en-US" sz="2400" dirty="0" smtClean="0">
              <a:latin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</a:rPr>
              <a:t>Classical problems in NLP, Basic NLP techniques, Applications, Natural language generation</a:t>
            </a:r>
          </a:p>
          <a:p>
            <a:r>
              <a:rPr lang="en-US" sz="2400" b="1" dirty="0" smtClean="0">
                <a:latin typeface="Cambria" pitchFamily="18" charset="0"/>
              </a:rPr>
              <a:t>Robotics</a:t>
            </a:r>
            <a:endParaRPr lang="en-US" sz="2400" dirty="0" smtClean="0">
              <a:latin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</a:rPr>
              <a:t>Introduction, Tasks, Parts, architectures</a:t>
            </a:r>
          </a:p>
          <a:p>
            <a:r>
              <a:rPr lang="en-US" sz="2400" b="1" dirty="0" smtClean="0">
                <a:latin typeface="Cambria" pitchFamily="18" charset="0"/>
              </a:rPr>
              <a:t>Introduction to expert systems</a:t>
            </a:r>
            <a:endParaRPr lang="en-US" sz="2400" dirty="0" smtClean="0">
              <a:latin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</a:rPr>
              <a:t>Introduction to KBES, Architecture of KBES, Case study of various KBES like MYCIN, MACSYMA, STEAMER, REACTOR</a:t>
            </a:r>
          </a:p>
          <a:p>
            <a:endParaRPr lang="en-US" sz="24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latin typeface="Cambria" pitchFamily="18" charset="0"/>
              </a:rPr>
              <a:t>Introduction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mbria" pitchFamily="18" charset="0"/>
              </a:rPr>
              <a:t>The AI, in simplest terms, is a way of solving difficult problems.</a:t>
            </a:r>
          </a:p>
          <a:p>
            <a:r>
              <a:rPr lang="en-US" sz="2400" dirty="0" smtClean="0">
                <a:latin typeface="Cambria" pitchFamily="18" charset="0"/>
              </a:rPr>
              <a:t>Example of identifying car / vehicle</a:t>
            </a:r>
          </a:p>
          <a:p>
            <a:r>
              <a:rPr lang="en-US" sz="2400" dirty="0" smtClean="0">
                <a:latin typeface="Cambria" pitchFamily="18" charset="0"/>
              </a:rPr>
              <a:t>Identifying person at different age</a:t>
            </a:r>
          </a:p>
          <a:p>
            <a:r>
              <a:rPr lang="en-US" sz="2400" dirty="0" smtClean="0">
                <a:latin typeface="Cambria" pitchFamily="18" charset="0"/>
              </a:rPr>
              <a:t>Playing chess / TT</a:t>
            </a:r>
          </a:p>
          <a:p>
            <a:r>
              <a:rPr lang="en-US" sz="2400" dirty="0" smtClean="0">
                <a:latin typeface="Cambria" pitchFamily="18" charset="0"/>
              </a:rPr>
              <a:t>Ability to conclude</a:t>
            </a:r>
          </a:p>
          <a:p>
            <a:r>
              <a:rPr lang="en-US" sz="2400" dirty="0" smtClean="0">
                <a:latin typeface="Cambria" pitchFamily="18" charset="0"/>
              </a:rPr>
              <a:t>Neurons ( 10</a:t>
            </a:r>
            <a:r>
              <a:rPr lang="en-US" sz="2400" baseline="30000" dirty="0" smtClean="0">
                <a:latin typeface="Cambria" pitchFamily="18" charset="0"/>
              </a:rPr>
              <a:t>10</a:t>
            </a:r>
            <a:r>
              <a:rPr lang="en-US" sz="2400" dirty="0" smtClean="0">
                <a:latin typeface="Cambria" pitchFamily="18" charset="0"/>
              </a:rPr>
              <a:t> ) and each with 1000 connections </a:t>
            </a:r>
          </a:p>
          <a:p>
            <a:r>
              <a:rPr lang="en-US" sz="2400" dirty="0" smtClean="0">
                <a:latin typeface="Cambria" pitchFamily="18" charset="0"/>
              </a:rPr>
              <a:t>The rule of association – example of actor </a:t>
            </a:r>
          </a:p>
          <a:p>
            <a:endParaRPr lang="en-US" sz="2400" dirty="0" smtClean="0">
              <a:latin typeface="Cambria" pitchFamily="18" charset="0"/>
            </a:endParaRPr>
          </a:p>
          <a:p>
            <a:endParaRPr lang="en-US" sz="2400" dirty="0" smtClean="0">
              <a:latin typeface="Cambria" pitchFamily="18" charset="0"/>
            </a:endParaRPr>
          </a:p>
          <a:p>
            <a:pPr>
              <a:buNone/>
            </a:pPr>
            <a:endParaRPr lang="en-US" sz="2400" baseline="30000" dirty="0" smtClean="0">
              <a:latin typeface="Cambria" pitchFamily="18" charset="0"/>
            </a:endParaRPr>
          </a:p>
          <a:p>
            <a:pPr>
              <a:buNone/>
            </a:pPr>
            <a:endParaRPr lang="en-US" sz="2400" baseline="30000" dirty="0" smtClean="0">
              <a:latin typeface="Cambria" pitchFamily="18" charset="0"/>
            </a:endParaRPr>
          </a:p>
          <a:p>
            <a:pPr>
              <a:buNone/>
            </a:pPr>
            <a:endParaRPr lang="en-US" sz="2400" baseline="30000" dirty="0" smtClean="0">
              <a:latin typeface="Cambria" pitchFamily="18" charset="0"/>
            </a:endParaRPr>
          </a:p>
          <a:p>
            <a:endParaRPr lang="en-US" sz="2400" baseline="30000" dirty="0" smtClean="0">
              <a:latin typeface="Cambria" pitchFamily="18" charset="0"/>
            </a:endParaRPr>
          </a:p>
          <a:p>
            <a:endParaRPr lang="en-US" sz="2400" baseline="30000" dirty="0" smtClean="0">
              <a:latin typeface="Cambria" pitchFamily="18" charset="0"/>
            </a:endParaRPr>
          </a:p>
          <a:p>
            <a:endParaRPr lang="en-US" sz="2400" baseline="300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latin typeface="Cambria" pitchFamily="18" charset="0"/>
              </a:rPr>
              <a:t>Definition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mbria" pitchFamily="18" charset="0"/>
              </a:rPr>
              <a:t>Elaine Rich, in her book “Artificial Intelligence” puts it as “AI is the study of programs at which, at the moment, people are better”.</a:t>
            </a:r>
          </a:p>
          <a:p>
            <a:r>
              <a:rPr lang="en-US" sz="2400" dirty="0" smtClean="0">
                <a:latin typeface="Cambria" pitchFamily="18" charset="0"/>
              </a:rPr>
              <a:t>One more author puts it as “AI is about writing intelligent programs”.</a:t>
            </a:r>
          </a:p>
          <a:p>
            <a:r>
              <a:rPr lang="en-US" sz="2400" dirty="0" smtClean="0">
                <a:latin typeface="Cambria" pitchFamily="18" charset="0"/>
              </a:rPr>
              <a:t>One more definition is “AI is about building entities which can understand, perceive, predict and manipulates like humans do”.</a:t>
            </a:r>
          </a:p>
          <a:p>
            <a:r>
              <a:rPr lang="en-US" sz="2400" dirty="0" smtClean="0">
                <a:latin typeface="Cambria" pitchFamily="18" charset="0"/>
              </a:rPr>
              <a:t>“difficult programs” - “intelligent programs”</a:t>
            </a:r>
          </a:p>
          <a:p>
            <a:r>
              <a:rPr lang="en-US" sz="2400" dirty="0" smtClean="0">
                <a:latin typeface="Cambria" pitchFamily="18" charset="0"/>
              </a:rPr>
              <a:t>brushing the teeth or picking up a chalk stick</a:t>
            </a:r>
            <a:endParaRPr lang="en-US" sz="24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DsgSld">
  <a:themeElements>
    <a:clrScheme name="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FFFFFF"/>
      </a:accent3>
      <a:accent4>
        <a:srgbClr val="000000"/>
      </a:accent4>
      <a:accent5>
        <a:srgbClr val="FEC3AE"/>
      </a:accent5>
      <a:accent6>
        <a:srgbClr val="6989C4"/>
      </a:accent6>
      <a:hlink>
        <a:srgbClr val="D2611C"/>
      </a:hlink>
      <a:folHlink>
        <a:srgbClr val="3B435B"/>
      </a:folHlink>
    </a:clrScheme>
    <a:fontScheme name="BusDsgSld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background-ppt-template-022</Template>
  <TotalTime>532</TotalTime>
  <Words>584</Words>
  <Application>Microsoft Office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BusDsgSld</vt:lpstr>
      <vt:lpstr>默认设计模板</vt:lpstr>
      <vt:lpstr>1_默认设计模板</vt:lpstr>
      <vt:lpstr>默认设计模板_2</vt:lpstr>
      <vt:lpstr>Lecture 1</vt:lpstr>
      <vt:lpstr>Introduction to subject</vt:lpstr>
      <vt:lpstr>Unit - 1 </vt:lpstr>
      <vt:lpstr>Unit - 2</vt:lpstr>
      <vt:lpstr>Unit - 3</vt:lpstr>
      <vt:lpstr>Unit - 4</vt:lpstr>
      <vt:lpstr>Unit - 5</vt:lpstr>
      <vt:lpstr>Introduction</vt:lpstr>
      <vt:lpstr>Definition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  Lecture 23 </dc:title>
  <dc:creator>divyakant</dc:creator>
  <cp:lastModifiedBy>User</cp:lastModifiedBy>
  <cp:revision>236</cp:revision>
  <dcterms:created xsi:type="dcterms:W3CDTF">2015-07-23T15:29:25Z</dcterms:created>
  <dcterms:modified xsi:type="dcterms:W3CDTF">2023-07-10T03:09:10Z</dcterms:modified>
</cp:coreProperties>
</file>