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1"/>
  </p:notesMasterIdLst>
  <p:sldIdLst>
    <p:sldId id="256" r:id="rId5"/>
    <p:sldId id="268" r:id="rId6"/>
    <p:sldId id="269" r:id="rId7"/>
    <p:sldId id="270" r:id="rId8"/>
    <p:sldId id="271" r:id="rId9"/>
    <p:sldId id="272" r:id="rId10"/>
    <p:sldId id="258" r:id="rId11"/>
    <p:sldId id="259" r:id="rId12"/>
    <p:sldId id="260" r:id="rId13"/>
    <p:sldId id="261" r:id="rId14"/>
    <p:sldId id="262" r:id="rId15"/>
    <p:sldId id="263" r:id="rId16"/>
    <p:sldId id="264" r:id="rId17"/>
    <p:sldId id="265" r:id="rId18"/>
    <p:sldId id="266"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58"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r>
              <a:rPr lang="en-US" smtClean="0"/>
              <a:t>AI - Dr. Divyakant Meva</a:t>
            </a:r>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AI - Dr. Divyakant Meva</a:t>
            </a:r>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smtClean="0"/>
              <a:t>AI - Dr. Divyakant Meva</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2 - Lecture 11</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Variable neighborhood </a:t>
            </a:r>
            <a:r>
              <a:rPr lang="en-US" sz="2200" dirty="0" smtClean="0">
                <a:latin typeface="Cambria" pitchFamily="18" charset="0"/>
              </a:rPr>
              <a:t>descend</a:t>
            </a:r>
            <a:endParaRPr lang="en-US" sz="2200" dirty="0" smtClean="0">
              <a:latin typeface="Cambria" pitchFamily="18" charset="0"/>
            </a:endParaRPr>
          </a:p>
          <a:p>
            <a:pPr>
              <a:lnSpc>
                <a:spcPct val="130000"/>
              </a:lnSpc>
              <a:buFont typeface="Arial" pitchFamily="34" charset="0"/>
              <a:buChar char="•"/>
            </a:pPr>
            <a:r>
              <a:rPr lang="en-US" sz="2200" dirty="0" smtClean="0">
                <a:latin typeface="Cambria" pitchFamily="18" charset="0"/>
              </a:rPr>
              <a:t>  Iterated hill climbing</a:t>
            </a:r>
          </a:p>
          <a:p>
            <a:pPr>
              <a:lnSpc>
                <a:spcPct val="130000"/>
              </a:lnSpc>
              <a:buFont typeface="Arial" pitchFamily="34" charset="0"/>
              <a:buChar char="•"/>
            </a:pPr>
            <a:r>
              <a:rPr lang="en-US" sz="2200" dirty="0" smtClean="0">
                <a:latin typeface="Cambria" pitchFamily="18" charset="0"/>
              </a:rPr>
              <a:t>  Random walk</a:t>
            </a:r>
          </a:p>
          <a:p>
            <a:pPr>
              <a:lnSpc>
                <a:spcPct val="130000"/>
              </a:lnSpc>
            </a:pPr>
            <a:endParaRPr lang="en-US" sz="2200" dirty="0" smtClean="0">
              <a:latin typeface="Cambria" pitchFamily="18" charset="0"/>
            </a:endParaRPr>
          </a:p>
          <a:p>
            <a:pPr>
              <a:lnSpc>
                <a:spcPct val="130000"/>
              </a:lnSpc>
            </a:pP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10</a:t>
            </a:fld>
            <a:endParaRPr lang="en-US"/>
          </a:p>
        </p:txBody>
      </p:sp>
      <p:pic>
        <p:nvPicPr>
          <p:cNvPr id="6" name="Picture 5"/>
          <p:cNvPicPr/>
          <p:nvPr/>
        </p:nvPicPr>
        <p:blipFill>
          <a:blip r:embed="rId2"/>
          <a:srcRect/>
          <a:stretch>
            <a:fillRect/>
          </a:stretch>
        </p:blipFill>
        <p:spPr bwMode="auto">
          <a:xfrm>
            <a:off x="533400" y="1676400"/>
            <a:ext cx="7315200" cy="3505200"/>
          </a:xfrm>
          <a:prstGeom prst="rect">
            <a:avLst/>
          </a:prstGeom>
          <a:noFill/>
          <a:ln w="9525">
            <a:noFill/>
            <a:miter lim="800000"/>
            <a:headEnd/>
            <a:tailEnd/>
          </a:ln>
        </p:spPr>
      </p:pic>
      <p:pic>
        <p:nvPicPr>
          <p:cNvPr id="7" name="Content Placeholder 6"/>
          <p:cNvPicPr>
            <a:picLocks noGrp="1"/>
          </p:cNvPicPr>
          <p:nvPr>
            <p:ph idx="1"/>
          </p:nvPr>
        </p:nvPicPr>
        <p:blipFill>
          <a:blip r:embed="rId3"/>
          <a:srcRect/>
          <a:stretch>
            <a:fillRect/>
          </a:stretch>
        </p:blipFill>
        <p:spPr bwMode="auto">
          <a:xfrm>
            <a:off x="1066800" y="5257800"/>
            <a:ext cx="69342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000" dirty="0" smtClean="0"/>
              <a:t>The IHC algorithm has the same space requirements as Hill Climbing. </a:t>
            </a:r>
          </a:p>
          <a:p>
            <a:r>
              <a:rPr lang="en-US" sz="2000" dirty="0" smtClean="0"/>
              <a:t>Both need a constant amount of space to run. </a:t>
            </a:r>
          </a:p>
          <a:p>
            <a:r>
              <a:rPr lang="en-US" sz="2000" dirty="0" smtClean="0"/>
              <a:t>The difference is that for different runs on the same problem, the Hill Climbing algorithm will always return the same result; while the IHC algorithm may return different results. </a:t>
            </a:r>
          </a:p>
          <a:p>
            <a:r>
              <a:rPr lang="en-US" sz="2000" dirty="0" smtClean="0"/>
              <a:t>This is because its performance is determined by the random choice of the random starting points. </a:t>
            </a:r>
          </a:p>
          <a:p>
            <a:r>
              <a:rPr lang="en-US" sz="2000" dirty="0" smtClean="0"/>
              <a:t>Figure in slide 10 shows a set of shaded nodes from where the steepest gradient leads to the global maximum. </a:t>
            </a:r>
          </a:p>
          <a:p>
            <a:r>
              <a:rPr lang="en-US" sz="2000" dirty="0" smtClean="0"/>
              <a:t>Let us call this set the footprint of the HC algorithm. </a:t>
            </a:r>
          </a:p>
          <a:p>
            <a:r>
              <a:rPr lang="en-US" sz="2000" dirty="0" smtClean="0"/>
              <a:t>If in one of the outer loop iterations of IHC, a point in this region is chosen as the starting point then the algorithm will find the optimal solution. </a:t>
            </a:r>
            <a:endParaRPr lang="en-US" sz="2000"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000" dirty="0" smtClean="0"/>
              <a:t>The likelihood of IHC finding the global optimum depends upon the size of the footprint. </a:t>
            </a:r>
          </a:p>
          <a:p>
            <a:r>
              <a:rPr lang="en-US" sz="2000" b="1" dirty="0" smtClean="0"/>
              <a:t>The larger the footprint is, the greater is the chance of starting in it, and finding the optimum</a:t>
            </a:r>
            <a:r>
              <a:rPr lang="en-US" sz="2000" dirty="0" smtClean="0"/>
              <a:t>. </a:t>
            </a:r>
          </a:p>
          <a:p>
            <a:r>
              <a:rPr lang="en-US" sz="2000" dirty="0" smtClean="0"/>
              <a:t>If the footprint covers the entire search space then HC itself will work. </a:t>
            </a:r>
          </a:p>
          <a:p>
            <a:r>
              <a:rPr lang="en-US" sz="2000" b="1" dirty="0" smtClean="0"/>
              <a:t>As the footprint gets smaller, one would need a larger number of iterations in the outer loop to have a good chance of finding the optimum. </a:t>
            </a:r>
          </a:p>
          <a:p>
            <a:r>
              <a:rPr lang="en-US" sz="2000" dirty="0" smtClean="0"/>
              <a:t>If the footprint is very small then the number of iterations in the outer loops may become prohibitively large, and one may have to look for an alternative approach. </a:t>
            </a:r>
          </a:p>
          <a:p>
            <a:endParaRPr lang="en-US" sz="2000"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Random walk</a:t>
            </a:r>
            <a:endParaRPr lang="en-US" sz="3600" dirty="0"/>
          </a:p>
        </p:txBody>
      </p:sp>
      <p:sp>
        <p:nvSpPr>
          <p:cNvPr id="3" name="Content Placeholder 2"/>
          <p:cNvSpPr>
            <a:spLocks noGrp="1"/>
          </p:cNvSpPr>
          <p:nvPr>
            <p:ph idx="1"/>
          </p:nvPr>
        </p:nvSpPr>
        <p:spPr>
          <a:xfrm>
            <a:off x="457200" y="1447800"/>
            <a:ext cx="8229600" cy="4678363"/>
          </a:xfrm>
        </p:spPr>
        <p:txBody>
          <a:bodyPr/>
          <a:lstStyle/>
          <a:p>
            <a:r>
              <a:rPr lang="en-US" sz="2000" dirty="0" smtClean="0"/>
              <a:t>The algorithms we have seen so far have all depicted deterministic search moves. </a:t>
            </a:r>
          </a:p>
          <a:p>
            <a:r>
              <a:rPr lang="en-US" sz="2000" dirty="0" smtClean="0"/>
              <a:t>The IHC algorithm above introduces a randomized aspect by choosing a series of random starting points followed by deterministic moves in the search space. </a:t>
            </a:r>
          </a:p>
          <a:p>
            <a:r>
              <a:rPr lang="en-US" sz="2000" dirty="0" smtClean="0"/>
              <a:t>We now look at the possibility of making random moves. </a:t>
            </a:r>
          </a:p>
          <a:p>
            <a:r>
              <a:rPr lang="en-US" sz="2000" dirty="0" smtClean="0"/>
              <a:t>The effect of this would be that even from the same starting point, the search may proceed differently for different runs of the algorithm. </a:t>
            </a:r>
          </a:p>
          <a:p>
            <a:r>
              <a:rPr lang="en-US" sz="2000" dirty="0" smtClean="0"/>
              <a:t>A completely random procedure is the Random Walk, in which the search process makes random moves in the search space in complete disregard of the gradient. </a:t>
            </a:r>
          </a:p>
          <a:p>
            <a:r>
              <a:rPr lang="en-US" sz="2000" dirty="0" smtClean="0"/>
              <a:t>The algorithm is shown in next slide.</a:t>
            </a:r>
            <a:endParaRPr lang="en-US" sz="2000"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14</a:t>
            </a:fld>
            <a:endParaRPr lang="en-US"/>
          </a:p>
        </p:txBody>
      </p:sp>
      <p:pic>
        <p:nvPicPr>
          <p:cNvPr id="1026" name="Picture 2"/>
          <p:cNvPicPr>
            <a:picLocks noChangeAspect="1" noChangeArrowheads="1"/>
          </p:cNvPicPr>
          <p:nvPr/>
        </p:nvPicPr>
        <p:blipFill>
          <a:blip r:embed="rId2"/>
          <a:srcRect/>
          <a:stretch>
            <a:fillRect/>
          </a:stretch>
        </p:blipFill>
        <p:spPr bwMode="auto">
          <a:xfrm>
            <a:off x="533400" y="1676400"/>
            <a:ext cx="7162800" cy="327140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000" dirty="0" smtClean="0"/>
              <a:t>Given a surface defined by the evaluation function, Random Walk and Hill Climbing are two extremes of local search. </a:t>
            </a:r>
          </a:p>
          <a:p>
            <a:r>
              <a:rPr lang="en-US" sz="2000" b="1" dirty="0" smtClean="0"/>
              <a:t>Random Walk relies on exploration of the search space. </a:t>
            </a:r>
          </a:p>
          <a:p>
            <a:r>
              <a:rPr lang="en-US" sz="2000" dirty="0" smtClean="0"/>
              <a:t>Its performance is dependent upon time. </a:t>
            </a:r>
          </a:p>
          <a:p>
            <a:r>
              <a:rPr lang="en-US" sz="2000" dirty="0" smtClean="0"/>
              <a:t>The longer you explore the space, the more the chances of finding the global optimum. </a:t>
            </a:r>
          </a:p>
          <a:p>
            <a:r>
              <a:rPr lang="en-US" sz="2000" dirty="0" smtClean="0"/>
              <a:t>Because it is totally unaware of the gradient, it never gets stuck on a local optimum. </a:t>
            </a:r>
          </a:p>
          <a:p>
            <a:r>
              <a:rPr lang="en-US" sz="2000" dirty="0" smtClean="0"/>
              <a:t>Hill Climbing, on the other hand, relies on the exploitation of the gradient. </a:t>
            </a:r>
          </a:p>
          <a:p>
            <a:r>
              <a:rPr lang="en-US" sz="2000" dirty="0" smtClean="0"/>
              <a:t>Its performance depends upon the nature of the surface. </a:t>
            </a:r>
          </a:p>
          <a:p>
            <a:r>
              <a:rPr lang="en-US" sz="2000" dirty="0" smtClean="0"/>
              <a:t>It terminates on reaching an optimum. </a:t>
            </a:r>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If the surface has a monotonic gradient towards the global optimum, HC will quickly reach that. </a:t>
            </a:r>
          </a:p>
          <a:p>
            <a:r>
              <a:rPr lang="en-US" sz="2000" dirty="0" smtClean="0"/>
              <a:t>Otherwise, it will reach the nearest local optimum.</a:t>
            </a:r>
            <a:endParaRPr lang="en-US" sz="2000"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Variable neighborhood </a:t>
            </a:r>
            <a:r>
              <a:rPr lang="en-US" sz="3600" dirty="0" smtClean="0"/>
              <a:t>descend</a:t>
            </a:r>
            <a:endParaRPr lang="en-US" sz="3600" dirty="0"/>
          </a:p>
        </p:txBody>
      </p:sp>
      <p:sp>
        <p:nvSpPr>
          <p:cNvPr id="3" name="Content Placeholder 2"/>
          <p:cNvSpPr>
            <a:spLocks noGrp="1"/>
          </p:cNvSpPr>
          <p:nvPr>
            <p:ph idx="1"/>
          </p:nvPr>
        </p:nvSpPr>
        <p:spPr/>
        <p:txBody>
          <a:bodyPr/>
          <a:lstStyle/>
          <a:p>
            <a:r>
              <a:rPr lang="en-US" sz="2000" dirty="0" smtClean="0"/>
              <a:t>Neighborhood functions that are light lead to quicker movement during search, because the algorithm has to inspect fewer neighbors. </a:t>
            </a:r>
          </a:p>
          <a:p>
            <a:r>
              <a:rPr lang="en-US" sz="2000" dirty="0" smtClean="0"/>
              <a:t>But there is a greater probability of getting stuck on a local optimum. </a:t>
            </a:r>
          </a:p>
          <a:p>
            <a:r>
              <a:rPr lang="en-US" sz="2000" dirty="0" smtClean="0"/>
              <a:t>This probability of getting stuck becomes lower as neighborhood functions become denser; but then search progress also slows down because the algorithm has to inspect more neighbors before each move. </a:t>
            </a:r>
          </a:p>
          <a:p>
            <a:r>
              <a:rPr lang="en-US" sz="2000" dirty="0" smtClean="0"/>
              <a:t>Variable Neighborhood Descent (VDN) tries to get the best of both worlds. </a:t>
            </a:r>
          </a:p>
          <a:p>
            <a:r>
              <a:rPr lang="en-US" sz="2000" dirty="0" smtClean="0"/>
              <a:t>It starts searching with a light neighborhood function. </a:t>
            </a:r>
          </a:p>
          <a:p>
            <a:r>
              <a:rPr lang="en-US" sz="2000" dirty="0" smtClean="0"/>
              <a:t>When it reaches an optimum, it switches to a denser function. </a:t>
            </a:r>
          </a:p>
          <a:p>
            <a:r>
              <a:rPr lang="en-US" sz="2000" dirty="0" smtClean="0"/>
              <a:t>The hope is that most of the movement would be done in the earlier rounds, and that the time performance will be better. </a:t>
            </a:r>
            <a:endParaRPr lang="en-US" sz="2000" dirty="0"/>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602163"/>
          </a:xfrm>
        </p:spPr>
        <p:txBody>
          <a:bodyPr/>
          <a:lstStyle/>
          <a:p>
            <a:r>
              <a:rPr lang="en-US" sz="2000" dirty="0" smtClean="0"/>
              <a:t>In games like chess, a function which generates </a:t>
            </a:r>
            <a:r>
              <a:rPr lang="en-US" sz="2000" dirty="0" smtClean="0"/>
              <a:t>reasonable </a:t>
            </a:r>
            <a:r>
              <a:rPr lang="en-US" sz="2000" dirty="0" smtClean="0"/>
              <a:t>moves is often used.</a:t>
            </a:r>
          </a:p>
          <a:p>
            <a:r>
              <a:rPr lang="en-US" sz="2000" dirty="0" smtClean="0"/>
              <a:t>Such a function is required because the moves from any given state may be very large but most of the move do not make much of a sense.</a:t>
            </a:r>
          </a:p>
          <a:p>
            <a:r>
              <a:rPr lang="en-US" sz="2000" dirty="0" smtClean="0"/>
              <a:t>When a human player plays chess, he usually considers only a few moves and ignores most others.</a:t>
            </a:r>
          </a:p>
          <a:p>
            <a:r>
              <a:rPr lang="en-US" sz="2000" dirty="0" smtClean="0"/>
              <a:t>This function (usually written as </a:t>
            </a:r>
            <a:r>
              <a:rPr lang="en-US" sz="2000" dirty="0" err="1" smtClean="0"/>
              <a:t>MoveGen</a:t>
            </a:r>
            <a:r>
              <a:rPr lang="en-US" sz="2000" dirty="0" smtClean="0"/>
              <a:t>()) generates the plausible neighbors.</a:t>
            </a:r>
          </a:p>
          <a:p>
            <a:r>
              <a:rPr lang="en-US" sz="2000" dirty="0" smtClean="0"/>
              <a:t>That means it generates only those moves which are better than the rest.</a:t>
            </a:r>
          </a:p>
          <a:p>
            <a:r>
              <a:rPr lang="en-US" sz="2000" dirty="0" smtClean="0"/>
              <a:t>The hill climbing process where the heuristic function returns better value as lower than previous one is known as valley descending.</a:t>
            </a:r>
          </a:p>
          <a:p>
            <a:r>
              <a:rPr lang="en-US" sz="2000" dirty="0" smtClean="0"/>
              <a:t>The process is known as descend.</a:t>
            </a:r>
            <a:endParaRPr lang="en-US" sz="2000" dirty="0"/>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When one chooses the next move in that process, it is known as neighborhood descend.</a:t>
            </a:r>
          </a:p>
          <a:p>
            <a:r>
              <a:rPr lang="en-US" sz="2000" dirty="0" smtClean="0"/>
              <a:t>One interesting option is to decide different functions for generating neighbors for different stages of the search process.</a:t>
            </a:r>
          </a:p>
          <a:p>
            <a:r>
              <a:rPr lang="en-US" sz="2000" dirty="0" smtClean="0"/>
              <a:t>Sometimes the same function with different set of parameters might be chosen.</a:t>
            </a:r>
          </a:p>
          <a:p>
            <a:r>
              <a:rPr lang="en-US" sz="2000" dirty="0" smtClean="0"/>
              <a:t>In a way, we achieve different neighbors based on either different functions or different parameters passed to same function.</a:t>
            </a:r>
          </a:p>
          <a:p>
            <a:r>
              <a:rPr lang="en-US" sz="2000" dirty="0" smtClean="0"/>
              <a:t>Such function(s) are used for variable neighborhood </a:t>
            </a:r>
            <a:r>
              <a:rPr lang="en-US" sz="2000" dirty="0" smtClean="0"/>
              <a:t>descent </a:t>
            </a:r>
            <a:r>
              <a:rPr lang="en-US" sz="2000" dirty="0" smtClean="0"/>
              <a:t>as it can generate less such moves in the beginning and more of them at later stages or when the game enters into critical stage.</a:t>
            </a:r>
          </a:p>
          <a:p>
            <a:r>
              <a:rPr lang="en-US" sz="2000" dirty="0" smtClean="0"/>
              <a:t>For example in the initial run it might take top 5 moves but at later stages it might select top 10 moves.</a:t>
            </a:r>
            <a:endParaRPr lang="en-US" sz="2000" dirty="0"/>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When multiple functions are used, the function which generates small number of neighbors is known as sparse neighborhood function while the function which generates large number of neighbors is known as dense neighborhood function.</a:t>
            </a:r>
          </a:p>
          <a:p>
            <a:r>
              <a:rPr lang="en-US" sz="2000" dirty="0" smtClean="0"/>
              <a:t>In the algorithm in next slide, we assume that there exists a sequence of </a:t>
            </a:r>
            <a:r>
              <a:rPr lang="en-US" sz="2000" dirty="0" err="1" smtClean="0"/>
              <a:t>moveGen</a:t>
            </a:r>
            <a:r>
              <a:rPr lang="en-US" sz="2000" dirty="0" smtClean="0"/>
              <a:t> functions ordered on increasing density, and that one can pass these functions as parameters to the Hill Climbing procedure. </a:t>
            </a:r>
          </a:p>
          <a:p>
            <a:pPr>
              <a:buNone/>
            </a:pPr>
            <a:r>
              <a:rPr lang="en-US" sz="2000" b="1" i="1" dirty="0" smtClean="0"/>
              <a:t>		</a:t>
            </a:r>
            <a:r>
              <a:rPr lang="en-US" sz="2000" b="1" i="1" dirty="0" err="1" smtClean="0"/>
              <a:t>variableNeighbourhoodDescent</a:t>
            </a:r>
            <a:r>
              <a:rPr lang="en-US" sz="2000" b="1" i="1" dirty="0" smtClean="0"/>
              <a:t>( ) </a:t>
            </a:r>
          </a:p>
          <a:p>
            <a:pPr>
              <a:buNone/>
            </a:pPr>
            <a:r>
              <a:rPr lang="en-US" sz="2000" b="1" i="1" dirty="0" smtClean="0"/>
              <a:t>		node </a:t>
            </a:r>
            <a:r>
              <a:rPr lang="en-US" sz="2000" b="1" i="1" dirty="0" smtClean="0">
                <a:sym typeface="Wingdings"/>
              </a:rPr>
              <a:t></a:t>
            </a:r>
            <a:r>
              <a:rPr lang="en-US" sz="2000" b="1" i="1" dirty="0" smtClean="0"/>
              <a:t> start  </a:t>
            </a:r>
          </a:p>
          <a:p>
            <a:pPr>
              <a:buNone/>
            </a:pPr>
            <a:r>
              <a:rPr lang="en-US" sz="2000" b="1" i="1" dirty="0" smtClean="0"/>
              <a:t>		for </a:t>
            </a:r>
            <a:r>
              <a:rPr lang="en-US" sz="2000" b="1" i="1" dirty="0" err="1" smtClean="0"/>
              <a:t>i</a:t>
            </a:r>
            <a:r>
              <a:rPr lang="en-US" sz="2000" b="1" i="1" dirty="0" smtClean="0"/>
              <a:t> &lt;— 1 to n  </a:t>
            </a:r>
          </a:p>
          <a:p>
            <a:pPr>
              <a:buNone/>
            </a:pPr>
            <a:r>
              <a:rPr lang="en-US" sz="2000" b="1" i="1" dirty="0" smtClean="0"/>
              <a:t>			do </a:t>
            </a:r>
            <a:r>
              <a:rPr lang="en-US" sz="2000" b="1" i="1" dirty="0" err="1" smtClean="0"/>
              <a:t>moveGen</a:t>
            </a:r>
            <a:r>
              <a:rPr lang="en-US" sz="2000" b="1" i="1" dirty="0" smtClean="0"/>
              <a:t> &lt;— </a:t>
            </a:r>
            <a:r>
              <a:rPr lang="en-US" sz="2000" b="1" i="1" dirty="0" err="1" smtClean="0"/>
              <a:t>MOVeGen</a:t>
            </a:r>
            <a:r>
              <a:rPr lang="en-US" sz="2000" b="1" i="1" dirty="0" smtClean="0"/>
              <a:t>(</a:t>
            </a:r>
            <a:r>
              <a:rPr lang="en-US" sz="2000" b="1" i="1" dirty="0" err="1" smtClean="0"/>
              <a:t>i</a:t>
            </a:r>
            <a:r>
              <a:rPr lang="en-US" sz="2000" b="1" i="1" dirty="0" smtClean="0"/>
              <a:t>)  </a:t>
            </a:r>
          </a:p>
          <a:p>
            <a:pPr>
              <a:buNone/>
            </a:pPr>
            <a:r>
              <a:rPr lang="en-US" sz="2000" b="1" i="1" dirty="0" smtClean="0"/>
              <a:t>			node &lt;— </a:t>
            </a:r>
            <a:r>
              <a:rPr lang="en-US" sz="2000" b="1" i="1" dirty="0" err="1" smtClean="0"/>
              <a:t>Hillclimbing</a:t>
            </a:r>
            <a:r>
              <a:rPr lang="en-US" sz="2000" b="1" i="1" dirty="0" smtClean="0"/>
              <a:t>(node, </a:t>
            </a:r>
            <a:r>
              <a:rPr lang="en-US" sz="2000" b="1" i="1" dirty="0" err="1" smtClean="0"/>
              <a:t>moveGen</a:t>
            </a:r>
            <a:r>
              <a:rPr lang="en-US" sz="2000" b="1" i="1" dirty="0" smtClean="0"/>
              <a:t>)  </a:t>
            </a:r>
          </a:p>
          <a:p>
            <a:pPr>
              <a:buNone/>
            </a:pPr>
            <a:r>
              <a:rPr lang="en-US" sz="2000" b="1" i="1" dirty="0" smtClean="0"/>
              <a:t>		return node</a:t>
            </a:r>
          </a:p>
          <a:p>
            <a:endParaRPr lang="en-US" sz="2000" dirty="0"/>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602163"/>
          </a:xfrm>
        </p:spPr>
        <p:txBody>
          <a:bodyPr/>
          <a:lstStyle/>
          <a:p>
            <a:r>
              <a:rPr lang="en-US" sz="2000" dirty="0" smtClean="0"/>
              <a:t>The idea of variable neighborhood descent is about choosing neighborhood function based on the need.</a:t>
            </a:r>
          </a:p>
          <a:p>
            <a:r>
              <a:rPr lang="en-US" sz="2000" dirty="0" smtClean="0"/>
              <a:t>Usually, the initial part involves sparse while the later part involves dense neighborhood function or sometimes when the game has entered a critical stage.</a:t>
            </a:r>
          </a:p>
          <a:p>
            <a:r>
              <a:rPr lang="en-US" sz="2000" dirty="0" smtClean="0"/>
              <a:t>Thus the variable neighborhood descent is a variant of Hill Climbing where the heuristic function is different at different stages.</a:t>
            </a:r>
          </a:p>
          <a:p>
            <a:r>
              <a:rPr lang="en-US" sz="2000" dirty="0" smtClean="0"/>
              <a:t>Instead of climbing, it is </a:t>
            </a:r>
            <a:r>
              <a:rPr lang="en-US" sz="2000" i="1" dirty="0" smtClean="0"/>
              <a:t>descending and it looks at </a:t>
            </a:r>
            <a:r>
              <a:rPr lang="en-US" sz="2000" dirty="0" smtClean="0"/>
              <a:t>neighbors in a variable way so called </a:t>
            </a:r>
            <a:r>
              <a:rPr lang="en-US" sz="2000" i="1" dirty="0" smtClean="0"/>
              <a:t>variable neighborhood. Hence the name.</a:t>
            </a:r>
            <a:endParaRPr lang="en-US" sz="2000" dirty="0"/>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Iterated hill climbing</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000" dirty="0" smtClean="0"/>
              <a:t>Working in the solution space, our search algorithms perturb current candidate solutions in search of better ones. </a:t>
            </a:r>
          </a:p>
          <a:p>
            <a:r>
              <a:rPr lang="en-US" sz="2000" dirty="0" smtClean="0"/>
              <a:t>The notion of a start node and a goal node in the state space is replaced by optimizing the value of the evaluation or heuristic function. </a:t>
            </a:r>
          </a:p>
          <a:p>
            <a:r>
              <a:rPr lang="en-US" sz="2000" dirty="0" smtClean="0"/>
              <a:t>The start node in the search tree has no particular significance when we are searching in the solution space. </a:t>
            </a:r>
          </a:p>
          <a:p>
            <a:r>
              <a:rPr lang="en-US" sz="2000" dirty="0" smtClean="0"/>
              <a:t>It is simply a candidate solution we begin with. </a:t>
            </a:r>
          </a:p>
          <a:p>
            <a:r>
              <a:rPr lang="en-US" sz="2000" dirty="0" smtClean="0"/>
              <a:t>For the Hill Climbing algorithm, this is the starting point of the steepest gradient ascent (or descent, if the problem is of minimization). </a:t>
            </a:r>
          </a:p>
          <a:p>
            <a:r>
              <a:rPr lang="en-US" sz="2000" dirty="0" smtClean="0"/>
              <a:t>Once the starting point is decided, the algorithm moves up (or down) along the steepest gradient, and terminates when the gradient becomes zero. </a:t>
            </a:r>
          </a:p>
          <a:p>
            <a:r>
              <a:rPr lang="en-US" sz="2000" dirty="0" smtClean="0"/>
              <a:t>The end point of the search is determined by the starting point, and the nature of the surface defined by the evaluation function. </a:t>
            </a:r>
            <a:endParaRPr lang="en-US" sz="2000"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000" dirty="0" smtClean="0"/>
              <a:t>If the surface is monotonic then the end point is the global optimum; otherwise the search ends up at an optimum that is in some sense closest to the starting point, but may only be a local optimum. </a:t>
            </a:r>
          </a:p>
          <a:p>
            <a:r>
              <a:rPr lang="en-US" sz="2000" dirty="0" smtClean="0"/>
              <a:t>Iterated Hill Climbing </a:t>
            </a:r>
            <a:r>
              <a:rPr lang="en-US" sz="2000" b="1" dirty="0" smtClean="0"/>
              <a:t>exploits</a:t>
            </a:r>
            <a:r>
              <a:rPr lang="en-US" sz="2000" dirty="0" smtClean="0"/>
              <a:t> this property by doing a series of searches from a set of randomly selected different starting points. </a:t>
            </a:r>
          </a:p>
          <a:p>
            <a:r>
              <a:rPr lang="en-US" sz="2000" dirty="0" smtClean="0"/>
              <a:t>The hope is that the best value found by at least one of the searches will be the global optimum. </a:t>
            </a:r>
          </a:p>
          <a:p>
            <a:r>
              <a:rPr lang="en-US" sz="2000" b="1" dirty="0" smtClean="0"/>
              <a:t>The Iterated Hill Climbing approach will work well if the surface defined by the evaluation function is smooth at the local level, with perhaps a small number of local optima globally</a:t>
            </a:r>
            <a:r>
              <a:rPr lang="en-US" sz="2000" dirty="0" smtClean="0"/>
              <a:t>. </a:t>
            </a:r>
          </a:p>
          <a:p>
            <a:r>
              <a:rPr lang="en-US" sz="2000" dirty="0" smtClean="0"/>
              <a:t>Such a surface is illustrated in slide 10. </a:t>
            </a:r>
            <a:endParaRPr lang="en-US" sz="2000"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9</a:t>
            </a:fld>
            <a:endParaRPr lang="en-US"/>
          </a:p>
        </p:txBody>
      </p:sp>
      <p:pic>
        <p:nvPicPr>
          <p:cNvPr id="6" name="Picture 5"/>
          <p:cNvPicPr/>
          <p:nvPr/>
        </p:nvPicPr>
        <p:blipFill>
          <a:blip r:embed="rId2">
            <a:lum bright="-10000"/>
          </a:blip>
          <a:srcRect/>
          <a:stretch>
            <a:fillRect/>
          </a:stretch>
        </p:blipFill>
        <p:spPr bwMode="auto">
          <a:xfrm>
            <a:off x="533400" y="1676400"/>
            <a:ext cx="80010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Cambria"/>
        <a:ea typeface="SimHei"/>
        <a:cs typeface=""/>
      </a:majorFont>
      <a:minorFont>
        <a:latin typeface="Cambri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1560</TotalTime>
  <Words>1349</Words>
  <Application>Microsoft Office PowerPoint</Application>
  <PresentationFormat>On-screen Show (4:3)</PresentationFormat>
  <Paragraphs>94</Paragraphs>
  <Slides>16</Slides>
  <Notes>0</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BusDsgSld</vt:lpstr>
      <vt:lpstr>默认设计模板</vt:lpstr>
      <vt:lpstr>1_默认设计模板</vt:lpstr>
      <vt:lpstr>默认设计模板_2</vt:lpstr>
      <vt:lpstr>Unit 2 - Lecture 11</vt:lpstr>
      <vt:lpstr>Variable neighborhood descend</vt:lpstr>
      <vt:lpstr>Slide 3</vt:lpstr>
      <vt:lpstr>Slide 4</vt:lpstr>
      <vt:lpstr>Slide 5</vt:lpstr>
      <vt:lpstr>Slide 6</vt:lpstr>
      <vt:lpstr>Iterated hill climbing</vt:lpstr>
      <vt:lpstr>Slide 8</vt:lpstr>
      <vt:lpstr>Slide 9</vt:lpstr>
      <vt:lpstr>Slide 10</vt:lpstr>
      <vt:lpstr>Slide 11</vt:lpstr>
      <vt:lpstr>Slide 12</vt:lpstr>
      <vt:lpstr>Random walk</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459</cp:revision>
  <dcterms:created xsi:type="dcterms:W3CDTF">2015-07-23T15:29:25Z</dcterms:created>
  <dcterms:modified xsi:type="dcterms:W3CDTF">2023-10-03T03:20:43Z</dcterms:modified>
</cp:coreProperties>
</file>