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2"/>
  </p:notesMasterIdLst>
  <p:sldIdLst>
    <p:sldId id="256"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64"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8/10/2023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r>
              <a:rPr lang="en-US" smtClean="0"/>
              <a:t>AI - Dr. Divyakant Meva</a:t>
            </a:r>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AI - Dr. Divyakant Meva</a:t>
            </a:r>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smtClean="0"/>
              <a:t>AI - Dr. Divyakant Meva</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2 - Lecture 14</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Finding optimal paths</a:t>
            </a:r>
          </a:p>
          <a:p>
            <a:pPr>
              <a:lnSpc>
                <a:spcPct val="130000"/>
              </a:lnSpc>
              <a:buFont typeface="Arial" pitchFamily="34" charset="0"/>
              <a:buChar char="•"/>
            </a:pPr>
            <a:r>
              <a:rPr lang="en-US" sz="2200" dirty="0" smtClean="0">
                <a:latin typeface="Cambria" pitchFamily="18" charset="0"/>
              </a:rPr>
              <a:t>  Branch and Bound</a:t>
            </a:r>
          </a:p>
          <a:p>
            <a:pPr>
              <a:lnSpc>
                <a:spcPct val="130000"/>
              </a:lnSpc>
              <a:buFont typeface="Arial" pitchFamily="34" charset="0"/>
              <a:buChar char="•"/>
            </a:pPr>
            <a:r>
              <a:rPr lang="en-US" sz="2200" dirty="0" smtClean="0">
                <a:latin typeface="Cambria" pitchFamily="18" charset="0"/>
              </a:rPr>
              <a:t>  </a:t>
            </a:r>
            <a:r>
              <a:rPr lang="en-US" sz="2200" dirty="0" err="1" smtClean="0">
                <a:latin typeface="Cambria" pitchFamily="18" charset="0"/>
              </a:rPr>
              <a:t>Dijkstra's</a:t>
            </a:r>
            <a:r>
              <a:rPr lang="en-US" sz="2200" dirty="0" smtClean="0">
                <a:latin typeface="Cambria" pitchFamily="18" charset="0"/>
              </a:rPr>
              <a:t> Algorithm </a:t>
            </a:r>
          </a:p>
          <a:p>
            <a:pPr>
              <a:lnSpc>
                <a:spcPct val="130000"/>
              </a:lnSpc>
            </a:pPr>
            <a:endParaRPr lang="en-US" sz="2200" dirty="0" smtClean="0">
              <a:latin typeface="Cambria" pitchFamily="18" charset="0"/>
            </a:endParaRPr>
          </a:p>
          <a:p>
            <a:pPr>
              <a:lnSpc>
                <a:spcPct val="130000"/>
              </a:lnSpc>
            </a:pP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A refinement operator partitions this set into two sets by specifying another component of the solution. </a:t>
            </a:r>
          </a:p>
          <a:p>
            <a:r>
              <a:rPr lang="en-US" sz="2200" dirty="0" smtClean="0">
                <a:latin typeface="Cambria" pitchFamily="18" charset="0"/>
              </a:rPr>
              <a:t>Each (complete) candidate from the set is some complete refinement of the partially specified solution. </a:t>
            </a:r>
          </a:p>
          <a:p>
            <a:r>
              <a:rPr lang="en-US" sz="2200" dirty="0" smtClean="0">
                <a:latin typeface="Cambria" pitchFamily="18" charset="0"/>
              </a:rPr>
              <a:t>Search, then involves, decisions amongst the different possible refinements of a given partial solution.</a:t>
            </a:r>
          </a:p>
          <a:p>
            <a:r>
              <a:rPr lang="en-US" sz="2200" dirty="0" smtClean="0">
                <a:latin typeface="Cambria" pitchFamily="18" charset="0"/>
              </a:rPr>
              <a:t>That is, search involves choosing a refinement of some candidate by specifying more information. </a:t>
            </a:r>
          </a:p>
          <a:p>
            <a:r>
              <a:rPr lang="en-US" sz="2200" dirty="0" smtClean="0">
                <a:latin typeface="Cambria" pitchFamily="18" charset="0"/>
              </a:rPr>
              <a:t>It is interesting to note that the state space search algorithms seen earlier are a special case of refinement, in which the partial solution specifies the path from the start node to some node n, and the choice is between different extensions of the partial path. </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11</a:t>
            </a:fld>
            <a:endParaRPr lang="en-US"/>
          </a:p>
        </p:txBody>
      </p:sp>
      <p:pic>
        <p:nvPicPr>
          <p:cNvPr id="6" name="Picture 5"/>
          <p:cNvPicPr/>
          <p:nvPr/>
        </p:nvPicPr>
        <p:blipFill>
          <a:blip r:embed="rId2"/>
          <a:srcRect/>
          <a:stretch>
            <a:fillRect/>
          </a:stretch>
        </p:blipFill>
        <p:spPr bwMode="auto">
          <a:xfrm>
            <a:off x="609600" y="304800"/>
            <a:ext cx="6248400" cy="59499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12</a:t>
            </a:fld>
            <a:endParaRPr lang="en-US"/>
          </a:p>
        </p:txBody>
      </p:sp>
      <p:pic>
        <p:nvPicPr>
          <p:cNvPr id="6" name="Picture 5"/>
          <p:cNvPicPr/>
          <p:nvPr/>
        </p:nvPicPr>
        <p:blipFill>
          <a:blip r:embed="rId2"/>
          <a:srcRect/>
          <a:stretch>
            <a:fillRect/>
          </a:stretch>
        </p:blipFill>
        <p:spPr bwMode="auto">
          <a:xfrm>
            <a:off x="533400" y="304800"/>
            <a:ext cx="65532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13</a:t>
            </a:fld>
            <a:endParaRPr lang="en-US"/>
          </a:p>
        </p:txBody>
      </p:sp>
      <p:pic>
        <p:nvPicPr>
          <p:cNvPr id="6" name="Picture 5"/>
          <p:cNvPicPr/>
          <p:nvPr/>
        </p:nvPicPr>
        <p:blipFill>
          <a:blip r:embed="rId2"/>
          <a:srcRect/>
          <a:stretch>
            <a:fillRect/>
          </a:stretch>
        </p:blipFill>
        <p:spPr bwMode="auto">
          <a:xfrm>
            <a:off x="381000" y="152400"/>
            <a:ext cx="6400800" cy="670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err="1" smtClean="0">
                <a:latin typeface="Cambria" pitchFamily="18" charset="0"/>
              </a:rPr>
              <a:t>Dijkstra's</a:t>
            </a:r>
            <a:r>
              <a:rPr lang="en-US" sz="3600" dirty="0" smtClean="0">
                <a:latin typeface="Cambria" pitchFamily="18" charset="0"/>
              </a:rPr>
              <a:t> Algorithm </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err="1" smtClean="0">
                <a:latin typeface="Cambria" pitchFamily="18" charset="0"/>
              </a:rPr>
              <a:t>Dijkstra's</a:t>
            </a:r>
            <a:r>
              <a:rPr lang="en-US" sz="2100" dirty="0" smtClean="0">
                <a:latin typeface="Cambria" pitchFamily="18" charset="0"/>
              </a:rPr>
              <a:t> algorithm (DA) is a well known shortest path algorithm on graphs. </a:t>
            </a:r>
          </a:p>
          <a:p>
            <a:r>
              <a:rPr lang="en-US" sz="2100" dirty="0" smtClean="0">
                <a:latin typeface="Cambria" pitchFamily="18" charset="0"/>
              </a:rPr>
              <a:t>It solves a more general problem, known as the single source problem. </a:t>
            </a:r>
          </a:p>
          <a:p>
            <a:r>
              <a:rPr lang="en-US" sz="2100" dirty="0" smtClean="0">
                <a:latin typeface="Cambria" pitchFamily="18" charset="0"/>
              </a:rPr>
              <a:t>The algorithm finds the shortest paths to all nodes in the graph from a given (source) node. </a:t>
            </a:r>
          </a:p>
          <a:p>
            <a:r>
              <a:rPr lang="en-US" sz="2100" dirty="0" smtClean="0">
                <a:latin typeface="Cambria" pitchFamily="18" charset="0"/>
              </a:rPr>
              <a:t>In that sense, it is not concerned with reaching a specific goal node. </a:t>
            </a:r>
          </a:p>
          <a:p>
            <a:r>
              <a:rPr lang="en-US" sz="2100" dirty="0" smtClean="0">
                <a:latin typeface="Cambria" pitchFamily="18" charset="0"/>
              </a:rPr>
              <a:t>The algorithm is briefly described in next slide. </a:t>
            </a:r>
          </a:p>
          <a:p>
            <a:r>
              <a:rPr lang="en-US" sz="2100" dirty="0" smtClean="0">
                <a:latin typeface="Cambria" pitchFamily="18" charset="0"/>
              </a:rPr>
              <a:t>Observe, that one needs the complete graph for the algorithm, and it starts with coloring all the nodes white. </a:t>
            </a:r>
          </a:p>
          <a:p>
            <a:r>
              <a:rPr lang="en-US" sz="2100" dirty="0" smtClean="0">
                <a:latin typeface="Cambria" pitchFamily="18" charset="0"/>
              </a:rPr>
              <a:t>A white node is one that is yet to be picked up by the algorithm. In every cycle, it picks one node, to which it has found the shortest path, and colors it black. </a:t>
            </a:r>
          </a:p>
          <a:p>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15</a:t>
            </a:fld>
            <a:endParaRPr lang="en-US"/>
          </a:p>
        </p:txBody>
      </p:sp>
      <p:pic>
        <p:nvPicPr>
          <p:cNvPr id="6" name="Content Placeholder 5"/>
          <p:cNvPicPr>
            <a:picLocks noGrp="1"/>
          </p:cNvPicPr>
          <p:nvPr>
            <p:ph idx="1"/>
          </p:nvPr>
        </p:nvPicPr>
        <p:blipFill>
          <a:blip r:embed="rId2"/>
          <a:srcRect/>
          <a:stretch>
            <a:fillRect/>
          </a:stretch>
        </p:blipFill>
        <p:spPr bwMode="auto">
          <a:xfrm>
            <a:off x="605700" y="1436879"/>
            <a:ext cx="7932600" cy="45176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16</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304799"/>
            <a:ext cx="6781800" cy="65810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Calculate shortest path for this problem</a:t>
            </a:r>
            <a:endParaRPr lang="en-US" sz="3600" dirty="0">
              <a:latin typeface="Cambria" pitchFamily="18" charset="0"/>
            </a:endParaRP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17</a:t>
            </a:fld>
            <a:endParaRPr lang="en-US"/>
          </a:p>
        </p:txBody>
      </p:sp>
      <p:pic>
        <p:nvPicPr>
          <p:cNvPr id="1026" name="Picture 2"/>
          <p:cNvPicPr>
            <a:picLocks noChangeAspect="1" noChangeArrowheads="1"/>
          </p:cNvPicPr>
          <p:nvPr/>
        </p:nvPicPr>
        <p:blipFill>
          <a:blip r:embed="rId2"/>
          <a:srcRect/>
          <a:stretch>
            <a:fillRect/>
          </a:stretch>
        </p:blipFill>
        <p:spPr bwMode="auto">
          <a:xfrm>
            <a:off x="876300" y="1590675"/>
            <a:ext cx="7391400" cy="3676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Finding optimal paths</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latin typeface="Cambria" pitchFamily="18" charset="0"/>
              </a:rPr>
              <a:t>Heuristic functions </a:t>
            </a:r>
            <a:r>
              <a:rPr lang="en-US" sz="2200" dirty="0" smtClean="0">
                <a:latin typeface="Cambria" pitchFamily="18" charset="0"/>
              </a:rPr>
              <a:t>use </a:t>
            </a:r>
            <a:r>
              <a:rPr lang="en-US" sz="2200" dirty="0" smtClean="0">
                <a:latin typeface="Cambria" pitchFamily="18" charset="0"/>
              </a:rPr>
              <a:t>domain knowledge to </a:t>
            </a:r>
            <a:r>
              <a:rPr lang="en-US" sz="2200" dirty="0" smtClean="0">
                <a:latin typeface="Cambria" pitchFamily="18" charset="0"/>
              </a:rPr>
              <a:t>direct </a:t>
            </a:r>
            <a:r>
              <a:rPr lang="en-US" sz="2200" dirty="0" smtClean="0">
                <a:latin typeface="Cambria" pitchFamily="18" charset="0"/>
              </a:rPr>
              <a:t>the search process towards the desired goal. </a:t>
            </a:r>
          </a:p>
          <a:p>
            <a:r>
              <a:rPr lang="en-US" sz="2200" dirty="0" smtClean="0">
                <a:latin typeface="Cambria" pitchFamily="18" charset="0"/>
              </a:rPr>
              <a:t>The objective of using a heuristic function is efficiency of the solution finding process. </a:t>
            </a:r>
          </a:p>
          <a:p>
            <a:r>
              <a:rPr lang="en-US" sz="2200" dirty="0" smtClean="0">
                <a:latin typeface="Cambria" pitchFamily="18" charset="0"/>
              </a:rPr>
              <a:t>The solution that a search process returns may itself have a property or quality that may be of interest. </a:t>
            </a:r>
          </a:p>
          <a:p>
            <a:r>
              <a:rPr lang="en-US" sz="2200" dirty="0" smtClean="0">
                <a:latin typeface="Cambria" pitchFamily="18" charset="0"/>
              </a:rPr>
              <a:t>That is the cost of executing the solution. </a:t>
            </a:r>
          </a:p>
          <a:p>
            <a:r>
              <a:rPr lang="en-US" sz="2200" dirty="0" smtClean="0">
                <a:latin typeface="Cambria" pitchFamily="18" charset="0"/>
              </a:rPr>
              <a:t>This cost is something that we may want to minimize. </a:t>
            </a:r>
          </a:p>
          <a:p>
            <a:r>
              <a:rPr lang="en-US" sz="2200" dirty="0" smtClean="0">
                <a:latin typeface="Cambria" pitchFamily="18" charset="0"/>
              </a:rPr>
              <a:t>For example, in transportation to, say Mars, each trip will have an associated cost, which is quite significant. </a:t>
            </a:r>
          </a:p>
          <a:p>
            <a:r>
              <a:rPr lang="en-US" sz="2200" dirty="0" smtClean="0">
                <a:latin typeface="Cambria" pitchFamily="18" charset="0"/>
              </a:rPr>
              <a:t>Or the different operations that go into acquiring components and assembling a product would each have an associated cost. </a:t>
            </a:r>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Optimal solutions would be needed, especially if the solution found has to be executed many times. </a:t>
            </a:r>
          </a:p>
          <a:p>
            <a:r>
              <a:rPr lang="en-US" sz="2200" dirty="0" smtClean="0">
                <a:latin typeface="Cambria" pitchFamily="18" charset="0"/>
              </a:rPr>
              <a:t>In such a case, the primary concern would be solution quality, and the speed with which the algorithm finds the solution could </a:t>
            </a:r>
            <a:r>
              <a:rPr lang="en-US" sz="2200" dirty="0" smtClean="0">
                <a:latin typeface="Cambria" pitchFamily="18" charset="0"/>
              </a:rPr>
              <a:t>be </a:t>
            </a:r>
            <a:r>
              <a:rPr lang="en-US" sz="2200" dirty="0" smtClean="0">
                <a:latin typeface="Cambria" pitchFamily="18" charset="0"/>
              </a:rPr>
              <a:t>secondary. </a:t>
            </a:r>
          </a:p>
          <a:p>
            <a:r>
              <a:rPr lang="en-US" sz="2200" dirty="0" smtClean="0">
                <a:latin typeface="Cambria" pitchFamily="18" charset="0"/>
              </a:rPr>
              <a:t>While the number of moves that make up the solution is often a good measure of cost, it may become inappropriate when different moves have different costs associated with them. </a:t>
            </a:r>
          </a:p>
          <a:p>
            <a:r>
              <a:rPr lang="en-US" sz="2200" dirty="0" smtClean="0">
                <a:latin typeface="Cambria" pitchFamily="18" charset="0"/>
              </a:rPr>
              <a:t>For example, you may have to change a couple of buses to reach a destination. </a:t>
            </a:r>
          </a:p>
          <a:p>
            <a:r>
              <a:rPr lang="en-US" sz="2200" dirty="0" smtClean="0">
                <a:latin typeface="Cambria" pitchFamily="18" charset="0"/>
              </a:rPr>
              <a:t>This would count as two or three moves. </a:t>
            </a:r>
          </a:p>
          <a:p>
            <a:r>
              <a:rPr lang="en-US" sz="2200" dirty="0" smtClean="0">
                <a:latin typeface="Cambria" pitchFamily="18" charset="0"/>
              </a:rPr>
              <a:t>Hiring a cab may accomplish the journey in one move, but is likely to be more expensive. </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optimization community refers to the property that we seek to minimize as the objective function.</a:t>
            </a:r>
          </a:p>
          <a:p>
            <a:r>
              <a:rPr lang="en-US" sz="2200" dirty="0" smtClean="0">
                <a:latin typeface="Cambria" pitchFamily="18" charset="0"/>
              </a:rPr>
              <a:t>In general, </a:t>
            </a:r>
            <a:r>
              <a:rPr lang="en-US" sz="2200" b="1" u="sng" dirty="0" smtClean="0">
                <a:latin typeface="Cambria" pitchFamily="18" charset="0"/>
              </a:rPr>
              <a:t>optimization can be a computationally hard problem</a:t>
            </a:r>
            <a:r>
              <a:rPr lang="en-US" sz="2200" dirty="0" smtClean="0">
                <a:latin typeface="Cambria" pitchFamily="18" charset="0"/>
              </a:rPr>
              <a:t>.</a:t>
            </a:r>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Branch and Bound</a:t>
            </a:r>
            <a:endParaRPr lang="en-US" sz="3600" dirty="0">
              <a:latin typeface="Cambria" pitchFamily="18" charset="0"/>
            </a:endParaRPr>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The intuition behind Branch &amp; Bound (B&amp;B) is as follows. </a:t>
            </a:r>
          </a:p>
          <a:p>
            <a:pPr lvl="1"/>
            <a:r>
              <a:rPr lang="en-US" sz="2000" dirty="0" smtClean="0">
                <a:latin typeface="Cambria" pitchFamily="18" charset="0"/>
              </a:rPr>
              <a:t>Organize a search space that does not exclude any solution. This could be the state space, in which a partial sequence of moves is extended in each move. This could also be a refinement space in which an abstract solution is refined.</a:t>
            </a:r>
          </a:p>
          <a:p>
            <a:pPr lvl="1"/>
            <a:r>
              <a:rPr lang="en-US" sz="2000" dirty="0" smtClean="0">
                <a:latin typeface="Cambria" pitchFamily="18" charset="0"/>
              </a:rPr>
              <a:t> Continue looking for a solution by refining the cheapest candidate until </a:t>
            </a:r>
          </a:p>
          <a:p>
            <a:pPr lvl="2"/>
            <a:r>
              <a:rPr lang="en-US" sz="2000" dirty="0" smtClean="0">
                <a:latin typeface="Cambria" pitchFamily="18" charset="0"/>
              </a:rPr>
              <a:t>A complete solution is found </a:t>
            </a:r>
          </a:p>
          <a:p>
            <a:pPr lvl="2"/>
            <a:r>
              <a:rPr lang="en-US" sz="2000" dirty="0" smtClean="0">
                <a:latin typeface="Cambria" pitchFamily="18" charset="0"/>
              </a:rPr>
              <a:t>No candidate solution, partial or complete, with an estimated cost smaller than that of the complete solution exists </a:t>
            </a:r>
          </a:p>
          <a:p>
            <a:r>
              <a:rPr lang="en-US" sz="2200" dirty="0" smtClean="0">
                <a:latin typeface="Cambria" pitchFamily="18" charset="0"/>
              </a:rPr>
              <a:t>A high level algorithm is given in next slide.</a:t>
            </a:r>
          </a:p>
          <a:p>
            <a:r>
              <a:rPr lang="en-US" sz="2200" dirty="0" smtClean="0">
                <a:latin typeface="Cambria" pitchFamily="18" charset="0"/>
              </a:rPr>
              <a:t>Here the task is to find the lowest cost path from a start node to a goal node, and the algorithm extends the cheapest cost partial solution at each stage. </a:t>
            </a: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6</a:t>
            </a:fld>
            <a:endParaRPr lang="en-US"/>
          </a:p>
        </p:txBody>
      </p:sp>
      <p:pic>
        <p:nvPicPr>
          <p:cNvPr id="6" name="Content Placeholder 5"/>
          <p:cNvPicPr>
            <a:picLocks noGrp="1"/>
          </p:cNvPicPr>
          <p:nvPr>
            <p:ph idx="1"/>
          </p:nvPr>
        </p:nvPicPr>
        <p:blipFill>
          <a:blip r:embed="rId2"/>
          <a:srcRect/>
          <a:stretch>
            <a:fillRect/>
          </a:stretch>
        </p:blipFill>
        <p:spPr bwMode="auto">
          <a:xfrm>
            <a:off x="0" y="1524000"/>
            <a:ext cx="91440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200" dirty="0" smtClean="0">
                <a:latin typeface="Cambria" pitchFamily="18" charset="0"/>
              </a:rPr>
              <a:t>The basic idea behind B&amp;B is to ignore those regions of a search space that are known not to contain a better solution. </a:t>
            </a:r>
          </a:p>
          <a:p>
            <a:r>
              <a:rPr lang="en-US" sz="2200" dirty="0" smtClean="0">
                <a:latin typeface="Cambria" pitchFamily="18" charset="0"/>
              </a:rPr>
              <a:t>Let us look at an example in which the cost of a move corresponds to the length of an edge in a graph. </a:t>
            </a:r>
          </a:p>
          <a:p>
            <a:r>
              <a:rPr lang="en-US" sz="2200" dirty="0" smtClean="0">
                <a:latin typeface="Cambria" pitchFamily="18" charset="0"/>
              </a:rPr>
              <a:t>Then the least cost solution corresponds to the shortest path in the graph. </a:t>
            </a:r>
          </a:p>
          <a:p>
            <a:r>
              <a:rPr lang="en-US" sz="2200" dirty="0" smtClean="0">
                <a:latin typeface="Cambria" pitchFamily="18" charset="0"/>
              </a:rPr>
              <a:t>Let the graph in figure in next slide represent a tiny search space to illustrate the algorithm. </a:t>
            </a:r>
          </a:p>
          <a:p>
            <a:r>
              <a:rPr lang="en-US" sz="2200" dirty="0" smtClean="0">
                <a:latin typeface="Cambria" pitchFamily="18" charset="0"/>
              </a:rPr>
              <a:t>B&amp;B begins with the start node S. </a:t>
            </a:r>
          </a:p>
          <a:p>
            <a:r>
              <a:rPr lang="en-US" sz="2200" dirty="0" smtClean="0">
                <a:latin typeface="Cambria" pitchFamily="18" charset="0"/>
              </a:rPr>
              <a:t>The partial cost of S is zero. </a:t>
            </a:r>
          </a:p>
          <a:p>
            <a:r>
              <a:rPr lang="en-US" sz="2200" dirty="0" smtClean="0">
                <a:latin typeface="Cambria" pitchFamily="18" charset="0"/>
              </a:rPr>
              <a:t>It expands S, generating partial paths S-A with cost 3, S-B with cost 4 and S-C with cost 8. </a:t>
            </a:r>
          </a:p>
          <a:p>
            <a:endParaRPr lang="en-US" sz="22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8</a:t>
            </a:fld>
            <a:endParaRPr lang="en-US"/>
          </a:p>
        </p:txBody>
      </p:sp>
      <p:pic>
        <p:nvPicPr>
          <p:cNvPr id="6" name="Picture 5"/>
          <p:cNvPicPr/>
          <p:nvPr/>
        </p:nvPicPr>
        <p:blipFill>
          <a:blip r:embed="rId2"/>
          <a:srcRect/>
          <a:stretch>
            <a:fillRect/>
          </a:stretch>
        </p:blipFill>
        <p:spPr bwMode="auto">
          <a:xfrm>
            <a:off x="762000" y="1752600"/>
            <a:ext cx="75438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754563"/>
          </a:xfrm>
        </p:spPr>
        <p:txBody>
          <a:bodyPr/>
          <a:lstStyle/>
          <a:p>
            <a:r>
              <a:rPr lang="en-US" sz="2200" dirty="0" smtClean="0">
                <a:latin typeface="Cambria" pitchFamily="18" charset="0"/>
              </a:rPr>
              <a:t>S is transferred to list CLOSED, shown shaded in figure in previous slide.</a:t>
            </a:r>
          </a:p>
          <a:p>
            <a:r>
              <a:rPr lang="en-US" sz="2200" dirty="0" smtClean="0">
                <a:latin typeface="Cambria" pitchFamily="18" charset="0"/>
              </a:rPr>
              <a:t>B&amp;B continues extending the cheapest partial path. </a:t>
            </a:r>
          </a:p>
          <a:p>
            <a:r>
              <a:rPr lang="en-US" sz="2200" dirty="0" smtClean="0">
                <a:latin typeface="Cambria" pitchFamily="18" charset="0"/>
              </a:rPr>
              <a:t>It terminates when the goal node is picked for expansion. </a:t>
            </a:r>
          </a:p>
          <a:p>
            <a:r>
              <a:rPr lang="en-US" sz="2200" dirty="0" smtClean="0">
                <a:latin typeface="Cambria" pitchFamily="18" charset="0"/>
              </a:rPr>
              <a:t>The example in that figure shows Branch &amp; Bound extending partial solutions.</a:t>
            </a:r>
          </a:p>
          <a:p>
            <a:r>
              <a:rPr lang="en-US" sz="2200" dirty="0" smtClean="0">
                <a:latin typeface="Cambria" pitchFamily="18" charset="0"/>
              </a:rPr>
              <a:t>This is an example of state space search. </a:t>
            </a:r>
          </a:p>
          <a:p>
            <a:r>
              <a:rPr lang="en-US" sz="2200" dirty="0" smtClean="0">
                <a:latin typeface="Cambria" pitchFamily="18" charset="0"/>
              </a:rPr>
              <a:t>When the search space is made up of candidate solutions, we search in the solution space.   </a:t>
            </a:r>
          </a:p>
          <a:p>
            <a:r>
              <a:rPr lang="en-US" sz="2200" dirty="0" smtClean="0">
                <a:latin typeface="Cambria" pitchFamily="18" charset="0"/>
              </a:rPr>
              <a:t>If the candidate solution is only partially specified then we can think of it as a set of solutions that share the specified part. </a:t>
            </a: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1444</TotalTime>
  <Words>1011</Words>
  <Application>Microsoft Office PowerPoint</Application>
  <PresentationFormat>On-screen Show (4:3)</PresentationFormat>
  <Paragraphs>88</Paragraphs>
  <Slides>17</Slides>
  <Notes>0</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BusDsgSld</vt:lpstr>
      <vt:lpstr>默认设计模板</vt:lpstr>
      <vt:lpstr>1_默认设计模板</vt:lpstr>
      <vt:lpstr>默认设计模板_2</vt:lpstr>
      <vt:lpstr>Unit 2 - Lecture 14</vt:lpstr>
      <vt:lpstr>Finding optimal paths</vt:lpstr>
      <vt:lpstr>Slide 3</vt:lpstr>
      <vt:lpstr>Slide 4</vt:lpstr>
      <vt:lpstr>Branch and Bound</vt:lpstr>
      <vt:lpstr>Slide 6</vt:lpstr>
      <vt:lpstr>Slide 7</vt:lpstr>
      <vt:lpstr>Slide 8</vt:lpstr>
      <vt:lpstr>Slide 9</vt:lpstr>
      <vt:lpstr>Slide 10</vt:lpstr>
      <vt:lpstr>Slide 11</vt:lpstr>
      <vt:lpstr>Slide 12</vt:lpstr>
      <vt:lpstr>Slide 13</vt:lpstr>
      <vt:lpstr>Dijkstra's Algorithm </vt:lpstr>
      <vt:lpstr>Slide 15</vt:lpstr>
      <vt:lpstr>Slide 16</vt:lpstr>
      <vt:lpstr>Calculate shortest path for this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441</cp:revision>
  <dcterms:created xsi:type="dcterms:W3CDTF">2015-07-23T15:29:25Z</dcterms:created>
  <dcterms:modified xsi:type="dcterms:W3CDTF">2023-08-10T08:50:53Z</dcterms:modified>
</cp:coreProperties>
</file>