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5.xml" ContentType="application/vnd.openxmlformats-officedocument.them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44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Masters/slideMaster4.xml" ContentType="application/vnd.openxmlformats-officedocument.presentationml.slideMaster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Default Extension="jpeg" ContentType="image/jpeg"/>
  <Override PartName="/ppt/slideLayouts/slideLayout34.xml" ContentType="application/vnd.openxmlformats-officedocument.presentationml.slideLayout+xml"/>
  <Override PartName="/ppt/slideLayouts/slideLayout43.xml" ContentType="application/vnd.openxmlformats-officedocument.presentationml.slideLayout+xml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2" r:id="rId1"/>
    <p:sldMasterId id="2147483744" r:id="rId2"/>
    <p:sldMasterId id="2147483756" r:id="rId3"/>
    <p:sldMasterId id="2147483768" r:id="rId4"/>
  </p:sldMasterIdLst>
  <p:notesMasterIdLst>
    <p:notesMasterId r:id="rId24"/>
  </p:notesMasterIdLst>
  <p:sldIdLst>
    <p:sldId id="256" r:id="rId5"/>
    <p:sldId id="258" r:id="rId6"/>
    <p:sldId id="259" r:id="rId7"/>
    <p:sldId id="261" r:id="rId8"/>
    <p:sldId id="260" r:id="rId9"/>
    <p:sldId id="262" r:id="rId10"/>
    <p:sldId id="263" r:id="rId11"/>
    <p:sldId id="264" r:id="rId12"/>
    <p:sldId id="267" r:id="rId13"/>
    <p:sldId id="265" r:id="rId14"/>
    <p:sldId id="266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0" d="100"/>
          <a:sy n="70" d="100"/>
        </p:scale>
        <p:origin x="-1374" y="-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4AEF01-5459-4543-9894-8B2DB831259A}" type="datetimeFigureOut">
              <a:rPr lang="en-US" smtClean="0"/>
              <a:pPr/>
              <a:t>2/25/2019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FBCF5B-F119-459E-98A2-7523CDED27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3"/>
          <p:cNvSpPr>
            <a:spLocks noChangeArrowheads="1"/>
          </p:cNvSpPr>
          <p:nvPr/>
        </p:nvSpPr>
        <p:spPr bwMode="auto">
          <a:xfrm>
            <a:off x="0" y="5943600"/>
            <a:ext cx="9153525" cy="1066800"/>
          </a:xfrm>
          <a:custGeom>
            <a:avLst/>
            <a:gdLst>
              <a:gd name="T0" fmla="*/ 0 w 9154274"/>
              <a:gd name="T1" fmla="*/ 1711324 h 3392193"/>
              <a:gd name="T2" fmla="*/ 9144000 w 9154274"/>
              <a:gd name="T3" fmla="*/ 1094402 h 3392193"/>
              <a:gd name="T4" fmla="*/ 9154274 w 9154274"/>
              <a:gd name="T5" fmla="*/ 3010571 h 3392193"/>
              <a:gd name="T6" fmla="*/ 0 w 9154274"/>
              <a:gd name="T7" fmla="*/ 2945039 h 3392193"/>
              <a:gd name="T8" fmla="*/ 0 w 9154274"/>
              <a:gd name="T9" fmla="*/ 1711324 h 339219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154274"/>
              <a:gd name="T16" fmla="*/ 0 h 3392193"/>
              <a:gd name="T17" fmla="*/ 9154274 w 9154274"/>
              <a:gd name="T18" fmla="*/ 3392193 h 339219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/>
          </a:custGeom>
          <a:solidFill>
            <a:srgbClr val="59160A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endParaRPr lang="en-US" sz="1800"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2051" name="Freeform 9"/>
          <p:cNvSpPr>
            <a:spLocks noChangeArrowheads="1"/>
          </p:cNvSpPr>
          <p:nvPr/>
        </p:nvSpPr>
        <p:spPr bwMode="auto">
          <a:xfrm flipV="1">
            <a:off x="0" y="3048000"/>
            <a:ext cx="8839200" cy="3429000"/>
          </a:xfrm>
          <a:custGeom>
            <a:avLst/>
            <a:gdLst>
              <a:gd name="T0" fmla="*/ 0 w 6913"/>
              <a:gd name="T1" fmla="*/ 2527 h 3360"/>
              <a:gd name="T2" fmla="*/ 6913 w 6913"/>
              <a:gd name="T3" fmla="*/ 3360 h 3360"/>
              <a:gd name="T4" fmla="*/ 0 w 6913"/>
              <a:gd name="T5" fmla="*/ 2144 h 3360"/>
              <a:gd name="T6" fmla="*/ 0 w 6913"/>
              <a:gd name="T7" fmla="*/ 2527 h 3360"/>
              <a:gd name="T8" fmla="*/ 0 60000 65536"/>
              <a:gd name="T9" fmla="*/ 0 60000 65536"/>
              <a:gd name="T10" fmla="*/ 0 60000 65536"/>
              <a:gd name="T11" fmla="*/ 0 60000 65536"/>
              <a:gd name="T12" fmla="*/ 0 w 6913"/>
              <a:gd name="T13" fmla="*/ 0 h 3360"/>
              <a:gd name="T14" fmla="*/ 6913 w 6913"/>
              <a:gd name="T15" fmla="*/ 3360 h 33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/>
          </a:custGeom>
          <a:solidFill>
            <a:srgbClr val="FDF4D3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endParaRPr lang="en-US" sz="1800"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2052" name="Freeform 9"/>
          <p:cNvSpPr>
            <a:spLocks noChangeArrowheads="1"/>
          </p:cNvSpPr>
          <p:nvPr/>
        </p:nvSpPr>
        <p:spPr bwMode="auto">
          <a:xfrm flipH="1">
            <a:off x="1143000" y="-758825"/>
            <a:ext cx="8001000" cy="2587625"/>
          </a:xfrm>
          <a:custGeom>
            <a:avLst/>
            <a:gdLst>
              <a:gd name="T0" fmla="*/ 0 w 6913"/>
              <a:gd name="T1" fmla="*/ 2527 h 3360"/>
              <a:gd name="T2" fmla="*/ 6913 w 6913"/>
              <a:gd name="T3" fmla="*/ 3360 h 3360"/>
              <a:gd name="T4" fmla="*/ 0 w 6913"/>
              <a:gd name="T5" fmla="*/ 2144 h 3360"/>
              <a:gd name="T6" fmla="*/ 0 w 6913"/>
              <a:gd name="T7" fmla="*/ 2527 h 3360"/>
              <a:gd name="T8" fmla="*/ 0 60000 65536"/>
              <a:gd name="T9" fmla="*/ 0 60000 65536"/>
              <a:gd name="T10" fmla="*/ 0 60000 65536"/>
              <a:gd name="T11" fmla="*/ 0 60000 65536"/>
              <a:gd name="T12" fmla="*/ 0 w 6913"/>
              <a:gd name="T13" fmla="*/ 0 h 3360"/>
              <a:gd name="T14" fmla="*/ 6913 w 6913"/>
              <a:gd name="T15" fmla="*/ 3360 h 33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/>
          </a:custGeom>
          <a:solidFill>
            <a:srgbClr val="F9E17F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endParaRPr lang="en-US" sz="1800"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2053" name="Freeform 8"/>
          <p:cNvSpPr>
            <a:spLocks noChangeArrowheads="1"/>
          </p:cNvSpPr>
          <p:nvPr/>
        </p:nvSpPr>
        <p:spPr bwMode="auto">
          <a:xfrm flipH="1">
            <a:off x="1600200" y="-758825"/>
            <a:ext cx="7543800" cy="2435225"/>
          </a:xfrm>
          <a:custGeom>
            <a:avLst/>
            <a:gdLst>
              <a:gd name="T0" fmla="*/ 0 w 6913"/>
              <a:gd name="T1" fmla="*/ 2527 h 3360"/>
              <a:gd name="T2" fmla="*/ 6913 w 6913"/>
              <a:gd name="T3" fmla="*/ 3360 h 3360"/>
              <a:gd name="T4" fmla="*/ 0 w 6913"/>
              <a:gd name="T5" fmla="*/ 2144 h 3360"/>
              <a:gd name="T6" fmla="*/ 0 w 6913"/>
              <a:gd name="T7" fmla="*/ 2527 h 3360"/>
              <a:gd name="T8" fmla="*/ 0 60000 65536"/>
              <a:gd name="T9" fmla="*/ 0 60000 65536"/>
              <a:gd name="T10" fmla="*/ 0 60000 65536"/>
              <a:gd name="T11" fmla="*/ 0 60000 65536"/>
              <a:gd name="T12" fmla="*/ 0 w 6913"/>
              <a:gd name="T13" fmla="*/ 0 h 3360"/>
              <a:gd name="T14" fmla="*/ 6913 w 6913"/>
              <a:gd name="T15" fmla="*/ 3360 h 33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/>
          </a:custGeom>
          <a:solidFill>
            <a:srgbClr val="F5CD2D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endParaRPr lang="en-US" sz="1800"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2054" name="Freeform 8"/>
          <p:cNvSpPr>
            <a:spLocks noChangeArrowheads="1"/>
          </p:cNvSpPr>
          <p:nvPr/>
        </p:nvSpPr>
        <p:spPr bwMode="auto">
          <a:xfrm flipV="1">
            <a:off x="0" y="3021013"/>
            <a:ext cx="8334375" cy="3227387"/>
          </a:xfrm>
          <a:custGeom>
            <a:avLst/>
            <a:gdLst>
              <a:gd name="T0" fmla="*/ 0 w 6913"/>
              <a:gd name="T1" fmla="*/ 2527 h 3360"/>
              <a:gd name="T2" fmla="*/ 6913 w 6913"/>
              <a:gd name="T3" fmla="*/ 3360 h 3360"/>
              <a:gd name="T4" fmla="*/ 0 w 6913"/>
              <a:gd name="T5" fmla="*/ 2144 h 3360"/>
              <a:gd name="T6" fmla="*/ 0 w 6913"/>
              <a:gd name="T7" fmla="*/ 2527 h 3360"/>
              <a:gd name="T8" fmla="*/ 0 60000 65536"/>
              <a:gd name="T9" fmla="*/ 0 60000 65536"/>
              <a:gd name="T10" fmla="*/ 0 60000 65536"/>
              <a:gd name="T11" fmla="*/ 0 60000 65536"/>
              <a:gd name="T12" fmla="*/ 0 w 6913"/>
              <a:gd name="T13" fmla="*/ 0 h 3360"/>
              <a:gd name="T14" fmla="*/ 6913 w 6913"/>
              <a:gd name="T15" fmla="*/ 3360 h 33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/>
          </a:custGeom>
          <a:solidFill>
            <a:srgbClr val="F5CD2D">
              <a:alpha val="53999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endParaRPr lang="en-US" sz="1800"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marL="0" indent="0" algn="ctr">
              <a:defRPr sz="4000"/>
            </a:lvl1pPr>
          </a:lstStyle>
          <a:p>
            <a:r>
              <a:rPr lang="en-US" altLang="zh-CN" smtClean="0"/>
              <a:t>Click to edit Master title style</a:t>
            </a:r>
            <a:endParaRPr lang="zh-CN"/>
          </a:p>
        </p:txBody>
      </p:sp>
      <p:sp>
        <p:nvSpPr>
          <p:cNvPr id="2056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362075" y="3811588"/>
            <a:ext cx="6400800" cy="1116012"/>
          </a:xfrm>
        </p:spPr>
        <p:txBody>
          <a:bodyPr/>
          <a:lstStyle>
            <a:lvl1pPr marL="0" indent="0" algn="ctr">
              <a:defRPr sz="3000"/>
            </a:lvl1pPr>
          </a:lstStyle>
          <a:p>
            <a:r>
              <a:rPr lang="en-US" altLang="zh-CN" smtClean="0"/>
              <a:t>Click to edit Master subtitle style</a:t>
            </a:r>
            <a:endParaRPr 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AI - Dr. Divyakant Meva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55D29B-E621-41A1-B462-92DAB752F54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AI - Dr. Divyakant Meva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F04633-0D8E-44BD-8474-341C2C4CD8C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AI - Dr. Divyakant Meva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4BD139-2611-4B44-9F1E-0AF02C35A4A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AI - Dr. Divyakant Meva</a:t>
            </a: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6F353D-7539-4736-9CBF-21DADCD9158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AI - Dr. Divyakant Meva</a:t>
            </a:r>
            <a:endParaRPr lang="en-US" alt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FE2C41-B833-4F9A-B97F-9BBD2959507C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AI - Dr. Divyakant Meva</a:t>
            </a:r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DF68A35-6EFB-46B4-B75D-E852E966EAC7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AI - Dr. Divyakant Meva</a:t>
            </a:r>
            <a:endParaRPr lang="en-US" alt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A64D01-37B2-4B52-ACAC-DD5C5B83162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AI - Dr. Divyakant Meva</a:t>
            </a: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6669E3-A38A-4831-BD63-CD44887BF32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AI - Dr. Divyakant Meva</a:t>
            </a: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B0B2F8-F854-4BA3-AF89-073B94EC17ED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AI - Dr. Divyakant Meva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C67BE0-197F-4749-B1DB-78DBBEBAAFF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AI - Dr. Divyakant Meva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7B9193-2C76-4D85-A775-073F310B50C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3600"/>
            <a:ext cx="7772400" cy="10128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zh-CN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200400"/>
            <a:ext cx="6400800" cy="762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 altLang="zh-CN" smtClean="0"/>
              <a:t>Click to edit Master subtitle style</a:t>
            </a:r>
            <a:endParaRPr lang="zh-CN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AI - Dr. Divyakant Meva</a:t>
            </a:r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589AF691-123B-42EE-9273-E1E9909C2A8E}" type="slidenum">
              <a:rPr lang="zh-CN" alt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AI - Dr. Divyakant Meva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A6F6D9E-6A91-45E1-B9A2-3F7CAAE218E2}" type="slidenum">
              <a:rPr lang="zh-CN" alt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AI - Dr. Divyakant Meva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9295DB-D648-49DF-A06C-3DBDC1E73C1A}" type="slidenum">
              <a:rPr lang="zh-CN" alt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AI - Dr. Divyakant Meva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3F7646-A268-43AD-8BE2-C6061482BF01}" type="slidenum">
              <a:rPr lang="zh-CN" alt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AI - Dr. Divyakant Meva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C36F2A-9BC0-4574-B5BD-609A75473885}" type="slidenum">
              <a:rPr lang="zh-CN" alt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AI - Dr. Divyakant Meva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1A5F70-D418-4057-9089-A042A167591F}" type="slidenum">
              <a:rPr lang="zh-CN" alt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AI - Dr. Divyakant Meva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CABE55-4251-41A1-942B-81A7D8411334}" type="slidenum">
              <a:rPr lang="zh-CN" alt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AI - Dr. Divyakant Meva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711E76-B73C-4088-984B-C66C7A23147D}" type="slidenum">
              <a:rPr lang="zh-CN" alt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AI - Dr. Divyakant Meva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759666-CDD1-42AD-8C88-46480B8C5018}" type="slidenum">
              <a:rPr lang="zh-CN" alt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AI - Dr. Divyakant Meva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9BAA0A-00EE-45C5-A4DB-BA5D6A2D7F93}" type="slidenum">
              <a:rPr lang="zh-CN" alt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AI - Dr. Divyakant Meva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1B73AA-9FC8-4C45-B971-5278E2047D2F}" type="slidenum">
              <a:rPr lang="zh-CN" alt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AI - Dr. Divyakant Meva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94C296-1CAB-418B-9967-47D31D4198FD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AI - Dr. Divyakant Meva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E52D83-8788-4A45-8C98-54F798B2213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AI - Dr. Divyakant Meva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7D5FED-4F81-43D4-A3D1-A337707ED5E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AI - Dr. Divyakant Meva</a:t>
            </a: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C93875-B5F8-4F74-89DE-F2B7E4AB14D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AI - Dr. Divyakant Meva</a:t>
            </a:r>
            <a:endParaRPr lang="en-US" alt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936005-D732-47C3-92D6-097FEF1CBF6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AI - Dr. Divyakant Meva</a:t>
            </a:r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5AF659-CD8C-4F91-8E81-7A88B176FAF4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AI - Dr. Divyakant Meva</a:t>
            </a:r>
            <a:endParaRPr lang="en-US" alt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4BA90E-3E3C-49D9-8311-E0BA16F93E1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AI - Dr. Divyakant Meva</a:t>
            </a: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123B6C-25C9-4C5E-9920-6B626933E0E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AI - Dr. Divyakant Meva</a:t>
            </a: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719B72-FD9D-412A-82C4-F511435AB71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AI - Dr. Divyakant Meva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58C533-135B-4809-9C4A-D11F3013DC2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AI - Dr. Divyakant Meva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CA1895-F799-4952-B339-483C8E5E5AC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ChangeArrowheads="1"/>
          </p:cNvSpPr>
          <p:nvPr/>
        </p:nvSpPr>
        <p:spPr bwMode="auto">
          <a:xfrm>
            <a:off x="0" y="5943600"/>
            <a:ext cx="9153525" cy="1066800"/>
          </a:xfrm>
          <a:custGeom>
            <a:avLst/>
            <a:gdLst>
              <a:gd name="T0" fmla="*/ 0 w 9154274"/>
              <a:gd name="T1" fmla="*/ 1711324 h 3392193"/>
              <a:gd name="T2" fmla="*/ 9144000 w 9154274"/>
              <a:gd name="T3" fmla="*/ 1094402 h 3392193"/>
              <a:gd name="T4" fmla="*/ 9154274 w 9154274"/>
              <a:gd name="T5" fmla="*/ 3010571 h 3392193"/>
              <a:gd name="T6" fmla="*/ 0 w 9154274"/>
              <a:gd name="T7" fmla="*/ 2945039 h 3392193"/>
              <a:gd name="T8" fmla="*/ 0 w 9154274"/>
              <a:gd name="T9" fmla="*/ 1711324 h 339219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154274"/>
              <a:gd name="T16" fmla="*/ 0 h 3392193"/>
              <a:gd name="T17" fmla="*/ 9154274 w 9154274"/>
              <a:gd name="T18" fmla="*/ 3392193 h 339219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/>
          </a:custGeom>
          <a:solidFill>
            <a:srgbClr val="59160A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sz="1800"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1027" name="Freeform 9"/>
          <p:cNvSpPr>
            <a:spLocks noChangeArrowheads="1"/>
          </p:cNvSpPr>
          <p:nvPr/>
        </p:nvSpPr>
        <p:spPr bwMode="auto">
          <a:xfrm flipV="1">
            <a:off x="0" y="3048000"/>
            <a:ext cx="8839200" cy="3429000"/>
          </a:xfrm>
          <a:custGeom>
            <a:avLst/>
            <a:gdLst>
              <a:gd name="T0" fmla="*/ 0 w 6913"/>
              <a:gd name="T1" fmla="*/ 2527 h 3360"/>
              <a:gd name="T2" fmla="*/ 6913 w 6913"/>
              <a:gd name="T3" fmla="*/ 3360 h 3360"/>
              <a:gd name="T4" fmla="*/ 0 w 6913"/>
              <a:gd name="T5" fmla="*/ 2144 h 3360"/>
              <a:gd name="T6" fmla="*/ 0 w 6913"/>
              <a:gd name="T7" fmla="*/ 2527 h 3360"/>
              <a:gd name="T8" fmla="*/ 0 60000 65536"/>
              <a:gd name="T9" fmla="*/ 0 60000 65536"/>
              <a:gd name="T10" fmla="*/ 0 60000 65536"/>
              <a:gd name="T11" fmla="*/ 0 60000 65536"/>
              <a:gd name="T12" fmla="*/ 0 w 6913"/>
              <a:gd name="T13" fmla="*/ 0 h 3360"/>
              <a:gd name="T14" fmla="*/ 6913 w 6913"/>
              <a:gd name="T15" fmla="*/ 3360 h 33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/>
          </a:custGeom>
          <a:solidFill>
            <a:srgbClr val="FDF4D3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sz="1800"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1028" name="Freeform 9"/>
          <p:cNvSpPr>
            <a:spLocks noChangeArrowheads="1"/>
          </p:cNvSpPr>
          <p:nvPr/>
        </p:nvSpPr>
        <p:spPr bwMode="auto">
          <a:xfrm flipH="1">
            <a:off x="1143000" y="-758825"/>
            <a:ext cx="8001000" cy="2587625"/>
          </a:xfrm>
          <a:custGeom>
            <a:avLst/>
            <a:gdLst>
              <a:gd name="T0" fmla="*/ 0 w 6913"/>
              <a:gd name="T1" fmla="*/ 2527 h 3360"/>
              <a:gd name="T2" fmla="*/ 6913 w 6913"/>
              <a:gd name="T3" fmla="*/ 3360 h 3360"/>
              <a:gd name="T4" fmla="*/ 0 w 6913"/>
              <a:gd name="T5" fmla="*/ 2144 h 3360"/>
              <a:gd name="T6" fmla="*/ 0 w 6913"/>
              <a:gd name="T7" fmla="*/ 2527 h 3360"/>
              <a:gd name="T8" fmla="*/ 0 60000 65536"/>
              <a:gd name="T9" fmla="*/ 0 60000 65536"/>
              <a:gd name="T10" fmla="*/ 0 60000 65536"/>
              <a:gd name="T11" fmla="*/ 0 60000 65536"/>
              <a:gd name="T12" fmla="*/ 0 w 6913"/>
              <a:gd name="T13" fmla="*/ 0 h 3360"/>
              <a:gd name="T14" fmla="*/ 6913 w 6913"/>
              <a:gd name="T15" fmla="*/ 3360 h 33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/>
          </a:custGeom>
          <a:solidFill>
            <a:srgbClr val="F9E17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sz="1800"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1029" name="Freeform 8"/>
          <p:cNvSpPr>
            <a:spLocks noChangeArrowheads="1"/>
          </p:cNvSpPr>
          <p:nvPr/>
        </p:nvSpPr>
        <p:spPr bwMode="auto">
          <a:xfrm flipH="1">
            <a:off x="1600200" y="-758825"/>
            <a:ext cx="7543800" cy="2435225"/>
          </a:xfrm>
          <a:custGeom>
            <a:avLst/>
            <a:gdLst>
              <a:gd name="T0" fmla="*/ 0 w 6913"/>
              <a:gd name="T1" fmla="*/ 2527 h 3360"/>
              <a:gd name="T2" fmla="*/ 6913 w 6913"/>
              <a:gd name="T3" fmla="*/ 3360 h 3360"/>
              <a:gd name="T4" fmla="*/ 0 w 6913"/>
              <a:gd name="T5" fmla="*/ 2144 h 3360"/>
              <a:gd name="T6" fmla="*/ 0 w 6913"/>
              <a:gd name="T7" fmla="*/ 2527 h 3360"/>
              <a:gd name="T8" fmla="*/ 0 60000 65536"/>
              <a:gd name="T9" fmla="*/ 0 60000 65536"/>
              <a:gd name="T10" fmla="*/ 0 60000 65536"/>
              <a:gd name="T11" fmla="*/ 0 60000 65536"/>
              <a:gd name="T12" fmla="*/ 0 w 6913"/>
              <a:gd name="T13" fmla="*/ 0 h 3360"/>
              <a:gd name="T14" fmla="*/ 6913 w 6913"/>
              <a:gd name="T15" fmla="*/ 3360 h 33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/>
          </a:custGeom>
          <a:solidFill>
            <a:srgbClr val="F5CD2D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sz="1800"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1030" name="Freeform 8"/>
          <p:cNvSpPr>
            <a:spLocks noChangeArrowheads="1"/>
          </p:cNvSpPr>
          <p:nvPr/>
        </p:nvSpPr>
        <p:spPr bwMode="auto">
          <a:xfrm flipV="1">
            <a:off x="0" y="3021013"/>
            <a:ext cx="8334375" cy="3227387"/>
          </a:xfrm>
          <a:custGeom>
            <a:avLst/>
            <a:gdLst>
              <a:gd name="T0" fmla="*/ 0 w 6913"/>
              <a:gd name="T1" fmla="*/ 2527 h 3360"/>
              <a:gd name="T2" fmla="*/ 6913 w 6913"/>
              <a:gd name="T3" fmla="*/ 3360 h 3360"/>
              <a:gd name="T4" fmla="*/ 0 w 6913"/>
              <a:gd name="T5" fmla="*/ 2144 h 3360"/>
              <a:gd name="T6" fmla="*/ 0 w 6913"/>
              <a:gd name="T7" fmla="*/ 2527 h 3360"/>
              <a:gd name="T8" fmla="*/ 0 60000 65536"/>
              <a:gd name="T9" fmla="*/ 0 60000 65536"/>
              <a:gd name="T10" fmla="*/ 0 60000 65536"/>
              <a:gd name="T11" fmla="*/ 0 60000 65536"/>
              <a:gd name="T12" fmla="*/ 0 w 6913"/>
              <a:gd name="T13" fmla="*/ 0 h 3360"/>
              <a:gd name="T14" fmla="*/ 6913 w 6913"/>
              <a:gd name="T15" fmla="*/ 3360 h 33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/>
          </a:custGeom>
          <a:solidFill>
            <a:srgbClr val="F5CD2D">
              <a:alpha val="53999"/>
            </a:srgb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sz="1800"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Calibri" pitchFamily="34" charset="0"/>
              </a:rPr>
              <a:t>单击此处编辑母版标题样式</a:t>
            </a:r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Calibri" pitchFamily="34" charset="0"/>
              </a:rPr>
              <a:t>单击此处编辑母版文本样式</a:t>
            </a:r>
          </a:p>
          <a:p>
            <a:pPr lvl="1"/>
            <a:r>
              <a:rPr lang="zh-CN" smtClean="0">
                <a:sym typeface="Calibri" pitchFamily="34" charset="0"/>
              </a:rPr>
              <a:t>第二级</a:t>
            </a:r>
          </a:p>
          <a:p>
            <a:pPr lvl="2"/>
            <a:r>
              <a:rPr lang="zh-CN" smtClean="0">
                <a:sym typeface="Calibri" pitchFamily="34" charset="0"/>
              </a:rPr>
              <a:t>第三级</a:t>
            </a:r>
          </a:p>
          <a:p>
            <a:pPr lvl="3"/>
            <a:r>
              <a:rPr lang="zh-CN" smtClean="0">
                <a:sym typeface="Calibri" pitchFamily="34" charset="0"/>
              </a:rPr>
              <a:t>第四级</a:t>
            </a:r>
          </a:p>
          <a:p>
            <a:pPr lvl="4"/>
            <a:r>
              <a:rPr lang="zh-CN" smtClean="0">
                <a:sym typeface="Calibri" pitchFamily="34" charset="0"/>
              </a:rPr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 dt="0"/>
  <p:txStyles>
    <p:titleStyle>
      <a:lvl1pPr marL="914400" indent="-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9160A"/>
          </a:solidFill>
          <a:latin typeface="+mj-lt"/>
          <a:ea typeface="+mj-ea"/>
          <a:cs typeface="+mj-cs"/>
          <a:sym typeface="Calibri" pitchFamily="34" charset="0"/>
        </a:defRPr>
      </a:lvl1pPr>
      <a:lvl2pPr marL="914400" indent="-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9160A"/>
          </a:solidFill>
          <a:latin typeface="Calibri" pitchFamily="34" charset="0"/>
          <a:ea typeface="Microsoft YaHei" pitchFamily="34" charset="-122"/>
          <a:sym typeface="Calibri" pitchFamily="34" charset="0"/>
        </a:defRPr>
      </a:lvl2pPr>
      <a:lvl3pPr marL="914400" indent="-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9160A"/>
          </a:solidFill>
          <a:latin typeface="Calibri" pitchFamily="34" charset="0"/>
          <a:ea typeface="Microsoft YaHei" pitchFamily="34" charset="-122"/>
          <a:sym typeface="Calibri" pitchFamily="34" charset="0"/>
        </a:defRPr>
      </a:lvl3pPr>
      <a:lvl4pPr marL="914400" indent="-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9160A"/>
          </a:solidFill>
          <a:latin typeface="Calibri" pitchFamily="34" charset="0"/>
          <a:ea typeface="Microsoft YaHei" pitchFamily="34" charset="-122"/>
          <a:sym typeface="Calibri" pitchFamily="34" charset="0"/>
        </a:defRPr>
      </a:lvl4pPr>
      <a:lvl5pPr marL="914400" indent="-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9160A"/>
          </a:solidFill>
          <a:latin typeface="Calibri" pitchFamily="34" charset="0"/>
          <a:ea typeface="Microsoft YaHei" pitchFamily="34" charset="-122"/>
          <a:sym typeface="Calibri" pitchFamily="34" charset="0"/>
        </a:defRPr>
      </a:lvl5pPr>
      <a:lvl6pPr marL="1371600" indent="-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9160A"/>
          </a:solidFill>
          <a:latin typeface="Calibri" pitchFamily="34" charset="0"/>
          <a:ea typeface="Microsoft YaHei" pitchFamily="34" charset="-122"/>
          <a:sym typeface="Calibri" pitchFamily="34" charset="0"/>
        </a:defRPr>
      </a:lvl6pPr>
      <a:lvl7pPr marL="1828800" indent="-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9160A"/>
          </a:solidFill>
          <a:latin typeface="Calibri" pitchFamily="34" charset="0"/>
          <a:ea typeface="Microsoft YaHei" pitchFamily="34" charset="-122"/>
          <a:sym typeface="Calibri" pitchFamily="34" charset="0"/>
        </a:defRPr>
      </a:lvl7pPr>
      <a:lvl8pPr marL="2286000" indent="-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9160A"/>
          </a:solidFill>
          <a:latin typeface="Calibri" pitchFamily="34" charset="0"/>
          <a:ea typeface="Microsoft YaHei" pitchFamily="34" charset="-122"/>
          <a:sym typeface="Calibri" pitchFamily="34" charset="0"/>
        </a:defRPr>
      </a:lvl8pPr>
      <a:lvl9pPr marL="2743200" indent="-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9160A"/>
          </a:solidFill>
          <a:latin typeface="Calibri" pitchFamily="34" charset="0"/>
          <a:ea typeface="Microsoft YaHei" pitchFamily="34" charset="-122"/>
          <a:sym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defRPr sz="2400">
          <a:solidFill>
            <a:srgbClr val="862110"/>
          </a:solidFill>
          <a:latin typeface="+mn-lt"/>
          <a:ea typeface="+mn-ea"/>
          <a:cs typeface="+mn-cs"/>
          <a:sym typeface="Calibri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1600">
          <a:solidFill>
            <a:schemeClr val="tx1"/>
          </a:solidFill>
          <a:latin typeface="+mn-lt"/>
          <a:ea typeface="+mn-ea"/>
          <a:sym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+mn-lt"/>
          <a:ea typeface="+mn-ea"/>
          <a:sym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+mn-lt"/>
          <a:ea typeface="+mn-ea"/>
          <a:sym typeface="Calibri" pitchFamily="34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+mn-lt"/>
          <a:ea typeface="+mn-ea"/>
          <a:sym typeface="Calibri" pitchFamily="34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+mn-lt"/>
          <a:ea typeface="+mn-ea"/>
          <a:sym typeface="Calibri" pitchFamily="34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+mn-lt"/>
          <a:ea typeface="+mn-ea"/>
          <a:sym typeface="Calibri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单击此处编辑母版标题样式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单击此处编辑母版文本样式</a:t>
            </a:r>
          </a:p>
          <a:p>
            <a:pPr lvl="1"/>
            <a:r>
              <a:rPr lang="zh-CN" smtClean="0"/>
              <a:t>第二级</a:t>
            </a:r>
          </a:p>
          <a:p>
            <a:pPr lvl="2"/>
            <a:r>
              <a:rPr lang="zh-CN" smtClean="0"/>
              <a:t>第三级</a:t>
            </a:r>
          </a:p>
          <a:p>
            <a:pPr lvl="3"/>
            <a:r>
              <a:rPr lang="zh-CN" smtClean="0"/>
              <a:t>第四级</a:t>
            </a:r>
          </a:p>
          <a:p>
            <a:pPr lvl="4"/>
            <a:r>
              <a:rPr lang="zh-CN" smtClean="0"/>
              <a:t>第五级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r>
              <a:rPr lang="en-US" altLang="zh-CN" smtClean="0"/>
              <a:t>AI - Dr. Divyakant Meva</a:t>
            </a:r>
            <a:endParaRPr lang="en-US" altLang="zh-CN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75F598B1-3DE6-4964-8FFE-11882F3C65F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单击此处编辑母版文本样式</a:t>
            </a:r>
          </a:p>
          <a:p>
            <a:pPr lvl="1"/>
            <a:r>
              <a:rPr lang="zh-CN" smtClean="0"/>
              <a:t>第二级</a:t>
            </a:r>
          </a:p>
          <a:p>
            <a:pPr lvl="2"/>
            <a:r>
              <a:rPr lang="zh-CN" smtClean="0"/>
              <a:t>第三级</a:t>
            </a:r>
          </a:p>
          <a:p>
            <a:pPr lvl="3"/>
            <a:r>
              <a:rPr lang="zh-CN" smtClean="0"/>
              <a:t>第四级</a:t>
            </a:r>
          </a:p>
          <a:p>
            <a:pPr lvl="4"/>
            <a:r>
              <a:rPr lang="zh-CN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r>
              <a:rPr lang="en-US" smtClean="0"/>
              <a:t>AI - Dr. Divyakant Meva</a:t>
            </a: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1F7FF51D-CF0D-4EF8-82A2-8725CA1306FF}" type="slidenum">
              <a:rPr lang="zh-CN" alt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SimHei" pitchFamily="49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SimHei" pitchFamily="49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SimHei" pitchFamily="49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SimHei" pitchFamily="49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SimHei" pitchFamily="49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SimHei" pitchFamily="49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SimHei" pitchFamily="49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SimHei" pitchFamily="49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单击此处编辑母版标题样式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单击此处编辑母版文本样式</a:t>
            </a:r>
          </a:p>
          <a:p>
            <a:pPr lvl="1"/>
            <a:r>
              <a:rPr lang="zh-CN" smtClean="0"/>
              <a:t>第二级</a:t>
            </a:r>
          </a:p>
          <a:p>
            <a:pPr lvl="2"/>
            <a:r>
              <a:rPr lang="zh-CN" smtClean="0"/>
              <a:t>第三级</a:t>
            </a:r>
          </a:p>
          <a:p>
            <a:pPr lvl="3"/>
            <a:r>
              <a:rPr lang="zh-CN" smtClean="0"/>
              <a:t>第四级</a:t>
            </a:r>
          </a:p>
          <a:p>
            <a:pPr lvl="4"/>
            <a:r>
              <a:rPr lang="zh-CN" smtClean="0"/>
              <a:t>第五级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r>
              <a:rPr lang="en-US" altLang="zh-CN" smtClean="0"/>
              <a:t>AI - Dr. Divyakant Meva</a:t>
            </a:r>
            <a:endParaRPr lang="en-US" altLang="zh-CN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1AC048A0-514F-4F64-8D81-4BC23632203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14401"/>
            <a:ext cx="7772400" cy="1295399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latin typeface="Cambria" pitchFamily="18" charset="0"/>
              </a:rPr>
              <a:t>Unit 2 - </a:t>
            </a:r>
            <a:r>
              <a:rPr lang="en-US" sz="4000" smtClean="0">
                <a:latin typeface="Cambria" pitchFamily="18" charset="0"/>
              </a:rPr>
              <a:t>Lecture </a:t>
            </a:r>
            <a:r>
              <a:rPr lang="en-US" sz="4000" smtClean="0">
                <a:latin typeface="Cambria" pitchFamily="18" charset="0"/>
              </a:rPr>
              <a:t>15</a:t>
            </a:r>
            <a:endParaRPr lang="en-US" sz="4000" dirty="0">
              <a:latin typeface="Cambria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209801"/>
            <a:ext cx="8077200" cy="2057399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  <a:buFont typeface="Arial" pitchFamily="34" charset="0"/>
              <a:buChar char="•"/>
            </a:pPr>
            <a:r>
              <a:rPr lang="en-US" sz="2200" dirty="0" smtClean="0">
                <a:latin typeface="Cambria" pitchFamily="18" charset="0"/>
              </a:rPr>
              <a:t>  A* algorithm</a:t>
            </a:r>
            <a:endParaRPr lang="en-US" sz="2200" dirty="0"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endParaRPr lang="en-US" sz="3600" dirty="0">
              <a:latin typeface="Cambr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71999"/>
          </a:xfrm>
        </p:spPr>
        <p:txBody>
          <a:bodyPr/>
          <a:lstStyle/>
          <a:p>
            <a:r>
              <a:rPr lang="en-US" sz="2100" dirty="0" smtClean="0">
                <a:latin typeface="Cambria" pitchFamily="18" charset="0"/>
              </a:rPr>
              <a:t>h1 (P)= 50 	h1(Q) = 45 </a:t>
            </a:r>
          </a:p>
          <a:p>
            <a:pPr>
              <a:buNone/>
            </a:pPr>
            <a:r>
              <a:rPr lang="en-US" sz="2100" dirty="0" smtClean="0">
                <a:latin typeface="Cambria" pitchFamily="18" charset="0"/>
              </a:rPr>
              <a:t>	and </a:t>
            </a:r>
          </a:p>
          <a:p>
            <a:pPr>
              <a:buNone/>
            </a:pPr>
            <a:r>
              <a:rPr lang="en-US" sz="2100" dirty="0" smtClean="0">
                <a:latin typeface="Cambria" pitchFamily="18" charset="0"/>
              </a:rPr>
              <a:t>	h2(P) = 20 	h2(Q) = 15 </a:t>
            </a:r>
          </a:p>
          <a:p>
            <a:r>
              <a:rPr lang="en-US" sz="2100" dirty="0" smtClean="0">
                <a:latin typeface="Cambria" pitchFamily="18" charset="0"/>
              </a:rPr>
              <a:t>Let us trace the progress of A</a:t>
            </a:r>
            <a:r>
              <a:rPr lang="en-US" sz="2100" baseline="-25000" dirty="0" smtClean="0">
                <a:latin typeface="Cambria" pitchFamily="18" charset="0"/>
              </a:rPr>
              <a:t>1</a:t>
            </a:r>
            <a:r>
              <a:rPr lang="en-US" sz="2100" dirty="0" smtClean="0">
                <a:latin typeface="Cambria" pitchFamily="18" charset="0"/>
              </a:rPr>
              <a:t>* first. </a:t>
            </a:r>
          </a:p>
          <a:p>
            <a:r>
              <a:rPr lang="en-US" sz="2100" dirty="0" smtClean="0">
                <a:latin typeface="Cambria" pitchFamily="18" charset="0"/>
              </a:rPr>
              <a:t>Assuming that only P and 0 are in the OPEN list, the f values are </a:t>
            </a:r>
          </a:p>
          <a:p>
            <a:pPr>
              <a:buNone/>
            </a:pPr>
            <a:r>
              <a:rPr lang="en-US" sz="2100" dirty="0" smtClean="0">
                <a:latin typeface="Cambria" pitchFamily="18" charset="0"/>
              </a:rPr>
              <a:t>		f1(P)= g1(P)+ h1(P)= 100 + 50 = 150 </a:t>
            </a:r>
          </a:p>
          <a:p>
            <a:pPr>
              <a:buNone/>
            </a:pPr>
            <a:r>
              <a:rPr lang="en-US" sz="2100" dirty="0" smtClean="0">
                <a:latin typeface="Cambria" pitchFamily="18" charset="0"/>
              </a:rPr>
              <a:t>		f1(Q) = g1(Q) + h1(Q) = 100 + 45 = 145</a:t>
            </a:r>
          </a:p>
          <a:p>
            <a:r>
              <a:rPr lang="en-US" sz="2100" dirty="0" smtClean="0">
                <a:latin typeface="Cambria" pitchFamily="18" charset="0"/>
              </a:rPr>
              <a:t>Since it has the smaller f-value, A</a:t>
            </a:r>
            <a:r>
              <a:rPr lang="en-US" sz="2100" baseline="-25000" dirty="0" smtClean="0">
                <a:latin typeface="Cambria" pitchFamily="18" charset="0"/>
              </a:rPr>
              <a:t>1</a:t>
            </a:r>
            <a:r>
              <a:rPr lang="en-US" sz="2100" dirty="0" smtClean="0">
                <a:latin typeface="Cambria" pitchFamily="18" charset="0"/>
              </a:rPr>
              <a:t>* picks Q and expands it generating the node G with g1(G) = 100 + 40 = 140. </a:t>
            </a:r>
          </a:p>
          <a:p>
            <a:r>
              <a:rPr lang="en-US" sz="2100" dirty="0" smtClean="0">
                <a:latin typeface="Cambria" pitchFamily="18" charset="0"/>
              </a:rPr>
              <a:t>It now has two nodes on OPEN, P and G with the values, </a:t>
            </a:r>
          </a:p>
          <a:p>
            <a:pPr>
              <a:buNone/>
            </a:pPr>
            <a:r>
              <a:rPr lang="en-US" sz="2100" dirty="0" smtClean="0">
                <a:latin typeface="Cambria" pitchFamily="18" charset="0"/>
              </a:rPr>
              <a:t>		f1(P)= g1(P)+ h1(P)= 100 + 50 = 150 </a:t>
            </a:r>
          </a:p>
          <a:p>
            <a:pPr>
              <a:buNone/>
            </a:pPr>
            <a:r>
              <a:rPr lang="en-US" sz="2100" dirty="0" smtClean="0">
                <a:latin typeface="Cambria" pitchFamily="18" charset="0"/>
              </a:rPr>
              <a:t>		f1(G)=g1(G)+h1(G)=140+0=140 </a:t>
            </a:r>
          </a:p>
          <a:p>
            <a:endParaRPr lang="en-US" sz="2100" dirty="0" smtClean="0">
              <a:latin typeface="Cambria" pitchFamily="18" charset="0"/>
            </a:endParaRPr>
          </a:p>
          <a:p>
            <a:endParaRPr lang="en-US" sz="2100" dirty="0" smtClean="0">
              <a:latin typeface="Cambria" pitchFamily="18" charset="0"/>
            </a:endParaRPr>
          </a:p>
          <a:p>
            <a:endParaRPr lang="en-US" sz="2100" dirty="0">
              <a:latin typeface="Cambria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Cambria" pitchFamily="18" charset="0"/>
              </a:rPr>
              <a:t>AI - Dr. Divyakant Meva</a:t>
            </a:r>
            <a:endParaRPr lang="en-US" dirty="0">
              <a:latin typeface="Cambria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F6D9E-6A91-45E1-B9A2-3F7CAAE218E2}" type="slidenum">
              <a:rPr lang="zh-CN" alt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endParaRPr lang="en-US" sz="3600" dirty="0">
              <a:latin typeface="Cambr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71999"/>
          </a:xfrm>
        </p:spPr>
        <p:txBody>
          <a:bodyPr/>
          <a:lstStyle/>
          <a:p>
            <a:r>
              <a:rPr lang="en-US" sz="2100" dirty="0" smtClean="0">
                <a:latin typeface="Cambria" pitchFamily="18" charset="0"/>
              </a:rPr>
              <a:t>It now picks the goal G and terminates, finding the longer path with cost 140. </a:t>
            </a:r>
          </a:p>
          <a:p>
            <a:r>
              <a:rPr lang="en-US" sz="2100" dirty="0" smtClean="0">
                <a:latin typeface="Cambria" pitchFamily="18" charset="0"/>
              </a:rPr>
              <a:t>A</a:t>
            </a:r>
            <a:r>
              <a:rPr lang="en-US" sz="2100" baseline="-25000" dirty="0" smtClean="0">
                <a:latin typeface="Cambria" pitchFamily="18" charset="0"/>
              </a:rPr>
              <a:t>2</a:t>
            </a:r>
            <a:r>
              <a:rPr lang="en-US" sz="2100" dirty="0" smtClean="0">
                <a:latin typeface="Cambria" pitchFamily="18" charset="0"/>
              </a:rPr>
              <a:t>* too starts off by picking the node Q in the following position.</a:t>
            </a:r>
          </a:p>
          <a:p>
            <a:pPr>
              <a:buNone/>
            </a:pPr>
            <a:r>
              <a:rPr lang="en-US" sz="2100" dirty="0" smtClean="0">
                <a:latin typeface="Cambria" pitchFamily="18" charset="0"/>
              </a:rPr>
              <a:t>		f2(P)= g2(P)+ h2(P)= 100 + 20 = 120 </a:t>
            </a:r>
          </a:p>
          <a:p>
            <a:pPr>
              <a:buNone/>
            </a:pPr>
            <a:r>
              <a:rPr lang="en-US" sz="2100" dirty="0" smtClean="0">
                <a:latin typeface="Cambria" pitchFamily="18" charset="0"/>
              </a:rPr>
              <a:t>		f2(Q) = g2(Q) + h2(Q) = 100 + 15 = 115 </a:t>
            </a:r>
          </a:p>
          <a:p>
            <a:r>
              <a:rPr lang="en-US" sz="2100" dirty="0" smtClean="0">
                <a:latin typeface="Cambria" pitchFamily="18" charset="0"/>
              </a:rPr>
              <a:t>It also finds a path to G with a cost of 140. </a:t>
            </a:r>
          </a:p>
          <a:p>
            <a:r>
              <a:rPr lang="en-US" sz="2100" dirty="0" smtClean="0">
                <a:latin typeface="Cambria" pitchFamily="18" charset="0"/>
              </a:rPr>
              <a:t>For the next move, however, it picks P instead of G in the following position, </a:t>
            </a:r>
          </a:p>
          <a:p>
            <a:pPr>
              <a:buNone/>
            </a:pPr>
            <a:r>
              <a:rPr lang="en-US" sz="2100" dirty="0" smtClean="0">
                <a:latin typeface="Cambria" pitchFamily="18" charset="0"/>
              </a:rPr>
              <a:t>		f2(P) = g2(P) + h2(P) = 100 + 20 = 120 </a:t>
            </a:r>
          </a:p>
          <a:p>
            <a:pPr>
              <a:buNone/>
            </a:pPr>
            <a:r>
              <a:rPr lang="en-US" sz="2100" dirty="0" smtClean="0">
                <a:latin typeface="Cambria" pitchFamily="18" charset="0"/>
              </a:rPr>
              <a:t>		f2(G) = 92(G) h2(G)= 140 + 0 = 140 </a:t>
            </a:r>
          </a:p>
          <a:p>
            <a:r>
              <a:rPr lang="en-US" sz="2100" dirty="0" smtClean="0">
                <a:latin typeface="Cambria" pitchFamily="18" charset="0"/>
              </a:rPr>
              <a:t>Thus, A</a:t>
            </a:r>
            <a:r>
              <a:rPr lang="en-US" sz="2100" baseline="-25000" dirty="0" smtClean="0">
                <a:latin typeface="Cambria" pitchFamily="18" charset="0"/>
              </a:rPr>
              <a:t>2</a:t>
            </a:r>
            <a:r>
              <a:rPr lang="en-US" sz="2100" dirty="0" smtClean="0">
                <a:latin typeface="Cambria" pitchFamily="18" charset="0"/>
              </a:rPr>
              <a:t>* picks P instead of G and finds the shorter path to G. </a:t>
            </a:r>
          </a:p>
          <a:p>
            <a:r>
              <a:rPr lang="en-US" sz="2100" dirty="0" smtClean="0">
                <a:latin typeface="Cambria" pitchFamily="18" charset="0"/>
              </a:rPr>
              <a:t>This happened because it underestimated the cost of reaching the goal through P. </a:t>
            </a:r>
          </a:p>
          <a:p>
            <a:endParaRPr lang="en-US" sz="2100" dirty="0" smtClean="0">
              <a:latin typeface="Cambria" pitchFamily="18" charset="0"/>
            </a:endParaRPr>
          </a:p>
          <a:p>
            <a:endParaRPr lang="en-US" sz="2100" dirty="0">
              <a:latin typeface="Cambria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Cambria" pitchFamily="18" charset="0"/>
              </a:rPr>
              <a:t>AI - Dr. Divyakant Meva</a:t>
            </a:r>
            <a:endParaRPr lang="en-US" dirty="0">
              <a:latin typeface="Cambria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F6D9E-6A91-45E1-B9A2-3F7CAAE218E2}" type="slidenum">
              <a:rPr lang="zh-CN" alt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endParaRPr lang="en-US" sz="3600" dirty="0">
              <a:latin typeface="Cambr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71999"/>
          </a:xfrm>
        </p:spPr>
        <p:txBody>
          <a:bodyPr/>
          <a:lstStyle/>
          <a:p>
            <a:r>
              <a:rPr lang="en-US" sz="2100" dirty="0" smtClean="0">
                <a:latin typeface="Cambria" pitchFamily="18" charset="0"/>
              </a:rPr>
              <a:t>The algorithm A* is described in next slide.</a:t>
            </a:r>
          </a:p>
          <a:p>
            <a:r>
              <a:rPr lang="en-US" sz="2100" dirty="0" smtClean="0">
                <a:latin typeface="Cambria" pitchFamily="18" charset="0"/>
              </a:rPr>
              <a:t>Like the Dijkstra's Algorithm, it uses a graph structure but one which it generates on a need basis during search.</a:t>
            </a:r>
          </a:p>
          <a:p>
            <a:r>
              <a:rPr lang="en-US" sz="2100" dirty="0" smtClean="0">
                <a:latin typeface="Cambria" pitchFamily="18" charset="0"/>
              </a:rPr>
              <a:t>It is also called a graph search algorithm.</a:t>
            </a:r>
          </a:p>
          <a:p>
            <a:r>
              <a:rPr lang="en-US" sz="2100" dirty="0" smtClean="0">
                <a:latin typeface="Cambria" pitchFamily="18" charset="0"/>
              </a:rPr>
              <a:t>It keeps track of the best route it has found so far to every node on the OPEN and CLOSED, via the parent link.</a:t>
            </a:r>
          </a:p>
          <a:p>
            <a:r>
              <a:rPr lang="en-US" sz="2100" dirty="0" smtClean="0">
                <a:latin typeface="Cambria" pitchFamily="18" charset="0"/>
              </a:rPr>
              <a:t>Since it may find cheaper routes to nodes it has already expanded, a provision to pass on any improvements in cost to successors of nodes generated earlier, has to be made.</a:t>
            </a:r>
            <a:endParaRPr lang="en-US" sz="2100" dirty="0">
              <a:latin typeface="Cambria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Cambria" pitchFamily="18" charset="0"/>
              </a:rPr>
              <a:t>AI - Dr. Divyakant Meva</a:t>
            </a:r>
            <a:endParaRPr lang="en-US" dirty="0">
              <a:latin typeface="Cambria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F6D9E-6A91-45E1-B9A2-3F7CAAE218E2}" type="slidenum">
              <a:rPr lang="zh-CN" alt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AI - Dr. Divyakant Meva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F6D9E-6A91-45E1-B9A2-3F7CAAE218E2}" type="slidenum">
              <a:rPr lang="zh-CN" altLang="en-US" smtClean="0"/>
              <a:pPr/>
              <a:t>13</a:t>
            </a:fld>
            <a:endParaRPr lang="en-US"/>
          </a:p>
        </p:txBody>
      </p:sp>
      <p:pic>
        <p:nvPicPr>
          <p:cNvPr id="6" name="Picture 5"/>
          <p:cNvPicPr/>
          <p:nvPr/>
        </p:nvPicPr>
        <p:blipFill>
          <a:blip r:embed="rId2">
            <a:lum contrast="-10000"/>
          </a:blip>
          <a:srcRect/>
          <a:stretch>
            <a:fillRect/>
          </a:stretch>
        </p:blipFill>
        <p:spPr bwMode="auto">
          <a:xfrm>
            <a:off x="228600" y="0"/>
            <a:ext cx="70866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AI - Dr. Divyakant Meva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F6D9E-6A91-45E1-B9A2-3F7CAAE218E2}" type="slidenum">
              <a:rPr lang="zh-CN" altLang="en-US" smtClean="0"/>
              <a:pPr/>
              <a:t>14</a:t>
            </a:fld>
            <a:endParaRPr lang="en-US"/>
          </a:p>
        </p:txBody>
      </p:sp>
      <p:pic>
        <p:nvPicPr>
          <p:cNvPr id="6" name="Picture 5"/>
          <p:cNvPicPr/>
          <p:nvPr/>
        </p:nvPicPr>
        <p:blipFill>
          <a:blip r:embed="rId2">
            <a:lum contrast="-10000"/>
          </a:blip>
          <a:srcRect/>
          <a:stretch>
            <a:fillRect/>
          </a:stretch>
        </p:blipFill>
        <p:spPr bwMode="auto">
          <a:xfrm>
            <a:off x="457200" y="1676400"/>
            <a:ext cx="70866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endParaRPr lang="en-US" sz="3600" dirty="0">
              <a:latin typeface="Cambr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71999"/>
          </a:xfrm>
        </p:spPr>
        <p:txBody>
          <a:bodyPr/>
          <a:lstStyle/>
          <a:p>
            <a:r>
              <a:rPr lang="en-US" sz="2100" dirty="0" smtClean="0">
                <a:latin typeface="Cambria" pitchFamily="18" charset="0"/>
              </a:rPr>
              <a:t>The representation used here is different from the </a:t>
            </a:r>
            <a:r>
              <a:rPr lang="en-US" sz="2100" dirty="0" err="1" smtClean="0">
                <a:latin typeface="Cambria" pitchFamily="18" charset="0"/>
              </a:rPr>
              <a:t>nodePair</a:t>
            </a:r>
            <a:r>
              <a:rPr lang="en-US" sz="2100" dirty="0" smtClean="0">
                <a:latin typeface="Cambria" pitchFamily="18" charset="0"/>
              </a:rPr>
              <a:t> representation </a:t>
            </a:r>
          </a:p>
          <a:p>
            <a:r>
              <a:rPr lang="en-US" sz="2100" dirty="0" smtClean="0">
                <a:latin typeface="Cambria" pitchFamily="18" charset="0"/>
              </a:rPr>
              <a:t>Instead, an explicit parent pointer is maintained. </a:t>
            </a:r>
          </a:p>
          <a:p>
            <a:r>
              <a:rPr lang="en-US" sz="2100" dirty="0" smtClean="0">
                <a:latin typeface="Cambria" pitchFamily="18" charset="0"/>
              </a:rPr>
              <a:t>This has been done because we want to keep only one copy of each node, and reassign parents when the need arises. </a:t>
            </a:r>
          </a:p>
          <a:p>
            <a:r>
              <a:rPr lang="en-US" sz="2100" dirty="0" smtClean="0">
                <a:latin typeface="Cambria" pitchFamily="18" charset="0"/>
              </a:rPr>
              <a:t>Consequently, the definition of the </a:t>
            </a:r>
            <a:r>
              <a:rPr lang="en-US" sz="2100" dirty="0" err="1" smtClean="0">
                <a:latin typeface="Cambria" pitchFamily="18" charset="0"/>
              </a:rPr>
              <a:t>ReconstructPath</a:t>
            </a:r>
            <a:r>
              <a:rPr lang="en-US" sz="2100" dirty="0" smtClean="0">
                <a:latin typeface="Cambria" pitchFamily="18" charset="0"/>
              </a:rPr>
              <a:t> function will change. </a:t>
            </a:r>
          </a:p>
          <a:p>
            <a:r>
              <a:rPr lang="en-US" sz="2100" dirty="0" smtClean="0">
                <a:latin typeface="Cambria" pitchFamily="18" charset="0"/>
              </a:rPr>
              <a:t>The revised definition is left as an exercise for the user. </a:t>
            </a:r>
          </a:p>
          <a:p>
            <a:r>
              <a:rPr lang="en-US" sz="2100" dirty="0" smtClean="0">
                <a:latin typeface="Cambria" pitchFamily="18" charset="0"/>
              </a:rPr>
              <a:t>In the following example, the node labeled N is about to be expanded. </a:t>
            </a:r>
          </a:p>
          <a:p>
            <a:r>
              <a:rPr lang="en-US" sz="2100" dirty="0" smtClean="0">
                <a:latin typeface="Cambria" pitchFamily="18" charset="0"/>
              </a:rPr>
              <a:t>The values shown in the nodes are the g values. </a:t>
            </a:r>
          </a:p>
          <a:p>
            <a:r>
              <a:rPr lang="en-US" sz="2100" dirty="0" smtClean="0">
                <a:latin typeface="Cambria" pitchFamily="18" charset="0"/>
              </a:rPr>
              <a:t>The double lined boxes are in the set CLOSED and the single lined ones in OPEN. </a:t>
            </a:r>
            <a:endParaRPr lang="en-US" sz="2100" dirty="0">
              <a:latin typeface="Cambria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Cambria" pitchFamily="18" charset="0"/>
              </a:rPr>
              <a:t>AI - Dr. Divyakant Meva</a:t>
            </a:r>
            <a:endParaRPr lang="en-US" dirty="0">
              <a:latin typeface="Cambria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F6D9E-6A91-45E1-B9A2-3F7CAAE218E2}" type="slidenum">
              <a:rPr lang="zh-CN" alt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endParaRPr lang="en-US" sz="3600" dirty="0">
              <a:latin typeface="Cambr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71999"/>
          </a:xfrm>
        </p:spPr>
        <p:txBody>
          <a:bodyPr/>
          <a:lstStyle/>
          <a:p>
            <a:r>
              <a:rPr lang="en-US" sz="2100" dirty="0" smtClean="0">
                <a:latin typeface="Cambria" pitchFamily="18" charset="0"/>
              </a:rPr>
              <a:t>Each node, except the start node, has a parent pointer. </a:t>
            </a:r>
          </a:p>
          <a:p>
            <a:r>
              <a:rPr lang="en-US" sz="2100" dirty="0" smtClean="0">
                <a:latin typeface="Cambria" pitchFamily="18" charset="0"/>
              </a:rPr>
              <a:t>The dotted arcs emanating from N show the successors of N, including a new node whose g value is yet to be computed. </a:t>
            </a:r>
          </a:p>
          <a:p>
            <a:endParaRPr lang="en-US" sz="2100" dirty="0">
              <a:latin typeface="Cambria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Cambria" pitchFamily="18" charset="0"/>
              </a:rPr>
              <a:t>AI - Dr. Divyakant Meva</a:t>
            </a:r>
            <a:endParaRPr lang="en-US" dirty="0">
              <a:latin typeface="Cambria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F6D9E-6A91-45E1-B9A2-3F7CAAE218E2}" type="slidenum">
              <a:rPr lang="zh-CN" altLang="en-US" smtClean="0"/>
              <a:pPr/>
              <a:t>16</a:t>
            </a:fld>
            <a:endParaRPr lang="en-US"/>
          </a:p>
        </p:txBody>
      </p:sp>
      <p:pic>
        <p:nvPicPr>
          <p:cNvPr id="6" name="Picture 5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2600" y="2590800"/>
            <a:ext cx="6172200" cy="4267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100" dirty="0" smtClean="0">
                <a:latin typeface="Cambria" pitchFamily="18" charset="0"/>
              </a:rPr>
              <a:t>Figure in next slide shows the changes that are made after the node N is expanded. </a:t>
            </a:r>
          </a:p>
          <a:p>
            <a:r>
              <a:rPr lang="en-US" sz="2100" dirty="0" smtClean="0">
                <a:latin typeface="Cambria" pitchFamily="18" charset="0"/>
              </a:rPr>
              <a:t>Cheaper paths were found for some of the nodes on OPEN. </a:t>
            </a:r>
          </a:p>
          <a:p>
            <a:r>
              <a:rPr lang="en-US" sz="2100" dirty="0" smtClean="0">
                <a:latin typeface="Cambria" pitchFamily="18" charset="0"/>
              </a:rPr>
              <a:t>Likewise, for some nodes on CLOSED too, and in their case the improved g-values had to be passed on to their descendents as well.</a:t>
            </a:r>
          </a:p>
          <a:p>
            <a:endParaRPr lang="en-US" sz="2100" dirty="0">
              <a:latin typeface="Cambria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AI - Dr. Divyakant Meva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F6D9E-6A91-45E1-B9A2-3F7CAAE218E2}" type="slidenum">
              <a:rPr lang="zh-CN" alt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AI - Dr. Divyakant Meva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F6D9E-6A91-45E1-B9A2-3F7CAAE218E2}" type="slidenum">
              <a:rPr lang="zh-CN" altLang="en-US" smtClean="0"/>
              <a:pPr/>
              <a:t>18</a:t>
            </a:fld>
            <a:endParaRPr lang="en-US"/>
          </a:p>
        </p:txBody>
      </p:sp>
      <p:pic>
        <p:nvPicPr>
          <p:cNvPr id="6" name="Picture 5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1453524"/>
            <a:ext cx="6934200" cy="45662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600" dirty="0" smtClean="0">
                <a:latin typeface="Cambria" pitchFamily="18" charset="0"/>
              </a:rPr>
              <a:t>Calculate shortest path for this example</a:t>
            </a:r>
            <a:endParaRPr lang="en-US" sz="3600" dirty="0">
              <a:latin typeface="Cambr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AI - Dr. Divyakant Meva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F6D9E-6A91-45E1-B9A2-3F7CAAE218E2}" type="slidenum">
              <a:rPr lang="zh-CN" altLang="en-US" smtClean="0"/>
              <a:pPr/>
              <a:t>19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1447800"/>
            <a:ext cx="6858000" cy="48326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600" dirty="0" smtClean="0">
                <a:latin typeface="Cambria" pitchFamily="18" charset="0"/>
              </a:rPr>
              <a:t>A* algorithm</a:t>
            </a:r>
            <a:endParaRPr lang="en-US" sz="3600" dirty="0">
              <a:latin typeface="Cambr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648199"/>
          </a:xfrm>
        </p:spPr>
        <p:txBody>
          <a:bodyPr/>
          <a:lstStyle/>
          <a:p>
            <a:r>
              <a:rPr lang="en-US" sz="2100" dirty="0" smtClean="0">
                <a:latin typeface="Cambria" pitchFamily="18" charset="0"/>
              </a:rPr>
              <a:t>The algorithm At first described by Hart, Nilsson and Raphael combines the best features of B&amp;B. Dijkstra's algorithm and Best First Search.</a:t>
            </a:r>
          </a:p>
          <a:p>
            <a:r>
              <a:rPr lang="en-US" sz="2100" dirty="0" smtClean="0">
                <a:latin typeface="Cambria" pitchFamily="18" charset="0"/>
              </a:rPr>
              <a:t>Both B&amp;B and Dijkstra's algorithm extend the least cost partial solution. </a:t>
            </a:r>
          </a:p>
          <a:p>
            <a:r>
              <a:rPr lang="en-US" sz="2100" dirty="0" smtClean="0">
                <a:latin typeface="Cambria" pitchFamily="18" charset="0"/>
              </a:rPr>
              <a:t>While the later is designed to solve a general problem, the former uses a similar blind approach, even though it has a specific goal to achieve.  </a:t>
            </a:r>
          </a:p>
          <a:p>
            <a:r>
              <a:rPr lang="en-US" sz="2100" dirty="0" smtClean="0">
                <a:latin typeface="Cambria" pitchFamily="18" charset="0"/>
              </a:rPr>
              <a:t>B&amp;B generates a search tree that may have duplicate copies of the same nodes with different costs; while Dijkstra's algorithm searches over a given graph, keeping exactly one copy of each node and back pointers for the best routes. </a:t>
            </a:r>
          </a:p>
          <a:p>
            <a:r>
              <a:rPr lang="en-US" sz="2100" dirty="0" smtClean="0">
                <a:latin typeface="Cambria" pitchFamily="18" charset="0"/>
              </a:rPr>
              <a:t>Neither has a sense of direction. </a:t>
            </a:r>
            <a:endParaRPr lang="en-US" sz="2100" dirty="0">
              <a:latin typeface="Cambria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Cambria" pitchFamily="18" charset="0"/>
              </a:rPr>
              <a:t>AI - Dr. Divyakant Meva</a:t>
            </a:r>
            <a:endParaRPr lang="en-US" dirty="0">
              <a:latin typeface="Cambria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F6D9E-6A91-45E1-B9A2-3F7CAAE218E2}" type="slidenum">
              <a:rPr lang="zh-CN" alt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endParaRPr lang="en-US" sz="3600" dirty="0">
              <a:latin typeface="Cambr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71999"/>
          </a:xfrm>
        </p:spPr>
        <p:txBody>
          <a:bodyPr/>
          <a:lstStyle/>
          <a:p>
            <a:r>
              <a:rPr lang="en-US" sz="2100" dirty="0" smtClean="0">
                <a:latin typeface="Cambria" pitchFamily="18" charset="0"/>
              </a:rPr>
              <a:t>Best First Search does have a sense of direction. </a:t>
            </a:r>
          </a:p>
          <a:p>
            <a:r>
              <a:rPr lang="en-US" sz="2100" dirty="0" smtClean="0">
                <a:latin typeface="Cambria" pitchFamily="18" charset="0"/>
              </a:rPr>
              <a:t>It uses a heuristic function to decide which of the candidate nodes is likely to be closest to the goal, and expands that. </a:t>
            </a:r>
          </a:p>
          <a:p>
            <a:r>
              <a:rPr lang="en-US" sz="2100" dirty="0" smtClean="0">
                <a:latin typeface="Cambria" pitchFamily="18" charset="0"/>
              </a:rPr>
              <a:t>However, it does not keep track of the cost incurred to reach that node, as illustrated in next figure.</a:t>
            </a:r>
          </a:p>
          <a:p>
            <a:r>
              <a:rPr lang="en-US" sz="2100" dirty="0" smtClean="0">
                <a:latin typeface="Cambria" pitchFamily="18" charset="0"/>
              </a:rPr>
              <a:t>Best First Search only looks ahead from the node n, seeking a quick path to the goal, while B&amp;B only looks behind, keeping track of the best paths found so far. </a:t>
            </a:r>
          </a:p>
          <a:p>
            <a:r>
              <a:rPr lang="en-US" sz="2100" dirty="0" smtClean="0">
                <a:latin typeface="Cambria" pitchFamily="18" charset="0"/>
              </a:rPr>
              <a:t>Algorithm A* does both. </a:t>
            </a:r>
          </a:p>
          <a:p>
            <a:r>
              <a:rPr lang="en-US" sz="2100" dirty="0" smtClean="0">
                <a:latin typeface="Cambria" pitchFamily="18" charset="0"/>
              </a:rPr>
              <a:t>A* uses an evaluation function f(node) to order its search. </a:t>
            </a:r>
          </a:p>
          <a:p>
            <a:pPr>
              <a:buNone/>
            </a:pPr>
            <a:r>
              <a:rPr lang="en-US" sz="2100" dirty="0" smtClean="0">
                <a:latin typeface="Cambria" pitchFamily="18" charset="0"/>
              </a:rPr>
              <a:t>	 f(n) = Estimated cost of a path from Start to Goal via node n. </a:t>
            </a:r>
          </a:p>
          <a:p>
            <a:r>
              <a:rPr lang="en-US" sz="2100" dirty="0" smtClean="0">
                <a:latin typeface="Cambria" pitchFamily="18" charset="0"/>
              </a:rPr>
              <a:t>Let f*(n) be the (actual but unknown) cost of an optimal path S -&gt; n -&gt; G as described above, of which f(n) is an estimate. </a:t>
            </a:r>
            <a:endParaRPr lang="en-US" sz="2100" dirty="0">
              <a:latin typeface="Cambria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Cambria" pitchFamily="18" charset="0"/>
              </a:rPr>
              <a:t>AI - Dr. Divyakant Meva</a:t>
            </a:r>
            <a:endParaRPr lang="en-US" dirty="0">
              <a:latin typeface="Cambria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F6D9E-6A91-45E1-B9A2-3F7CAAE218E2}" type="slidenum">
              <a:rPr lang="zh-CN" alt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AI - Dr. Divyakant Meva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F6D9E-6A91-45E1-B9A2-3F7CAAE218E2}" type="slidenum">
              <a:rPr lang="zh-CN" altLang="en-US" smtClean="0"/>
              <a:pPr/>
              <a:t>4</a:t>
            </a:fld>
            <a:endParaRPr lang="en-US"/>
          </a:p>
        </p:txBody>
      </p:sp>
      <p:pic>
        <p:nvPicPr>
          <p:cNvPr id="6" name="Picture 5"/>
          <p:cNvPicPr/>
          <p:nvPr/>
        </p:nvPicPr>
        <p:blipFill>
          <a:blip r:embed="rId2">
            <a:lum contrast="-10000"/>
          </a:blip>
          <a:srcRect/>
          <a:stretch>
            <a:fillRect/>
          </a:stretch>
        </p:blipFill>
        <p:spPr bwMode="auto">
          <a:xfrm>
            <a:off x="533400" y="1600200"/>
            <a:ext cx="8153400" cy="381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endParaRPr lang="en-US" sz="3600" dirty="0">
              <a:latin typeface="Cambr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648199"/>
          </a:xfrm>
        </p:spPr>
        <p:txBody>
          <a:bodyPr/>
          <a:lstStyle/>
          <a:p>
            <a:r>
              <a:rPr lang="en-US" sz="2100" dirty="0" smtClean="0">
                <a:latin typeface="Cambria" pitchFamily="18" charset="0"/>
              </a:rPr>
              <a:t>The evaluation function has two components as shown in next figure.</a:t>
            </a:r>
          </a:p>
          <a:p>
            <a:r>
              <a:rPr lang="en-US" sz="2100" dirty="0" smtClean="0">
                <a:latin typeface="Cambria" pitchFamily="18" charset="0"/>
              </a:rPr>
              <a:t>One, backward looking, g(n), inherited from B&amp;B, the known cost of the path found from S to n.</a:t>
            </a:r>
          </a:p>
          <a:p>
            <a:r>
              <a:rPr lang="en-US" sz="2100" dirty="0" smtClean="0">
                <a:latin typeface="Cambria" pitchFamily="18" charset="0"/>
              </a:rPr>
              <a:t>The other, forward looking and goal seeking, h(n), inherited from Best First Search, is the estimated cost from n to G.</a:t>
            </a:r>
          </a:p>
          <a:p>
            <a:pPr>
              <a:buNone/>
            </a:pPr>
            <a:r>
              <a:rPr lang="en-US" sz="2100" dirty="0" smtClean="0">
                <a:latin typeface="Cambria" pitchFamily="18" charset="0"/>
              </a:rPr>
              <a:t>		f*(n) = g*(n) + h*(n) </a:t>
            </a:r>
          </a:p>
          <a:p>
            <a:pPr>
              <a:buNone/>
            </a:pPr>
            <a:r>
              <a:rPr lang="en-US" sz="2100" dirty="0" smtClean="0">
                <a:latin typeface="Cambria" pitchFamily="18" charset="0"/>
              </a:rPr>
              <a:t>		f(n) = g(n) + h(n)</a:t>
            </a:r>
          </a:p>
          <a:p>
            <a:pPr>
              <a:buNone/>
            </a:pPr>
            <a:r>
              <a:rPr lang="en-US" sz="2100" dirty="0" smtClean="0">
                <a:latin typeface="Cambria" pitchFamily="18" charset="0"/>
              </a:rPr>
              <a:t>	where g*(n) is the optimal cost from S to n, and h*(n) is the optimal cost from n to G.</a:t>
            </a:r>
          </a:p>
          <a:p>
            <a:r>
              <a:rPr lang="en-US" sz="2100" dirty="0" smtClean="0">
                <a:latin typeface="Cambria" pitchFamily="18" charset="0"/>
              </a:rPr>
              <a:t>Note that g*(n) and h*(n) may not be known.</a:t>
            </a:r>
          </a:p>
          <a:p>
            <a:r>
              <a:rPr lang="en-US" sz="2100" dirty="0" smtClean="0">
                <a:latin typeface="Cambria" pitchFamily="18" charset="0"/>
              </a:rPr>
              <a:t>What are known are g(n) which can be thought of as an estimate of g*(n) that the algorithm maintains, and h(n) the heuristic function that is an estimate of h*(n).</a:t>
            </a:r>
            <a:endParaRPr lang="en-US" sz="2100" dirty="0">
              <a:latin typeface="Cambria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00" y="6172200"/>
            <a:ext cx="2895600" cy="476250"/>
          </a:xfrm>
        </p:spPr>
        <p:txBody>
          <a:bodyPr/>
          <a:lstStyle/>
          <a:p>
            <a:r>
              <a:rPr lang="en-US" dirty="0" smtClean="0">
                <a:latin typeface="Cambria" pitchFamily="18" charset="0"/>
              </a:rPr>
              <a:t>AI - Dr. Divyakant Meva</a:t>
            </a:r>
            <a:endParaRPr lang="en-US" dirty="0">
              <a:latin typeface="Cambria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F6D9E-6A91-45E1-B9A2-3F7CAAE218E2}" type="slidenum">
              <a:rPr lang="zh-CN" alt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endParaRPr lang="en-US" sz="3600" dirty="0">
              <a:latin typeface="Cambria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Cambria" pitchFamily="18" charset="0"/>
              </a:rPr>
              <a:t>AI - Dr. Divyakant Meva</a:t>
            </a:r>
            <a:endParaRPr lang="en-US" dirty="0">
              <a:latin typeface="Cambria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F6D9E-6A91-45E1-B9A2-3F7CAAE218E2}" type="slidenum">
              <a:rPr lang="zh-CN" altLang="en-US" smtClean="0"/>
              <a:pPr/>
              <a:t>6</a:t>
            </a:fld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lum contrast="-10000"/>
          </a:blip>
          <a:srcRect/>
          <a:stretch>
            <a:fillRect/>
          </a:stretch>
        </p:blipFill>
        <p:spPr bwMode="auto">
          <a:xfrm>
            <a:off x="914401" y="1599786"/>
            <a:ext cx="7445094" cy="43438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endParaRPr lang="en-US" sz="3600" dirty="0">
              <a:latin typeface="Cambr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71999"/>
          </a:xfrm>
        </p:spPr>
        <p:txBody>
          <a:bodyPr/>
          <a:lstStyle/>
          <a:p>
            <a:r>
              <a:rPr lang="en-US" sz="2100" dirty="0" smtClean="0">
                <a:latin typeface="Cambria" pitchFamily="18" charset="0"/>
              </a:rPr>
              <a:t>In general, g*(n) will be a lower than g(n), because the algorithm may not have found the optimal path to n yet. </a:t>
            </a:r>
          </a:p>
          <a:p>
            <a:pPr>
              <a:buNone/>
            </a:pPr>
            <a:r>
              <a:rPr lang="en-US" sz="2100" dirty="0" smtClean="0">
                <a:latin typeface="Cambria" pitchFamily="18" charset="0"/>
              </a:rPr>
              <a:t>		g(n) &gt;= g*(n) </a:t>
            </a:r>
          </a:p>
          <a:p>
            <a:r>
              <a:rPr lang="en-US" sz="2100" dirty="0" smtClean="0">
                <a:latin typeface="Cambria" pitchFamily="18" charset="0"/>
              </a:rPr>
              <a:t>The heuristic value h(n) is an estimate of the distance to the goal. </a:t>
            </a:r>
          </a:p>
          <a:p>
            <a:r>
              <a:rPr lang="en-US" sz="2100" dirty="0" smtClean="0">
                <a:latin typeface="Cambria" pitchFamily="18" charset="0"/>
              </a:rPr>
              <a:t>In order for the algorithm to guarantee an optimal solution, it is necessary that the heuristic function underestimate the distance to the goal. </a:t>
            </a:r>
          </a:p>
          <a:p>
            <a:pPr>
              <a:buNone/>
            </a:pPr>
            <a:r>
              <a:rPr lang="en-US" sz="2100" dirty="0" smtClean="0">
                <a:latin typeface="Cambria" pitchFamily="18" charset="0"/>
              </a:rPr>
              <a:t>		h(n) &lt;= h*(n) </a:t>
            </a:r>
          </a:p>
          <a:p>
            <a:r>
              <a:rPr lang="en-US" sz="2100" dirty="0" smtClean="0">
                <a:latin typeface="Cambria" pitchFamily="18" charset="0"/>
              </a:rPr>
              <a:t>We also say that h(n) is a lower bound on h*(n). </a:t>
            </a:r>
          </a:p>
          <a:p>
            <a:r>
              <a:rPr lang="en-US" sz="2100" dirty="0" smtClean="0">
                <a:latin typeface="Cambria" pitchFamily="18" charset="0"/>
              </a:rPr>
              <a:t>If the above condition is true then A* is said to be admissible; that is, it is guaranteed to find the optimal path. </a:t>
            </a:r>
          </a:p>
          <a:p>
            <a:r>
              <a:rPr lang="en-US" sz="2100" dirty="0" smtClean="0">
                <a:latin typeface="Cambria" pitchFamily="18" charset="0"/>
              </a:rPr>
              <a:t>we illustrate with an example the intuition behind the condition that the heuristic function should underestimate the actual cost. </a:t>
            </a:r>
          </a:p>
          <a:p>
            <a:endParaRPr lang="en-US" sz="2100" dirty="0">
              <a:latin typeface="Cambria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Cambria" pitchFamily="18" charset="0"/>
              </a:rPr>
              <a:t>AI - Dr. Divyakant Meva</a:t>
            </a:r>
            <a:endParaRPr lang="en-US" dirty="0">
              <a:latin typeface="Cambria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F6D9E-6A91-45E1-B9A2-3F7CAAE218E2}" type="slidenum">
              <a:rPr lang="zh-CN" alt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endParaRPr lang="en-US" sz="3600" dirty="0">
              <a:latin typeface="Cambr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71999"/>
          </a:xfrm>
        </p:spPr>
        <p:txBody>
          <a:bodyPr/>
          <a:lstStyle/>
          <a:p>
            <a:r>
              <a:rPr lang="en-US" sz="2100" dirty="0" smtClean="0">
                <a:latin typeface="Cambria" pitchFamily="18" charset="0"/>
              </a:rPr>
              <a:t>Let an instance of A* have two nodes, P and Q on the OPEN list, such that both are one move away from the goal. </a:t>
            </a:r>
          </a:p>
          <a:p>
            <a:r>
              <a:rPr lang="en-US" sz="2100" dirty="0" smtClean="0">
                <a:latin typeface="Cambria" pitchFamily="18" charset="0"/>
              </a:rPr>
              <a:t>Let the cost of reaching both P and Q be the same, say 100. </a:t>
            </a:r>
          </a:p>
          <a:p>
            <a:r>
              <a:rPr lang="en-US" sz="2100" dirty="0" smtClean="0">
                <a:latin typeface="Cambria" pitchFamily="18" charset="0"/>
              </a:rPr>
              <a:t>Let the actual cost of the move from P to G be 30, and let the cost of the move from Q to G be 40, as shown in next figure. </a:t>
            </a:r>
          </a:p>
          <a:p>
            <a:r>
              <a:rPr lang="en-US" sz="2100" dirty="0" smtClean="0">
                <a:latin typeface="Cambria" pitchFamily="18" charset="0"/>
              </a:rPr>
              <a:t>Let there be two versions of A*, named A</a:t>
            </a:r>
            <a:r>
              <a:rPr lang="en-US" sz="2100" baseline="-25000" dirty="0" smtClean="0">
                <a:latin typeface="Cambria" pitchFamily="18" charset="0"/>
              </a:rPr>
              <a:t>1</a:t>
            </a:r>
            <a:r>
              <a:rPr lang="en-US" sz="2100" dirty="0" smtClean="0">
                <a:latin typeface="Cambria" pitchFamily="18" charset="0"/>
              </a:rPr>
              <a:t>* and A</a:t>
            </a:r>
            <a:r>
              <a:rPr lang="en-US" sz="2100" baseline="-25000" dirty="0" smtClean="0">
                <a:latin typeface="Cambria" pitchFamily="18" charset="0"/>
              </a:rPr>
              <a:t>2</a:t>
            </a:r>
            <a:r>
              <a:rPr lang="en-US" sz="2100" dirty="0" smtClean="0">
                <a:latin typeface="Cambria" pitchFamily="18" charset="0"/>
              </a:rPr>
              <a:t>*, employing two heuristic functions, h1(n) and h2(n). </a:t>
            </a:r>
          </a:p>
          <a:p>
            <a:r>
              <a:rPr lang="en-US" sz="2100" dirty="0" smtClean="0">
                <a:latin typeface="Cambria" pitchFamily="18" charset="0"/>
              </a:rPr>
              <a:t>Let us assume that both have found the paths up to P and Q with cost 100. </a:t>
            </a:r>
          </a:p>
          <a:p>
            <a:r>
              <a:rPr lang="en-US" sz="2100" dirty="0" smtClean="0">
                <a:latin typeface="Cambria" pitchFamily="18" charset="0"/>
              </a:rPr>
              <a:t>Let both heuristic functions erroneously evaluate Q to be nearer to the goal G than P is. But let A</a:t>
            </a:r>
            <a:r>
              <a:rPr lang="en-US" sz="2100" baseline="-25000" dirty="0" smtClean="0">
                <a:latin typeface="Cambria" pitchFamily="18" charset="0"/>
              </a:rPr>
              <a:t>1</a:t>
            </a:r>
            <a:r>
              <a:rPr lang="en-US" sz="2100" dirty="0" smtClean="0">
                <a:latin typeface="Cambria" pitchFamily="18" charset="0"/>
              </a:rPr>
              <a:t>* overestimate the distance to G; thus, in fact becoming inadmissible, while A</a:t>
            </a:r>
            <a:r>
              <a:rPr lang="en-US" sz="2100" baseline="-25000" dirty="0" smtClean="0">
                <a:latin typeface="Cambria" pitchFamily="18" charset="0"/>
              </a:rPr>
              <a:t>2</a:t>
            </a:r>
            <a:r>
              <a:rPr lang="en-US" sz="2100" dirty="0" smtClean="0">
                <a:latin typeface="Cambria" pitchFamily="18" charset="0"/>
              </a:rPr>
              <a:t>* underestimates the distance, as illustrated next:</a:t>
            </a:r>
            <a:endParaRPr lang="en-US" sz="2100" dirty="0">
              <a:latin typeface="Cambria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Cambria" pitchFamily="18" charset="0"/>
              </a:rPr>
              <a:t>AI - Dr. Divyakant Meva</a:t>
            </a:r>
            <a:endParaRPr lang="en-US" dirty="0">
              <a:latin typeface="Cambria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F6D9E-6A91-45E1-B9A2-3F7CAAE218E2}" type="slidenum">
              <a:rPr lang="zh-CN" alt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AI - Dr. Divyakant Meva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F6D9E-6A91-45E1-B9A2-3F7CAAE218E2}" type="slidenum">
              <a:rPr lang="zh-CN" altLang="en-US" smtClean="0"/>
              <a:pPr/>
              <a:t>9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lum contrast="-10000"/>
          </a:blip>
          <a:srcRect/>
          <a:stretch>
            <a:fillRect/>
          </a:stretch>
        </p:blipFill>
        <p:spPr bwMode="auto">
          <a:xfrm>
            <a:off x="1524000" y="1447800"/>
            <a:ext cx="6019800" cy="47187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usDsgSld">
  <a:themeElements>
    <a:clrScheme name="">
      <a:dk1>
        <a:srgbClr val="000000"/>
      </a:dk1>
      <a:lt1>
        <a:srgbClr val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FFFFFF"/>
      </a:accent3>
      <a:accent4>
        <a:srgbClr val="000000"/>
      </a:accent4>
      <a:accent5>
        <a:srgbClr val="FEC3AE"/>
      </a:accent5>
      <a:accent6>
        <a:srgbClr val="6989C4"/>
      </a:accent6>
      <a:hlink>
        <a:srgbClr val="D2611C"/>
      </a:hlink>
      <a:folHlink>
        <a:srgbClr val="3B435B"/>
      </a:folHlink>
    </a:clrScheme>
    <a:fontScheme name="BusDsgSld">
      <a:majorFont>
        <a:latin typeface="Calibri"/>
        <a:ea typeface="Microsoft YaHei"/>
        <a:cs typeface=""/>
      </a:majorFont>
      <a:minorFont>
        <a:latin typeface="Calibri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SimHei"/>
        <a:cs typeface=""/>
      </a:majorFont>
      <a:minorFont>
        <a:latin typeface="Arial"/>
        <a:ea typeface="Sim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默认设计模板_2">
  <a:themeElements>
    <a:clrScheme name="默认设计模板_2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_2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_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2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2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2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2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2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2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2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2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2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2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2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background-ppt-template-022</Template>
  <TotalTime>1376</TotalTime>
  <Words>967</Words>
  <Application>Microsoft Office PowerPoint</Application>
  <PresentationFormat>On-screen Show (4:3)</PresentationFormat>
  <Paragraphs>115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BusDsgSld</vt:lpstr>
      <vt:lpstr>默认设计模板</vt:lpstr>
      <vt:lpstr>1_默认设计模板</vt:lpstr>
      <vt:lpstr>默认设计模板_2</vt:lpstr>
      <vt:lpstr>Unit 2 - Lecture 15</vt:lpstr>
      <vt:lpstr>A* algorithm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Calculate shortest path for this example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4  Lecture 23 </dc:title>
  <dc:creator>divyakant</dc:creator>
  <cp:lastModifiedBy>admin</cp:lastModifiedBy>
  <cp:revision>448</cp:revision>
  <dcterms:created xsi:type="dcterms:W3CDTF">2015-07-23T15:29:25Z</dcterms:created>
  <dcterms:modified xsi:type="dcterms:W3CDTF">2019-02-25T07:13:24Z</dcterms:modified>
</cp:coreProperties>
</file>