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  <p:sldMasterId id="2147483744" r:id="rId2"/>
    <p:sldMasterId id="2147483756" r:id="rId3"/>
    <p:sldMasterId id="2147483768" r:id="rId4"/>
  </p:sldMasterIdLst>
  <p:notesMasterIdLst>
    <p:notesMasterId r:id="rId14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AEF01-5459-4543-9894-8B2DB831259A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BCF5B-F119-459E-98A2-7523CDED27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auto">
          <a:xfrm>
            <a:off x="0" y="5943600"/>
            <a:ext cx="9153525" cy="1066800"/>
          </a:xfrm>
          <a:custGeom>
            <a:avLst/>
            <a:gdLst>
              <a:gd name="T0" fmla="*/ 0 w 9154274"/>
              <a:gd name="T1" fmla="*/ 1711324 h 3392193"/>
              <a:gd name="T2" fmla="*/ 9144000 w 9154274"/>
              <a:gd name="T3" fmla="*/ 1094402 h 3392193"/>
              <a:gd name="T4" fmla="*/ 9154274 w 9154274"/>
              <a:gd name="T5" fmla="*/ 3010571 h 3392193"/>
              <a:gd name="T6" fmla="*/ 0 w 9154274"/>
              <a:gd name="T7" fmla="*/ 2945039 h 3392193"/>
              <a:gd name="T8" fmla="*/ 0 w 9154274"/>
              <a:gd name="T9" fmla="*/ 1711324 h 3392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54274"/>
              <a:gd name="T16" fmla="*/ 0 h 3392193"/>
              <a:gd name="T17" fmla="*/ 9154274 w 9154274"/>
              <a:gd name="T18" fmla="*/ 3392193 h 33921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/>
          </a:custGeom>
          <a:solidFill>
            <a:srgbClr val="59160A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1" name="Freeform 9"/>
          <p:cNvSpPr>
            <a:spLocks noChangeArrowheads="1"/>
          </p:cNvSpPr>
          <p:nvPr/>
        </p:nvSpPr>
        <p:spPr bwMode="auto">
          <a:xfrm flipV="1">
            <a:off x="0" y="3048000"/>
            <a:ext cx="8839200" cy="3429000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DF4D3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2" name="Freeform 9"/>
          <p:cNvSpPr>
            <a:spLocks noChangeArrowheads="1"/>
          </p:cNvSpPr>
          <p:nvPr/>
        </p:nvSpPr>
        <p:spPr bwMode="auto">
          <a:xfrm flipH="1">
            <a:off x="1143000" y="-758825"/>
            <a:ext cx="8001000" cy="25876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9E17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3" name="Freeform 8"/>
          <p:cNvSpPr>
            <a:spLocks noChangeArrowheads="1"/>
          </p:cNvSpPr>
          <p:nvPr/>
        </p:nvSpPr>
        <p:spPr bwMode="auto">
          <a:xfrm flipH="1">
            <a:off x="1600200" y="-758825"/>
            <a:ext cx="7543800" cy="24352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4" name="Freeform 8"/>
          <p:cNvSpPr>
            <a:spLocks noChangeArrowheads="1"/>
          </p:cNvSpPr>
          <p:nvPr/>
        </p:nvSpPr>
        <p:spPr bwMode="auto">
          <a:xfrm flipV="1">
            <a:off x="0" y="3021013"/>
            <a:ext cx="8334375" cy="3227387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>
              <a:alpha val="53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marL="0" indent="0" algn="ctr"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zh-C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62075" y="3811588"/>
            <a:ext cx="6400800" cy="1116012"/>
          </a:xfrm>
        </p:spPr>
        <p:txBody>
          <a:bodyPr/>
          <a:lstStyle>
            <a:lvl1pPr marL="0" indent="0" algn="ctr">
              <a:defRPr sz="3000"/>
            </a:lvl1pPr>
          </a:lstStyle>
          <a:p>
            <a:r>
              <a:rPr lang="en-US" altLang="zh-CN"/>
              <a:t>Click to edit Master subtitle style</a:t>
            </a: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AI - Dr. Divyakant Meva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55D29B-E621-41A1-B462-92DAB752F5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AI - Dr. Divyakant Meva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4633-0D8E-44BD-8474-341C2C4CD8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AI - Dr. Divyakant Meva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BD139-2611-4B44-9F1E-0AF02C35A4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AI - Dr. Divyakant Meva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F353D-7539-4736-9CBF-21DADCD9158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AI - Dr. Divyakant Meva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FE2C41-B833-4F9A-B97F-9BBD2959507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AI - Dr. Divyakant Meva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F68A35-6EFB-46B4-B75D-E852E966EAC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AI - Dr. Divyakant Meva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64D01-37B2-4B52-ACAC-DD5C5B8316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AI - Dr. Divyakant Meva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6669E3-A38A-4831-BD63-CD44887BF32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AI - Dr. Divyakant Meva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B0B2F8-F854-4BA3-AF89-073B94EC17E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AI - Dr. Divyakant Meva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C67BE0-197F-4749-B1DB-78DBBEBAAFF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AI - Dr. Divyakant Meva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B9193-2C76-4D85-A775-073F310B50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0128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00400"/>
            <a:ext cx="6400800" cy="76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AI - Dr. Divyakant Meva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89AF691-123B-42EE-9273-E1E9909C2A8E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AI - Dr. Divyakant Meva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F6D9E-6A91-45E1-B9A2-3F7CAAE218E2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AI - Dr. Divyakant Meva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9295DB-D648-49DF-A06C-3DBDC1E73C1A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AI - Dr. Divyakant Meva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3F7646-A268-43AD-8BE2-C6061482BF01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AI - Dr. Divyakant Meva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36F2A-9BC0-4574-B5BD-609A75473885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AI - Dr. Divyakant Meva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1A5F70-D418-4057-9089-A042A167591F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AI - Dr. Divyakant Meva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ABE55-4251-41A1-942B-81A7D8411334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AI - Dr. Divyakant Meva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11E76-B73C-4088-984B-C66C7A23147D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AI - Dr. Divyakant Meva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59666-CDD1-42AD-8C88-46480B8C5018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AI - Dr. Divyakant Meva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9BAA0A-00EE-45C5-A4DB-BA5D6A2D7F93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AI - Dr. Divyakant Meva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B73AA-9FC8-4C45-B971-5278E2047D2F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AI - Dr. Divyakant Meva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4C296-1CAB-418B-9967-47D31D4198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AI - Dr. Divyakant Meva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52D83-8788-4A45-8C98-54F798B2213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AI - Dr. Divyakant Meva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D5FED-4F81-43D4-A3D1-A337707ED5E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AI - Dr. Divyakant Meva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93875-B5F8-4F74-89DE-F2B7E4AB14D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AI - Dr. Divyakant Meva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36005-D732-47C3-92D6-097FEF1CBF6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AI - Dr. Divyakant Meva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AF659-CD8C-4F91-8E81-7A88B176FAF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AI - Dr. Divyakant Meva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BA90E-3E3C-49D9-8311-E0BA16F93E1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AI - Dr. Divyakant Meva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123B6C-25C9-4C5E-9920-6B626933E0E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AI - Dr. Divyakant Meva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19B72-FD9D-412A-82C4-F511435AB71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AI - Dr. Divyakant Meva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58C533-135B-4809-9C4A-D11F3013DC2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AI - Dr. Divyakant Meva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CA1895-F799-4952-B339-483C8E5E5AC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0" y="5943600"/>
            <a:ext cx="9153525" cy="1066800"/>
          </a:xfrm>
          <a:custGeom>
            <a:avLst/>
            <a:gdLst>
              <a:gd name="T0" fmla="*/ 0 w 9154274"/>
              <a:gd name="T1" fmla="*/ 1711324 h 3392193"/>
              <a:gd name="T2" fmla="*/ 9144000 w 9154274"/>
              <a:gd name="T3" fmla="*/ 1094402 h 3392193"/>
              <a:gd name="T4" fmla="*/ 9154274 w 9154274"/>
              <a:gd name="T5" fmla="*/ 3010571 h 3392193"/>
              <a:gd name="T6" fmla="*/ 0 w 9154274"/>
              <a:gd name="T7" fmla="*/ 2945039 h 3392193"/>
              <a:gd name="T8" fmla="*/ 0 w 9154274"/>
              <a:gd name="T9" fmla="*/ 1711324 h 3392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54274"/>
              <a:gd name="T16" fmla="*/ 0 h 3392193"/>
              <a:gd name="T17" fmla="*/ 9154274 w 9154274"/>
              <a:gd name="T18" fmla="*/ 3392193 h 33921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/>
          </a:custGeom>
          <a:solidFill>
            <a:srgbClr val="59160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7" name="Freeform 9"/>
          <p:cNvSpPr>
            <a:spLocks noChangeArrowheads="1"/>
          </p:cNvSpPr>
          <p:nvPr/>
        </p:nvSpPr>
        <p:spPr bwMode="auto">
          <a:xfrm flipV="1">
            <a:off x="0" y="3048000"/>
            <a:ext cx="8839200" cy="3429000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DF4D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8" name="Freeform 9"/>
          <p:cNvSpPr>
            <a:spLocks noChangeArrowheads="1"/>
          </p:cNvSpPr>
          <p:nvPr/>
        </p:nvSpPr>
        <p:spPr bwMode="auto">
          <a:xfrm flipH="1">
            <a:off x="1143000" y="-758825"/>
            <a:ext cx="8001000" cy="25876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9E17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9" name="Freeform 8"/>
          <p:cNvSpPr>
            <a:spLocks noChangeArrowheads="1"/>
          </p:cNvSpPr>
          <p:nvPr/>
        </p:nvSpPr>
        <p:spPr bwMode="auto">
          <a:xfrm flipH="1">
            <a:off x="1600200" y="-758825"/>
            <a:ext cx="7543800" cy="24352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30" name="Freeform 8"/>
          <p:cNvSpPr>
            <a:spLocks noChangeArrowheads="1"/>
          </p:cNvSpPr>
          <p:nvPr/>
        </p:nvSpPr>
        <p:spPr bwMode="auto">
          <a:xfrm flipV="1">
            <a:off x="0" y="3021013"/>
            <a:ext cx="8334375" cy="3227387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>
              <a:alpha val="53999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>
                <a:sym typeface="Calibri" pitchFamily="34" charset="0"/>
              </a:rPr>
              <a:t>第二级</a:t>
            </a:r>
          </a:p>
          <a:p>
            <a:pPr lvl="2"/>
            <a:r>
              <a:rPr lang="zh-CN">
                <a:sym typeface="Calibri" pitchFamily="34" charset="0"/>
              </a:rPr>
              <a:t>第三级</a:t>
            </a:r>
          </a:p>
          <a:p>
            <a:pPr lvl="3"/>
            <a:r>
              <a:rPr lang="zh-CN">
                <a:sym typeface="Calibri" pitchFamily="34" charset="0"/>
              </a:rPr>
              <a:t>第四级</a:t>
            </a:r>
          </a:p>
          <a:p>
            <a:pPr lvl="4"/>
            <a:r>
              <a:rPr lang="zh-CN">
                <a:sym typeface="Calibri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>
          <a:solidFill>
            <a:srgbClr val="862110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zh-CN"/>
              <a:t>AI - Dr. Divyakant Meva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5F598B1-3DE6-4964-8FFE-11882F3C65F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AI - Dr. Divyakant Meva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F7FF51D-CF0D-4EF8-82A2-8725CA1306FF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zh-CN"/>
              <a:t>AI - Dr. Divyakant Meva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C048A0-514F-4F64-8D81-4BC23632203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295399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Cambria" pitchFamily="18" charset="0"/>
              </a:rPr>
              <a:t>Unit 2 - </a:t>
            </a:r>
            <a:r>
              <a:rPr lang="en-US" sz="4000">
                <a:latin typeface="Cambria" pitchFamily="18" charset="0"/>
              </a:rPr>
              <a:t>Lecture 16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09801"/>
            <a:ext cx="8077200" cy="205739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200" dirty="0">
                <a:latin typeface="Cambria" pitchFamily="18" charset="0"/>
              </a:rPr>
              <a:t>  IDA* algorithm (Iterative Deepening A*)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>
                <a:latin typeface="Cambria" pitchFamily="18" charset="0"/>
              </a:rPr>
              <a:t>IDA*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>
                <a:latin typeface="Cambria" pitchFamily="18" charset="0"/>
              </a:rPr>
              <a:t>Algorithm IDA* is basically an extension of DFID algorithm seen earlier.</a:t>
            </a:r>
          </a:p>
          <a:p>
            <a:r>
              <a:rPr lang="en-US" sz="2200" dirty="0">
                <a:latin typeface="Cambria" pitchFamily="18" charset="0"/>
              </a:rPr>
              <a:t>IDA* is to A* what DFID was to DFS. </a:t>
            </a:r>
          </a:p>
          <a:p>
            <a:r>
              <a:rPr lang="en-US" sz="2200" dirty="0">
                <a:latin typeface="Cambria" pitchFamily="18" charset="0"/>
              </a:rPr>
              <a:t>It converts the algorithm to a linear space algorithm, though at the expense of an increased time complexity. </a:t>
            </a:r>
          </a:p>
          <a:p>
            <a:r>
              <a:rPr lang="en-US" sz="2200" dirty="0">
                <a:latin typeface="Cambria" pitchFamily="18" charset="0"/>
              </a:rPr>
              <a:t>It capitalizes on the fact that the space requirements of Depth First Search are linear. </a:t>
            </a:r>
          </a:p>
          <a:p>
            <a:r>
              <a:rPr lang="en-US" sz="2200" dirty="0">
                <a:latin typeface="Cambria" pitchFamily="18" charset="0"/>
              </a:rPr>
              <a:t>Further, it is amenable to parallel implementations, which would reduce execution time further. </a:t>
            </a:r>
          </a:p>
          <a:p>
            <a:r>
              <a:rPr lang="en-US" sz="2200" dirty="0">
                <a:latin typeface="Cambria" pitchFamily="18" charset="0"/>
              </a:rPr>
              <a:t>A simple way to do that would be to assign the different successors to different machines, each extending different partial solutions.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AI - Dr. Divyakant Meva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71999"/>
          </a:xfrm>
        </p:spPr>
        <p:txBody>
          <a:bodyPr/>
          <a:lstStyle/>
          <a:p>
            <a:r>
              <a:rPr lang="en-US" sz="2200" dirty="0">
                <a:latin typeface="Cambria" pitchFamily="18" charset="0"/>
              </a:rPr>
              <a:t>The IDA* algorithm is described below in next figure .</a:t>
            </a:r>
          </a:p>
          <a:p>
            <a:r>
              <a:rPr lang="en-US" sz="2200" dirty="0">
                <a:latin typeface="Cambria" pitchFamily="18" charset="0"/>
              </a:rPr>
              <a:t>The algorithm uses a search bound captured in a variable named cutoff.</a:t>
            </a:r>
          </a:p>
          <a:p>
            <a:r>
              <a:rPr lang="en-US" sz="2200" dirty="0">
                <a:latin typeface="Cambria" pitchFamily="18" charset="0"/>
              </a:rPr>
              <a:t>The initial value of cutoff is set to the lower bound cost, as seen from the start node S.</a:t>
            </a:r>
          </a:p>
          <a:p>
            <a:r>
              <a:rPr lang="en-US" sz="2200" dirty="0">
                <a:latin typeface="Cambria" pitchFamily="18" charset="0"/>
              </a:rPr>
              <a:t>Since this is a lower bound, any solution found within cutoff cost must be optimal.</a:t>
            </a:r>
          </a:p>
          <a:p>
            <a:r>
              <a:rPr lang="en-US" sz="2200" dirty="0">
                <a:latin typeface="Cambria" pitchFamily="18" charset="0"/>
              </a:rPr>
              <a:t>The observant reader would have noticed that it is quite unlikely that the solution would be found in the first iteration when cutoff = f(S).</a:t>
            </a:r>
          </a:p>
          <a:p>
            <a:r>
              <a:rPr lang="en-US" sz="2200" dirty="0">
                <a:latin typeface="Cambria" pitchFamily="18" charset="0"/>
              </a:rPr>
              <a:t>This is because the heuristic function is designed to underestimate the optimal cost.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AI - Dr. Divyakant Meva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71999"/>
          </a:xfrm>
        </p:spPr>
        <p:txBody>
          <a:bodyPr/>
          <a:lstStyle/>
          <a:p>
            <a:r>
              <a:rPr lang="en-US" sz="2100" dirty="0">
                <a:latin typeface="Cambria" pitchFamily="18" charset="0"/>
              </a:rPr>
              <a:t>However, if the DFS search fails, in the next iteration the cutoff value is incremented to the next lowest f-value from the list OPEN.</a:t>
            </a:r>
          </a:p>
          <a:p>
            <a:r>
              <a:rPr lang="en-US" sz="2100" dirty="0">
                <a:latin typeface="Cambria" pitchFamily="18" charset="0"/>
              </a:rPr>
              <a:t>In this way, the value of cutoff is increased incrementally to ensure that in any iteration, only an optimal cost solution can be found.</a:t>
            </a:r>
          </a:p>
          <a:p>
            <a:endParaRPr lang="en-US" sz="21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AI - Dr. Divyakant Meva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0"/>
            <a:ext cx="8763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71999"/>
          </a:xfrm>
        </p:spPr>
        <p:txBody>
          <a:bodyPr/>
          <a:lstStyle/>
          <a:p>
            <a:r>
              <a:rPr lang="en-US" sz="2100" dirty="0">
                <a:latin typeface="Cambria" pitchFamily="18" charset="0"/>
              </a:rPr>
              <a:t>While the algorithm IDA* essentially does Depth First Search in each iteration, the space that it explores is biased towards the goal.</a:t>
            </a:r>
          </a:p>
          <a:p>
            <a:r>
              <a:rPr lang="en-US" sz="2100" dirty="0">
                <a:latin typeface="Cambria" pitchFamily="18" charset="0"/>
              </a:rPr>
              <a:t>This is because the f-value used for each node is the sum of the g-value and the h-value.</a:t>
            </a:r>
          </a:p>
          <a:p>
            <a:r>
              <a:rPr lang="en-US" sz="2100" dirty="0">
                <a:latin typeface="Cambria" pitchFamily="18" charset="0"/>
              </a:rPr>
              <a:t>As for paths that are leading away from the goal, the h-values will increase and such paths would be cut off early.</a:t>
            </a:r>
          </a:p>
          <a:p>
            <a:r>
              <a:rPr lang="en-US" sz="2100" dirty="0">
                <a:latin typeface="Cambria" pitchFamily="18" charset="0"/>
              </a:rPr>
              <a:t>Thus, while DFS itself is without a sense of direction, the fact that f-values are used to prune the search pulls the overall envelope that it searches within towards the goal node as depicted in next figure .</a:t>
            </a:r>
          </a:p>
          <a:p>
            <a:r>
              <a:rPr lang="en-US" sz="2100" dirty="0">
                <a:latin typeface="Cambria" pitchFamily="18" charset="0"/>
              </a:rPr>
              <a:t>Like DFS, the space required of IDA* grows linearly with depth.</a:t>
            </a:r>
          </a:p>
          <a:p>
            <a:r>
              <a:rPr lang="en-US" sz="2100" dirty="0">
                <a:latin typeface="Cambria" pitchFamily="18" charset="0"/>
              </a:rPr>
              <a:t>We do not need to maintain a CLOSED list if we keep track of the solution path explicitly.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AI - Dr. Divyakant Meva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100" dirty="0">
                <a:latin typeface="Cambria" pitchFamily="18" charset="0"/>
              </a:rPr>
              <a:t>There is, however, a drawback that in problems like city map route, finding the algorithm may expand internal nodes many times.</a:t>
            </a:r>
          </a:p>
          <a:p>
            <a:r>
              <a:rPr lang="en-US" sz="2100" dirty="0">
                <a:latin typeface="Cambria" pitchFamily="18" charset="0"/>
              </a:rPr>
              <a:t>This happens because there are many routes to a node, and each time the node is expanded all over again. </a:t>
            </a:r>
          </a:p>
          <a:p>
            <a:r>
              <a:rPr lang="en-US" sz="2100" dirty="0">
                <a:latin typeface="Cambria" pitchFamily="18" charset="0"/>
              </a:rPr>
              <a:t>For large problem sizes, this can become a problem. </a:t>
            </a:r>
          </a:p>
          <a:p>
            <a:r>
              <a:rPr lang="en-US" sz="2100" dirty="0">
                <a:latin typeface="Cambria" pitchFamily="18" charset="0"/>
              </a:rPr>
              <a:t>Next figure illustrates the search space explored by IDA* with some value of cutoff. </a:t>
            </a:r>
          </a:p>
          <a:p>
            <a:r>
              <a:rPr lang="en-US" sz="2100" dirty="0">
                <a:latin typeface="Cambria" pitchFamily="18" charset="0"/>
              </a:rPr>
              <a:t>One can see that there are </a:t>
            </a:r>
            <a:r>
              <a:rPr lang="en-US" sz="2100" dirty="0" err="1">
                <a:latin typeface="Cambria" pitchFamily="18" charset="0"/>
              </a:rPr>
              <a:t>combinatorially</a:t>
            </a:r>
            <a:r>
              <a:rPr lang="en-US" sz="2100" dirty="0">
                <a:latin typeface="Cambria" pitchFamily="18" charset="0"/>
              </a:rPr>
              <a:t> many paths to any node within the cutoff range. </a:t>
            </a:r>
          </a:p>
          <a:p>
            <a:r>
              <a:rPr lang="en-US" sz="2100" dirty="0">
                <a:latin typeface="Cambria" pitchFamily="18" charset="0"/>
              </a:rPr>
              <a:t>In the absence of a CLOSED list, IDA* will visit all nodes through all possible paths. </a:t>
            </a:r>
          </a:p>
          <a:p>
            <a:r>
              <a:rPr lang="en-US" sz="2100" dirty="0">
                <a:latin typeface="Cambria" pitchFamily="18" charset="0"/>
              </a:rPr>
              <a:t>Nevertheless, for many problems, IDA* can be a good option, especially if the number of combinations are small. </a:t>
            </a:r>
          </a:p>
          <a:p>
            <a:endParaRPr lang="en-US" sz="2100" dirty="0">
              <a:latin typeface="Cambri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- Dr. Divyakant Meva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- Dr. Divyakant Meva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lum contrast="-20000"/>
          </a:blip>
          <a:srcRect/>
          <a:stretch>
            <a:fillRect/>
          </a:stretch>
        </p:blipFill>
        <p:spPr bwMode="auto">
          <a:xfrm>
            <a:off x="457200" y="1447800"/>
            <a:ext cx="7924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100" dirty="0">
                <a:latin typeface="Cambria" pitchFamily="18" charset="0"/>
              </a:rPr>
              <a:t>A factor that may adversely affect running time is when the increment in the cutoff value is such that only a few more nodes are included in each cycle.</a:t>
            </a:r>
          </a:p>
          <a:p>
            <a:r>
              <a:rPr lang="en-US" sz="2100" dirty="0">
                <a:latin typeface="Cambria" pitchFamily="18" charset="0"/>
              </a:rPr>
              <a:t>In the worst case, only one node may be added in each iteration.</a:t>
            </a:r>
          </a:p>
          <a:p>
            <a:r>
              <a:rPr lang="en-US" sz="2100" dirty="0">
                <a:latin typeface="Cambria" pitchFamily="18" charset="0"/>
              </a:rPr>
              <a:t>While this is necessary to guarantee admissibility, one could trade off execution time with some controlled loss in the solution cost.</a:t>
            </a:r>
          </a:p>
          <a:p>
            <a:r>
              <a:rPr lang="en-US" sz="2100" dirty="0">
                <a:latin typeface="Cambria" pitchFamily="18" charset="0"/>
              </a:rPr>
              <a:t>For example, one could decide in advance that the cutoff bounds will be increased by a value </a:t>
            </a:r>
            <a:r>
              <a:rPr lang="en-US" sz="2400" dirty="0"/>
              <a:t>§</a:t>
            </a:r>
            <a:r>
              <a:rPr lang="en-US" sz="2100" dirty="0">
                <a:latin typeface="Cambria" pitchFamily="18" charset="0"/>
              </a:rPr>
              <a:t> that is predetermined.</a:t>
            </a:r>
          </a:p>
          <a:p>
            <a:r>
              <a:rPr lang="en-US" sz="2100" dirty="0">
                <a:latin typeface="Cambria" pitchFamily="18" charset="0"/>
              </a:rPr>
              <a:t>The loss then will be bounded by </a:t>
            </a:r>
            <a:r>
              <a:rPr lang="en-US" sz="2400" dirty="0"/>
              <a:t>§</a:t>
            </a:r>
            <a:r>
              <a:rPr lang="en-US" sz="2100" dirty="0">
                <a:latin typeface="Cambria" pitchFamily="18" charset="0"/>
              </a:rPr>
              <a:t> , and an appropriate choice may be made for a given application.</a:t>
            </a:r>
          </a:p>
          <a:p>
            <a:r>
              <a:rPr lang="en-US" sz="2100" dirty="0">
                <a:latin typeface="Cambria" pitchFamily="18" charset="0"/>
              </a:rPr>
              <a:t>Next figure illustrates this situation. In the illustration, two goal nodes come within the ambit of cutoff when it is increased by </a:t>
            </a:r>
            <a:r>
              <a:rPr lang="en-US" sz="2400" dirty="0"/>
              <a:t>§</a:t>
            </a:r>
            <a:r>
              <a:rPr lang="en-US" sz="2100" dirty="0">
                <a:latin typeface="Cambria" pitchFamily="18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- Dr. Divyakant Meva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100" dirty="0">
                <a:latin typeface="Cambria" pitchFamily="18" charset="0"/>
              </a:rPr>
              <a:t>However, since the underlying search is DFS, it may terminate with the more expensive solution.</a:t>
            </a:r>
          </a:p>
          <a:p>
            <a:endParaRPr lang="en-US" sz="2100" dirty="0">
              <a:latin typeface="Cambri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- Dr. Divyakant Meva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contrast="-20000"/>
          </a:blip>
          <a:srcRect/>
          <a:stretch>
            <a:fillRect/>
          </a:stretch>
        </p:blipFill>
        <p:spPr bwMode="auto">
          <a:xfrm>
            <a:off x="838200" y="2285999"/>
            <a:ext cx="7162800" cy="3940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DsgSld">
  <a:themeElements>
    <a:clrScheme name="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FFFFFF"/>
      </a:accent3>
      <a:accent4>
        <a:srgbClr val="000000"/>
      </a:accent4>
      <a:accent5>
        <a:srgbClr val="FEC3AE"/>
      </a:accent5>
      <a:accent6>
        <a:srgbClr val="6989C4"/>
      </a:accent6>
      <a:hlink>
        <a:srgbClr val="D2611C"/>
      </a:hlink>
      <a:folHlink>
        <a:srgbClr val="3B435B"/>
      </a:folHlink>
    </a:clrScheme>
    <a:fontScheme name="BusDsgSld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background-ppt-template-022</Template>
  <TotalTime>1424</TotalTime>
  <Words>760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</vt:lpstr>
      <vt:lpstr>BusDsgSld</vt:lpstr>
      <vt:lpstr>默认设计模板</vt:lpstr>
      <vt:lpstr>1_默认设计模板</vt:lpstr>
      <vt:lpstr>默认设计模板_2</vt:lpstr>
      <vt:lpstr>Unit 2 - Lecture 16</vt:lpstr>
      <vt:lpstr>IDA*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  Lecture 23 </dc:title>
  <dc:creator>divyakant</dc:creator>
  <cp:lastModifiedBy>Lenovo</cp:lastModifiedBy>
  <cp:revision>454</cp:revision>
  <dcterms:created xsi:type="dcterms:W3CDTF">2015-07-23T15:29:25Z</dcterms:created>
  <dcterms:modified xsi:type="dcterms:W3CDTF">2023-10-13T06:22:27Z</dcterms:modified>
</cp:coreProperties>
</file>