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44" r:id="rId2"/>
    <p:sldMasterId id="2147483756" r:id="rId3"/>
    <p:sldMasterId id="2147483768" r:id="rId4"/>
  </p:sldMasterIdLst>
  <p:notesMasterIdLst>
    <p:notesMasterId r:id="rId23"/>
  </p:notesMasterIdLst>
  <p:sldIdLst>
    <p:sldId id="25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3" r:id="rId17"/>
    <p:sldId id="284" r:id="rId18"/>
    <p:sldId id="285" r:id="rId19"/>
    <p:sldId id="280" r:id="rId20"/>
    <p:sldId id="282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AEF01-5459-4543-9894-8B2DB831259A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BCF5B-F119-459E-98A2-7523CDED27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0" y="5943600"/>
            <a:ext cx="9153525" cy="1066800"/>
          </a:xfrm>
          <a:custGeom>
            <a:avLst/>
            <a:gdLst>
              <a:gd name="T0" fmla="*/ 0 w 9154274"/>
              <a:gd name="T1" fmla="*/ 1711324 h 3392193"/>
              <a:gd name="T2" fmla="*/ 9144000 w 9154274"/>
              <a:gd name="T3" fmla="*/ 1094402 h 3392193"/>
              <a:gd name="T4" fmla="*/ 9154274 w 9154274"/>
              <a:gd name="T5" fmla="*/ 3010571 h 3392193"/>
              <a:gd name="T6" fmla="*/ 0 w 9154274"/>
              <a:gd name="T7" fmla="*/ 2945039 h 3392193"/>
              <a:gd name="T8" fmla="*/ 0 w 9154274"/>
              <a:gd name="T9" fmla="*/ 1711324 h 3392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54274"/>
              <a:gd name="T16" fmla="*/ 0 h 3392193"/>
              <a:gd name="T17" fmla="*/ 9154274 w 9154274"/>
              <a:gd name="T18" fmla="*/ 3392193 h 3392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solidFill>
            <a:srgbClr val="59160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1" name="Freeform 9"/>
          <p:cNvSpPr>
            <a:spLocks noChangeArrowheads="1"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DF4D3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2" name="Freeform 9"/>
          <p:cNvSpPr>
            <a:spLocks noChangeArrowheads="1"/>
          </p:cNvSpPr>
          <p:nvPr/>
        </p:nvSpPr>
        <p:spPr bwMode="auto">
          <a:xfrm flipH="1">
            <a:off x="1143000" y="-758825"/>
            <a:ext cx="8001000" cy="25876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9E17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3" name="Freeform 8"/>
          <p:cNvSpPr>
            <a:spLocks noChangeArrowheads="1"/>
          </p:cNvSpPr>
          <p:nvPr/>
        </p:nvSpPr>
        <p:spPr bwMode="auto">
          <a:xfrm flipH="1">
            <a:off x="1600200" y="-758825"/>
            <a:ext cx="7543800" cy="24352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4" name="Freeform 8"/>
          <p:cNvSpPr>
            <a:spLocks noChangeArrowheads="1"/>
          </p:cNvSpPr>
          <p:nvPr/>
        </p:nvSpPr>
        <p:spPr bwMode="auto">
          <a:xfrm flipV="1">
            <a:off x="0" y="3021013"/>
            <a:ext cx="8334375" cy="3227387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>
              <a:alpha val="53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marL="0" indent="0" algn="ctr"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62075" y="3811588"/>
            <a:ext cx="6400800" cy="1116012"/>
          </a:xfrm>
        </p:spPr>
        <p:txBody>
          <a:bodyPr/>
          <a:lstStyle>
            <a:lvl1pPr marL="0" indent="0" algn="ctr">
              <a:defRPr sz="3000"/>
            </a:lvl1pPr>
          </a:lstStyle>
          <a:p>
            <a:r>
              <a:rPr lang="en-US" altLang="zh-CN" smtClean="0"/>
              <a:t>Click to edit Master subtitle style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5D29B-E621-41A1-B462-92DAB752F54F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4633-0D8E-44BD-8474-341C2C4CD8C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BD139-2611-4B44-9F1E-0AF02C35A4A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F353D-7539-4736-9CBF-21DADCD91581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E2C41-B833-4F9A-B97F-9BBD2959507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68A35-6EFB-46B4-B75D-E852E966EAC7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64D01-37B2-4B52-ACAC-DD5C5B831620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669E3-A38A-4831-BD63-CD44887BF32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0B2F8-F854-4BA3-AF89-073B94EC17ED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67BE0-197F-4749-B1DB-78DBBEBAAFF2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B9193-2C76-4D85-A775-073F310B50C5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0128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64008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89AF691-123B-42EE-9273-E1E9909C2A8E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F6D9E-6A91-45E1-B9A2-3F7CAAE218E2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295DB-D648-49DF-A06C-3DBDC1E73C1A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F7646-A268-43AD-8BE2-C6061482BF01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36F2A-9BC0-4574-B5BD-609A75473885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A5F70-D418-4057-9089-A042A167591F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ABE55-4251-41A1-942B-81A7D8411334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11E76-B73C-4088-984B-C66C7A23147D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59666-CDD1-42AD-8C88-46480B8C5018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AA0A-00EE-45C5-A4DB-BA5D6A2D7F93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B73AA-9FC8-4C45-B971-5278E2047D2F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4C296-1CAB-418B-9967-47D31D4198FD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52D83-8788-4A45-8C98-54F798B22135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D5FED-4F81-43D4-A3D1-A337707ED5E5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93875-B5F8-4F74-89DE-F2B7E4AB14D3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36005-D732-47C3-92D6-097FEF1CBF60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AF659-CD8C-4F91-8E81-7A88B176FAF4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A90E-3E3C-49D9-8311-E0BA16F93E1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23B6C-25C9-4C5E-9920-6B626933E0E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19B72-FD9D-412A-82C4-F511435AB71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8C533-135B-4809-9C4A-D11F3013DC2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A1895-F799-4952-B339-483C8E5E5AC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5943600"/>
            <a:ext cx="9153525" cy="1066800"/>
          </a:xfrm>
          <a:custGeom>
            <a:avLst/>
            <a:gdLst>
              <a:gd name="T0" fmla="*/ 0 w 9154274"/>
              <a:gd name="T1" fmla="*/ 1711324 h 3392193"/>
              <a:gd name="T2" fmla="*/ 9144000 w 9154274"/>
              <a:gd name="T3" fmla="*/ 1094402 h 3392193"/>
              <a:gd name="T4" fmla="*/ 9154274 w 9154274"/>
              <a:gd name="T5" fmla="*/ 3010571 h 3392193"/>
              <a:gd name="T6" fmla="*/ 0 w 9154274"/>
              <a:gd name="T7" fmla="*/ 2945039 h 3392193"/>
              <a:gd name="T8" fmla="*/ 0 w 9154274"/>
              <a:gd name="T9" fmla="*/ 1711324 h 3392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54274"/>
              <a:gd name="T16" fmla="*/ 0 h 3392193"/>
              <a:gd name="T17" fmla="*/ 9154274 w 9154274"/>
              <a:gd name="T18" fmla="*/ 3392193 h 3392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solidFill>
            <a:srgbClr val="59160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7" name="Freeform 9"/>
          <p:cNvSpPr>
            <a:spLocks noChangeArrowheads="1"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DF4D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8" name="Freeform 9"/>
          <p:cNvSpPr>
            <a:spLocks noChangeArrowheads="1"/>
          </p:cNvSpPr>
          <p:nvPr/>
        </p:nvSpPr>
        <p:spPr bwMode="auto">
          <a:xfrm flipH="1">
            <a:off x="1143000" y="-758825"/>
            <a:ext cx="8001000" cy="25876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9E17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9" name="Freeform 8"/>
          <p:cNvSpPr>
            <a:spLocks noChangeArrowheads="1"/>
          </p:cNvSpPr>
          <p:nvPr/>
        </p:nvSpPr>
        <p:spPr bwMode="auto">
          <a:xfrm flipH="1">
            <a:off x="1600200" y="-758825"/>
            <a:ext cx="7543800" cy="24352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0" name="Freeform 8"/>
          <p:cNvSpPr>
            <a:spLocks noChangeArrowheads="1"/>
          </p:cNvSpPr>
          <p:nvPr/>
        </p:nvSpPr>
        <p:spPr bwMode="auto">
          <a:xfrm flipV="1">
            <a:off x="0" y="3021013"/>
            <a:ext cx="8334375" cy="3227387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>
              <a:alpha val="53999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rgbClr val="862110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F598B1-3DE6-4964-8FFE-11882F3C65FE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7FF51D-CF0D-4EF8-82A2-8725CA1306FF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C048A0-514F-4F64-8D81-4BC23632203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95399"/>
          </a:xfrm>
        </p:spPr>
        <p:txBody>
          <a:bodyPr>
            <a:normAutofit/>
          </a:bodyPr>
          <a:lstStyle/>
          <a:p>
            <a:pPr algn="l"/>
            <a:r>
              <a:rPr lang="en-US" sz="4000" smtClean="0">
                <a:latin typeface="Cambria" pitchFamily="18" charset="0"/>
              </a:rPr>
              <a:t>Unit  2- Lecture 17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09801"/>
            <a:ext cx="8077200" cy="205739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  Introduction to Game playing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  Board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19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Cards of other players are hidden, but the pack is known and finite. </a:t>
            </a:r>
          </a:p>
          <a:p>
            <a:r>
              <a:rPr lang="en-US" sz="2200" dirty="0" smtClean="0">
                <a:latin typeface="Cambria" pitchFamily="18" charset="0"/>
              </a:rPr>
              <a:t>So a player does not know the options available to other players, but the possible options are bounded by knowledge of the cards that have not yet been played. </a:t>
            </a:r>
          </a:p>
          <a:p>
            <a:r>
              <a:rPr lang="en-US" sz="2200" dirty="0" smtClean="0">
                <a:latin typeface="Cambria" pitchFamily="18" charset="0"/>
              </a:rPr>
              <a:t>In games like contract bridge, players draw inferences from the known information to collect as much additional information as possible. </a:t>
            </a:r>
          </a:p>
          <a:p>
            <a:r>
              <a:rPr lang="en-US" sz="2200" dirty="0" smtClean="0">
                <a:latin typeface="Cambria" pitchFamily="18" charset="0"/>
              </a:rPr>
              <a:t>The game has four players, with partnerships of two each, and the strategy also involves communication of information between partners. </a:t>
            </a:r>
          </a:p>
          <a:p>
            <a:r>
              <a:rPr lang="en-US" sz="2200" dirty="0" smtClean="0">
                <a:latin typeface="Cambria" pitchFamily="18" charset="0"/>
              </a:rPr>
              <a:t>Since this information is also available to opponents, the tactics often involve misinformation and fraud too. 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1999"/>
          </a:xfrm>
        </p:spPr>
        <p:txBody>
          <a:bodyPr/>
          <a:lstStyle/>
          <a:p>
            <a:r>
              <a:rPr lang="en-US" sz="2150" dirty="0" smtClean="0">
                <a:latin typeface="Cambria" pitchFamily="18" charset="0"/>
              </a:rPr>
              <a:t>Army generals fighting wars operate similarly with genuinely incomplete information. </a:t>
            </a:r>
          </a:p>
          <a:p>
            <a:r>
              <a:rPr lang="en-US" sz="2150" dirty="0" smtClean="0">
                <a:latin typeface="Cambria" pitchFamily="18" charset="0"/>
              </a:rPr>
              <a:t>They also attempt to collect information about the resources and options of the enemy, and likewise the flow of information yields opportunities of misinformation and fraud. </a:t>
            </a:r>
          </a:p>
          <a:p>
            <a:r>
              <a:rPr lang="en-US" sz="2150" dirty="0" smtClean="0">
                <a:latin typeface="Cambria" pitchFamily="18" charset="0"/>
              </a:rPr>
              <a:t>War and spies provide a multitude of engaging stories concerning information exchange and deception. </a:t>
            </a:r>
          </a:p>
          <a:p>
            <a:r>
              <a:rPr lang="en-US" sz="2150" dirty="0" smtClean="0">
                <a:latin typeface="Cambria" pitchFamily="18" charset="0"/>
              </a:rPr>
              <a:t>Since both sides usually suffer casualties, wars can be seen as negative sum games, though sometimes one side may have some positive payoff. </a:t>
            </a:r>
          </a:p>
          <a:p>
            <a:r>
              <a:rPr lang="en-US" sz="2150" dirty="0" smtClean="0">
                <a:latin typeface="Cambria" pitchFamily="18" charset="0"/>
              </a:rPr>
              <a:t>A price war, likewise, inflicts losses on the competing sellers, and can be modeled as a negative sum game, though if the buyers are included in the game too then it becomes a multi-player zero sum game. </a:t>
            </a:r>
            <a:endParaRPr lang="en-US" sz="215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1999"/>
          </a:xfrm>
        </p:spPr>
        <p:txBody>
          <a:bodyPr/>
          <a:lstStyle/>
          <a:p>
            <a:r>
              <a:rPr lang="en-US" sz="2150" dirty="0" smtClean="0">
                <a:latin typeface="Cambria" pitchFamily="18" charset="0"/>
              </a:rPr>
              <a:t>Cooperation is an example of a positive sum game, whether it is between students studying together for an examination, or when large corporations plan to jack up prices. </a:t>
            </a:r>
          </a:p>
          <a:p>
            <a:r>
              <a:rPr lang="en-US" sz="2150" dirty="0" smtClean="0">
                <a:latin typeface="Cambria" pitchFamily="18" charset="0"/>
              </a:rPr>
              <a:t>Observe that some of the examples above do not have alternating moves, and neither is the outcome of their actions deterministic. </a:t>
            </a:r>
          </a:p>
          <a:p>
            <a:r>
              <a:rPr lang="en-US" sz="2150" dirty="0" smtClean="0">
                <a:latin typeface="Cambria" pitchFamily="18" charset="0"/>
              </a:rPr>
              <a:t>In the domain of recreation, Checkers (also known as Draughts), Chess, Othello and Go are examples of board games that have received the attention of programmers. </a:t>
            </a:r>
          </a:p>
          <a:p>
            <a:r>
              <a:rPr lang="en-US" sz="2150" dirty="0" smtClean="0">
                <a:latin typeface="Cambria" pitchFamily="18" charset="0"/>
              </a:rPr>
              <a:t>One of the earliest to make a mark was Arthur Samuel's Checkers playing program.</a:t>
            </a:r>
          </a:p>
          <a:p>
            <a:r>
              <a:rPr lang="en-US" sz="2150" dirty="0" smtClean="0">
                <a:latin typeface="Cambria" pitchFamily="18" charset="0"/>
              </a:rPr>
              <a:t>It was a program that improved its performance with experience, and became news when it was able to beat its creator!  </a:t>
            </a:r>
            <a:endParaRPr lang="en-US" sz="215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ambria" pitchFamily="18" charset="0"/>
              </a:rPr>
              <a:t>Checkers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13</a:t>
            </a:fld>
            <a:endParaRPr lang="en-US" dirty="0"/>
          </a:p>
        </p:txBody>
      </p:sp>
      <p:sp>
        <p:nvSpPr>
          <p:cNvPr id="66562" name="AutoShape 2" descr="Image result for checkers"/>
          <p:cNvSpPr>
            <a:spLocks noChangeAspect="1" noChangeArrowheads="1"/>
          </p:cNvSpPr>
          <p:nvPr/>
        </p:nvSpPr>
        <p:spPr bwMode="auto">
          <a:xfrm>
            <a:off x="155575" y="-1600200"/>
            <a:ext cx="5715000" cy="33337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6563" name="Picture 3" descr="C:\Users\divyakant\Downloads\checke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500" y="2196306"/>
            <a:ext cx="5715000" cy="333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ambria" pitchFamily="18" charset="0"/>
              </a:rPr>
              <a:t>Othello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14</a:t>
            </a:fld>
            <a:endParaRPr lang="en-US" dirty="0"/>
          </a:p>
        </p:txBody>
      </p:sp>
      <p:pic>
        <p:nvPicPr>
          <p:cNvPr id="67586" name="Picture 2" descr="Image result for othello g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752600"/>
            <a:ext cx="4762500" cy="4171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ambria" pitchFamily="18" charset="0"/>
              </a:rPr>
              <a:t>Go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15</a:t>
            </a:fld>
            <a:endParaRPr lang="en-US" dirty="0"/>
          </a:p>
        </p:txBody>
      </p:sp>
      <p:pic>
        <p:nvPicPr>
          <p:cNvPr id="68610" name="Picture 2" descr="Image result for go g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76400"/>
            <a:ext cx="6515100" cy="4324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1999"/>
          </a:xfrm>
        </p:spPr>
        <p:txBody>
          <a:bodyPr/>
          <a:lstStyle/>
          <a:p>
            <a:r>
              <a:rPr lang="en-US" sz="2100" dirty="0" smtClean="0">
                <a:latin typeface="Cambria" pitchFamily="18" charset="0"/>
              </a:rPr>
              <a:t>The learning it did was essentially parametric reinforcement learning, tuning weights of its evaluation function based on the outcome of each game.</a:t>
            </a:r>
          </a:p>
          <a:p>
            <a:r>
              <a:rPr lang="en-US" sz="2100" dirty="0" smtClean="0">
                <a:latin typeface="Cambria" pitchFamily="18" charset="0"/>
              </a:rPr>
              <a:t>But it contributed to the wild notion of computers taking over the world, a la Victor Frankenstein's robotic creature, in the novel written by Mary Shelley in 1818.</a:t>
            </a:r>
          </a:p>
          <a:p>
            <a:r>
              <a:rPr lang="en-US" sz="2100" dirty="0" smtClean="0">
                <a:latin typeface="Cambria" pitchFamily="18" charset="0"/>
              </a:rPr>
              <a:t>Amongst the incomplete information games, the most successful has been the implementation of </a:t>
            </a:r>
            <a:r>
              <a:rPr lang="en-US" sz="2100" u="sng" dirty="0" smtClean="0">
                <a:latin typeface="Cambria" pitchFamily="18" charset="0"/>
              </a:rPr>
              <a:t>Scrabble </a:t>
            </a:r>
            <a:r>
              <a:rPr lang="en-US" sz="2100" dirty="0" smtClean="0">
                <a:latin typeface="Cambria" pitchFamily="18" charset="0"/>
              </a:rPr>
              <a:t>(Scrabble is a word game in which two to four players score points by placing tiles bearing a single letter onto a board divided into a 15×15 grid of squares).</a:t>
            </a:r>
          </a:p>
          <a:p>
            <a:r>
              <a:rPr lang="en-US" sz="2100" dirty="0" smtClean="0">
                <a:latin typeface="Cambria" pitchFamily="18" charset="0"/>
              </a:rPr>
              <a:t>In fact, the program </a:t>
            </a:r>
            <a:r>
              <a:rPr lang="en-US" sz="2100" u="sng" dirty="0" smtClean="0">
                <a:latin typeface="Cambria" pitchFamily="18" charset="0"/>
              </a:rPr>
              <a:t>Maven</a:t>
            </a:r>
            <a:r>
              <a:rPr lang="en-US" sz="2100" dirty="0" smtClean="0">
                <a:latin typeface="Cambria" pitchFamily="18" charset="0"/>
              </a:rPr>
              <a:t>, ( AI scrabble player ) can easily outplay human players (Sheppard, 2002).</a:t>
            </a:r>
          </a:p>
          <a:p>
            <a:r>
              <a:rPr lang="en-US" sz="2100" dirty="0" smtClean="0">
                <a:latin typeface="Cambria" pitchFamily="18" charset="0"/>
              </a:rPr>
              <a:t>This is not surprising given that the machine can have access to a large vocabulary.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ambria" pitchFamily="18" charset="0"/>
              </a:rPr>
              <a:t>Scrabble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 descr="Image result for scrabb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6991350" cy="3933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19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In addition, it can speedily run through different combinations, and pick the one yielding maximum score.</a:t>
            </a:r>
          </a:p>
          <a:p>
            <a:r>
              <a:rPr lang="en-US" sz="2200" dirty="0" smtClean="0">
                <a:latin typeface="Cambria" pitchFamily="18" charset="0"/>
              </a:rPr>
              <a:t>One could use a heuristic function that evaluates a board position by the points it yields, along with some measure of the cost of openings it creates for the opponent. </a:t>
            </a:r>
          </a:p>
          <a:p>
            <a:r>
              <a:rPr lang="en-US" sz="2200" dirty="0" smtClean="0">
                <a:latin typeface="Cambria" pitchFamily="18" charset="0"/>
              </a:rPr>
              <a:t>A game that is met with less success is Contract Bridge. </a:t>
            </a:r>
          </a:p>
          <a:p>
            <a:r>
              <a:rPr lang="en-US" sz="2200" dirty="0" smtClean="0">
                <a:latin typeface="Cambria" pitchFamily="18" charset="0"/>
              </a:rPr>
              <a:t>Though there have been several attempts at implementing the game, a truly world class player is yet to emerge.</a:t>
            </a:r>
          </a:p>
          <a:p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Introduction to Game playing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Playing games like Chess well has long been considered a hallmark of intelligence amongst humans.</a:t>
            </a:r>
          </a:p>
          <a:p>
            <a:r>
              <a:rPr lang="en-US" sz="2200" dirty="0" smtClean="0">
                <a:latin typeface="Cambria" pitchFamily="18" charset="0"/>
              </a:rPr>
              <a:t>The game of Chess was most likely invented in India, and has long been considered as a training ground for strategic thinking.</a:t>
            </a:r>
          </a:p>
          <a:p>
            <a:r>
              <a:rPr lang="en-US" sz="2200" dirty="0" smtClean="0">
                <a:latin typeface="Cambria" pitchFamily="18" charset="0"/>
              </a:rPr>
              <a:t>Chess requires strategic and tactical skills, and in countries like the erstwhile USSR, it was actively promoted to help develop analytic skills.</a:t>
            </a:r>
          </a:p>
          <a:p>
            <a:r>
              <a:rPr lang="en-US" sz="2200" dirty="0" smtClean="0">
                <a:latin typeface="Cambria" pitchFamily="18" charset="0"/>
              </a:rPr>
              <a:t>The computer science community quickly took up games from the earliest times.</a:t>
            </a:r>
          </a:p>
          <a:p>
            <a:r>
              <a:rPr lang="en-US" sz="2200" dirty="0" smtClean="0">
                <a:latin typeface="Cambria" pitchFamily="18" charset="0"/>
              </a:rPr>
              <a:t>The first paper on computer chess was published by Claude Shannon.</a:t>
            </a:r>
          </a:p>
          <a:p>
            <a:r>
              <a:rPr lang="en-US" sz="2200" dirty="0" smtClean="0">
                <a:latin typeface="Cambria" pitchFamily="18" charset="0"/>
              </a:rPr>
              <a:t>The first dramatic success in implementing games came, however, in checkers.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In the Dartmouth Conference where the term Al was coined in 1956, one of the big exhibits was Arthur Samuel's checkers playing program.</a:t>
            </a:r>
          </a:p>
          <a:p>
            <a:r>
              <a:rPr lang="en-US" sz="2200" dirty="0" smtClean="0">
                <a:latin typeface="Cambria" pitchFamily="18" charset="0"/>
              </a:rPr>
              <a:t>The striking feature of Samuel's Checkers program,1959 was that it learnt from experience, and grew better and better at the game, eventually defeating Samuel himself.</a:t>
            </a:r>
          </a:p>
          <a:p>
            <a:r>
              <a:rPr lang="en-US" sz="2200" dirty="0" smtClean="0">
                <a:latin typeface="Cambria" pitchFamily="18" charset="0"/>
              </a:rPr>
              <a:t>In 1968, the British grandmaster David Levy had wagered a bet that no machine could beat him in Chess.</a:t>
            </a:r>
          </a:p>
          <a:p>
            <a:r>
              <a:rPr lang="en-US" sz="2200" dirty="0" smtClean="0">
                <a:latin typeface="Cambria" pitchFamily="18" charset="0"/>
              </a:rPr>
              <a:t>The duration of the bet, fortunately for Levy, was 10 years.</a:t>
            </a:r>
          </a:p>
          <a:p>
            <a:r>
              <a:rPr lang="en-US" sz="2200" dirty="0" smtClean="0">
                <a:latin typeface="Cambria" pitchFamily="18" charset="0"/>
              </a:rPr>
              <a:t>In 1989, Levy was soundly beaten by the computer program Deep Thought in an exhibition match.</a:t>
            </a:r>
          </a:p>
          <a:p>
            <a:r>
              <a:rPr lang="en-US" sz="2200" dirty="0" smtClean="0">
                <a:latin typeface="Cambria" pitchFamily="18" charset="0"/>
              </a:rPr>
              <a:t>Computer programs improved steadily in performance, and by the mid-nineties were of world championship caliber.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In 1996, IBM's Deep Blue did achieve the feat of beating world champion Garry Kasparov, and in the following year beat him 3.5-2.5 in a six match series.</a:t>
            </a:r>
          </a:p>
          <a:p>
            <a:r>
              <a:rPr lang="en-US" sz="2200" dirty="0" smtClean="0">
                <a:latin typeface="Cambria" pitchFamily="18" charset="0"/>
              </a:rPr>
              <a:t>But no one has yet bestowed the quality of intelligence upon computers because of that!</a:t>
            </a:r>
          </a:p>
          <a:p>
            <a:r>
              <a:rPr lang="en-US" sz="2200" dirty="0" smtClean="0">
                <a:latin typeface="Cambria" pitchFamily="18" charset="0"/>
              </a:rPr>
              <a:t>Apart from the attraction that humans naturally have for games, they are very good as platforms for experimentation.</a:t>
            </a:r>
          </a:p>
          <a:p>
            <a:r>
              <a:rPr lang="en-US" sz="2200" dirty="0" smtClean="0">
                <a:latin typeface="Cambria" pitchFamily="18" charset="0"/>
              </a:rPr>
              <a:t>Games provide a well defined environment in which states are intrinsically discrete.</a:t>
            </a:r>
          </a:p>
          <a:p>
            <a:r>
              <a:rPr lang="en-US" sz="2200" dirty="0" smtClean="0">
                <a:latin typeface="Cambria" pitchFamily="18" charset="0"/>
              </a:rPr>
              <a:t>This means that one does not have to worry about processing input or effecting output in a complex environment, and can focus entirely on the decision making strategy.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One can avoid perception and action in the real world; problems that one would have to address if one were building a robot to play golf or tennis.</a:t>
            </a:r>
          </a:p>
          <a:p>
            <a:r>
              <a:rPr lang="en-US" sz="2200" dirty="0" smtClean="0">
                <a:latin typeface="Cambria" pitchFamily="18" charset="0"/>
              </a:rPr>
              <a:t>Moreover, absolutely nothing is lost in abstraction.</a:t>
            </a:r>
          </a:p>
          <a:p>
            <a:r>
              <a:rPr lang="en-US" sz="2200" dirty="0" smtClean="0">
                <a:latin typeface="Cambria" pitchFamily="18" charset="0"/>
              </a:rPr>
              <a:t>Furthermore, in games, the rules are well defined and success or failure can be measured easily.</a:t>
            </a:r>
          </a:p>
          <a:p>
            <a:r>
              <a:rPr lang="en-US" sz="2200" dirty="0" smtClean="0">
                <a:latin typeface="Cambria" pitchFamily="18" charset="0"/>
              </a:rPr>
              <a:t>Good programs will beat inferior programs or humans in the game.</a:t>
            </a:r>
          </a:p>
          <a:p>
            <a:r>
              <a:rPr lang="en-US" sz="2200" dirty="0" smtClean="0">
                <a:latin typeface="Cambria" pitchFamily="18" charset="0"/>
              </a:rPr>
              <a:t>Moreover, </a:t>
            </a:r>
            <a:r>
              <a:rPr lang="en-US" sz="2200" dirty="0" smtClean="0">
                <a:latin typeface="Cambria" pitchFamily="18" charset="0"/>
              </a:rPr>
              <a:t>in </a:t>
            </a:r>
            <a:r>
              <a:rPr lang="en-US" sz="2200" dirty="0" smtClean="0">
                <a:latin typeface="Cambria" pitchFamily="18" charset="0"/>
              </a:rPr>
              <a:t>spite of the simplicity of the domain, they provide us with problems that are hard to solve.</a:t>
            </a:r>
          </a:p>
          <a:p>
            <a:r>
              <a:rPr lang="en-US" sz="2200" dirty="0" smtClean="0">
                <a:latin typeface="Cambria" pitchFamily="18" charset="0"/>
              </a:rPr>
              <a:t>Game playing is also interesting because it allows us to reason about multi-agent activity.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150" dirty="0" smtClean="0">
                <a:latin typeface="Cambria" pitchFamily="18" charset="0"/>
              </a:rPr>
              <a:t>The problem-solving activity studied in the preceding chapters is characterized by the fact that only a single agent is involved.</a:t>
            </a:r>
          </a:p>
          <a:p>
            <a:r>
              <a:rPr lang="en-US" sz="2150" dirty="0" smtClean="0">
                <a:latin typeface="Cambria" pitchFamily="18" charset="0"/>
              </a:rPr>
              <a:t>Single agent situations do occur in the real world.</a:t>
            </a:r>
          </a:p>
          <a:p>
            <a:r>
              <a:rPr lang="en-US" sz="2150" dirty="0" smtClean="0">
                <a:latin typeface="Cambria" pitchFamily="18" charset="0"/>
              </a:rPr>
              <a:t>For example, organizations can be seen as agents pursuing their goals in isolation.</a:t>
            </a:r>
          </a:p>
          <a:p>
            <a:r>
              <a:rPr lang="en-US" sz="2150" dirty="0" smtClean="0">
                <a:latin typeface="Cambria" pitchFamily="18" charset="0"/>
              </a:rPr>
              <a:t>They could be in industrial organizations planning their design and manufacturing of products, or they could be government organizations planning infrastructure, or sending a man to the moon, or a rover to Mars Or an individual may be planning a meal, or building a house. </a:t>
            </a:r>
          </a:p>
          <a:p>
            <a:r>
              <a:rPr lang="en-US" sz="2150" dirty="0" smtClean="0">
                <a:latin typeface="Cambria" pitchFamily="18" charset="0"/>
              </a:rPr>
              <a:t>Many real world situations, have multiple agents involved. In such situations, the problem-solving agents have to consider the actions of the other agents too, because they affect the world the agent is operating in.</a:t>
            </a:r>
            <a:endParaRPr lang="en-US" sz="215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19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The agents may be collaborating with each other, they may be competing with each other, or they may be opposite to each other.</a:t>
            </a:r>
          </a:p>
          <a:p>
            <a:r>
              <a:rPr lang="en-US" sz="2200" dirty="0" smtClean="0">
                <a:latin typeface="Cambria" pitchFamily="18" charset="0"/>
              </a:rPr>
              <a:t>Interaction between agents has most commonly been studied by abstracting them as games.</a:t>
            </a:r>
          </a:p>
          <a:p>
            <a:r>
              <a:rPr lang="en-US" sz="2200" dirty="0" smtClean="0">
                <a:latin typeface="Cambria" pitchFamily="18" charset="0"/>
              </a:rPr>
              <a:t>Games are formalisms that are used in various fields of study, ranging from economics to war.</a:t>
            </a:r>
          </a:p>
          <a:p>
            <a:r>
              <a:rPr lang="en-US" sz="2200" dirty="0" smtClean="0">
                <a:latin typeface="Cambria" pitchFamily="18" charset="0"/>
              </a:rPr>
              <a:t>The common feature is that they attempt to devise models of rationality in the face of other agents being active.</a:t>
            </a:r>
          </a:p>
          <a:p>
            <a:r>
              <a:rPr lang="en-US" sz="2200" b="1" i="1" dirty="0" smtClean="0">
                <a:latin typeface="Cambria" pitchFamily="18" charset="0"/>
              </a:rPr>
              <a:t>John von Neumann, </a:t>
            </a:r>
            <a:r>
              <a:rPr lang="en-US" sz="2200" dirty="0" smtClean="0">
                <a:latin typeface="Cambria" pitchFamily="18" charset="0"/>
              </a:rPr>
              <a:t>the prolific computer scientist, is also credited with pioneering work in formalizing games and is often referred to as the </a:t>
            </a:r>
            <a:r>
              <a:rPr lang="en-US" sz="2200" b="1" i="1" dirty="0" smtClean="0">
                <a:latin typeface="Cambria" pitchFamily="18" charset="0"/>
              </a:rPr>
              <a:t>father of Game Theory</a:t>
            </a:r>
            <a:r>
              <a:rPr lang="en-US" sz="2200" dirty="0" smtClean="0">
                <a:latin typeface="Cambria" pitchFamily="18" charset="0"/>
              </a:rPr>
              <a:t>.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Board games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19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The games focused in this unit are classified as: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	• two person, 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	• zero sum, 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	• complete information, 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	• alternate move, and 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	• deterministic games. </a:t>
            </a:r>
          </a:p>
          <a:p>
            <a:r>
              <a:rPr lang="en-US" sz="2200" dirty="0" smtClean="0">
                <a:latin typeface="Cambria" pitchFamily="18" charset="0"/>
              </a:rPr>
              <a:t>Two person games have exactly two players. </a:t>
            </a:r>
          </a:p>
          <a:p>
            <a:r>
              <a:rPr lang="en-US" sz="2200" dirty="0" smtClean="0">
                <a:latin typeface="Cambria" pitchFamily="18" charset="0"/>
              </a:rPr>
              <a:t>In zero sum games, the total payoff is zero. 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One player's gain is the other player's loss. 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One wins, the other loses. </a:t>
            </a:r>
          </a:p>
          <a:p>
            <a:r>
              <a:rPr lang="en-US" sz="2200" dirty="0" smtClean="0">
                <a:latin typeface="Cambria" pitchFamily="18" charset="0"/>
              </a:rPr>
              <a:t>In complete information games, both the players have access to all the information. 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19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That is, both can see the board, and thus know the options the other player has. </a:t>
            </a:r>
          </a:p>
          <a:p>
            <a:r>
              <a:rPr lang="en-US" sz="2200" dirty="0" smtClean="0">
                <a:latin typeface="Cambria" pitchFamily="18" charset="0"/>
              </a:rPr>
              <a:t>In alternate move games, the players take turns to make their moves. </a:t>
            </a:r>
          </a:p>
          <a:p>
            <a:r>
              <a:rPr lang="en-US" sz="2200" dirty="0" smtClean="0">
                <a:latin typeface="Cambria" pitchFamily="18" charset="0"/>
              </a:rPr>
              <a:t>In deterministic games, there is no element of chance in the moves that one can make. </a:t>
            </a:r>
          </a:p>
          <a:p>
            <a:r>
              <a:rPr lang="en-US" sz="2200" dirty="0" smtClean="0">
                <a:latin typeface="Cambria" pitchFamily="18" charset="0"/>
              </a:rPr>
              <a:t>All the above properties can be relaxed to produce more complex multi-agent environments. </a:t>
            </a:r>
          </a:p>
          <a:p>
            <a:r>
              <a:rPr lang="en-US" sz="2200" dirty="0" smtClean="0">
                <a:latin typeface="Cambria" pitchFamily="18" charset="0"/>
              </a:rPr>
              <a:t>Adding a dice to a board game introduces an element of chance. </a:t>
            </a:r>
          </a:p>
          <a:p>
            <a:r>
              <a:rPr lang="en-US" sz="2200" dirty="0" smtClean="0">
                <a:latin typeface="Cambria" pitchFamily="18" charset="0"/>
              </a:rPr>
              <a:t>The player cannot deterministically make a move. </a:t>
            </a:r>
          </a:p>
          <a:p>
            <a:r>
              <a:rPr lang="en-US" sz="2200" dirty="0" smtClean="0">
                <a:latin typeface="Cambria" pitchFamily="18" charset="0"/>
              </a:rPr>
              <a:t>The essential feature of most card games is that they are multiple-player incomplete information games. 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DsgSld">
  <a:themeElements>
    <a:clrScheme name="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D2611C"/>
      </a:hlink>
      <a:folHlink>
        <a:srgbClr val="3B435B"/>
      </a:folHlink>
    </a:clrScheme>
    <a:fontScheme name="BusDsgSld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background-ppt-template-022</Template>
  <TotalTime>1697</TotalTime>
  <Words>1519</Words>
  <Application>Microsoft Office PowerPoint</Application>
  <PresentationFormat>On-screen Show (4:3)</PresentationFormat>
  <Paragraphs>118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BusDsgSld</vt:lpstr>
      <vt:lpstr>默认设计模板</vt:lpstr>
      <vt:lpstr>1_默认设计模板</vt:lpstr>
      <vt:lpstr>默认设计模板_2</vt:lpstr>
      <vt:lpstr>Unit  2- Lecture 17</vt:lpstr>
      <vt:lpstr>Introduction to Game playing</vt:lpstr>
      <vt:lpstr>Slide 3</vt:lpstr>
      <vt:lpstr>Slide 4</vt:lpstr>
      <vt:lpstr>Slide 5</vt:lpstr>
      <vt:lpstr>Slide 6</vt:lpstr>
      <vt:lpstr>Slide 7</vt:lpstr>
      <vt:lpstr>Board games</vt:lpstr>
      <vt:lpstr>Slide 9</vt:lpstr>
      <vt:lpstr>Slide 10</vt:lpstr>
      <vt:lpstr>Slide 11</vt:lpstr>
      <vt:lpstr>Slide 12</vt:lpstr>
      <vt:lpstr>Checkers</vt:lpstr>
      <vt:lpstr>Othello</vt:lpstr>
      <vt:lpstr>Go</vt:lpstr>
      <vt:lpstr>Slide 16</vt:lpstr>
      <vt:lpstr>Scrabble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 Lecture 23 </dc:title>
  <dc:creator>divyakant</dc:creator>
  <cp:lastModifiedBy>admin</cp:lastModifiedBy>
  <cp:revision>558</cp:revision>
  <dcterms:created xsi:type="dcterms:W3CDTF">2015-07-23T15:29:25Z</dcterms:created>
  <dcterms:modified xsi:type="dcterms:W3CDTF">2019-02-25T08:38:35Z</dcterms:modified>
</cp:coreProperties>
</file>