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32"/>
  </p:notesMasterIdLst>
  <p:sldIdLst>
    <p:sldId id="256"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2/25/2019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smtClean="0"/>
              <a:t>AI - Dr. Divyakant Meva</a:t>
            </a:r>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AI - Dr. Divyakant Meva</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smtClean="0">
                <a:latin typeface="Cambria" pitchFamily="18" charset="0"/>
              </a:rPr>
              <a:t>Unit  2- Lecture 18</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Game Trees</a:t>
            </a:r>
          </a:p>
          <a:p>
            <a:pPr>
              <a:lnSpc>
                <a:spcPct val="130000"/>
              </a:lnSpc>
              <a:buFont typeface="Arial" pitchFamily="34" charset="0"/>
              <a:buChar char="•"/>
            </a:pPr>
            <a:r>
              <a:rPr lang="en-US" sz="2200" dirty="0" smtClean="0">
                <a:latin typeface="Cambria" pitchFamily="18" charset="0"/>
              </a:rPr>
              <a:t>  Evaluation function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In fact if we draw complete game tree there are total 8 different possible states which we can mark as W as mentioned in figure in slide 6.</a:t>
            </a:r>
          </a:p>
          <a:p>
            <a:r>
              <a:rPr lang="en-US" sz="2200" dirty="0" smtClean="0">
                <a:latin typeface="Cambria" pitchFamily="18" charset="0"/>
              </a:rPr>
              <a:t>Similarly, the opponent wants to reach to state marked by double circle (where he has three consecutive 0s) and named as L.</a:t>
            </a:r>
          </a:p>
          <a:p>
            <a:r>
              <a:rPr lang="en-US" sz="2200" dirty="0" smtClean="0">
                <a:latin typeface="Cambria" pitchFamily="18" charset="0"/>
              </a:rPr>
              <a:t>He also has more than one such state but not always as many as the first player.</a:t>
            </a:r>
          </a:p>
          <a:p>
            <a:r>
              <a:rPr lang="en-US" sz="2200" dirty="0" smtClean="0">
                <a:latin typeface="Cambria" pitchFamily="18" charset="0"/>
              </a:rPr>
              <a:t>For example the case depicted in slide 5 where the first player has already occupied left top corner, three choices for the second player is simply not possible for winning.</a:t>
            </a:r>
          </a:p>
          <a:p>
            <a:r>
              <a:rPr lang="en-US" sz="2200" dirty="0" smtClean="0">
                <a:latin typeface="Cambria" pitchFamily="18" charset="0"/>
              </a:rPr>
              <a:t>Closely observe the content of the figure in next slide.</a:t>
            </a:r>
          </a:p>
          <a:p>
            <a:endParaRPr lang="en-US" sz="2200" dirty="0" smtClean="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11</a:t>
            </a:fld>
            <a:endParaRPr lang="en-US" dirty="0"/>
          </a:p>
        </p:txBody>
      </p:sp>
      <p:sp>
        <p:nvSpPr>
          <p:cNvPr id="7" name="Content Placeholder 6"/>
          <p:cNvSpPr>
            <a:spLocks noGrp="1"/>
          </p:cNvSpPr>
          <p:nvPr>
            <p:ph idx="1"/>
          </p:nvPr>
        </p:nvSpPr>
        <p:spPr>
          <a:xfrm>
            <a:off x="457200" y="1447800"/>
            <a:ext cx="8229600" cy="4678363"/>
          </a:xfrm>
        </p:spPr>
        <p:txBody>
          <a:bodyPr/>
          <a:lstStyle/>
          <a:p>
            <a:r>
              <a:rPr lang="en-US" sz="2200" dirty="0" smtClean="0">
                <a:latin typeface="Cambria" pitchFamily="18" charset="0"/>
              </a:rPr>
              <a:t>Three options indicated by 0 instead of 0 are not available as the left top corner is occupied by the first player and we cannot have three consecutive cells marked using that corner.</a:t>
            </a:r>
          </a:p>
          <a:p>
            <a:r>
              <a:rPr lang="en-US" sz="2200" dirty="0" smtClean="0">
                <a:latin typeface="Cambria" pitchFamily="18" charset="0"/>
              </a:rPr>
              <a:t>We would like to reach to the state mentioned as W in figure slide 5 (where we have three cross covering the leftmost column).</a:t>
            </a:r>
          </a:p>
          <a:p>
            <a:endParaRPr lang="en-US" sz="2200" dirty="0">
              <a:latin typeface="Cambria" pitchFamily="18" charset="0"/>
            </a:endParaRPr>
          </a:p>
        </p:txBody>
      </p:sp>
      <p:pic>
        <p:nvPicPr>
          <p:cNvPr id="8" name="Picture 2"/>
          <p:cNvPicPr>
            <a:picLocks noChangeAspect="1" noChangeArrowheads="1"/>
          </p:cNvPicPr>
          <p:nvPr/>
        </p:nvPicPr>
        <p:blipFill>
          <a:blip r:embed="rId2"/>
          <a:srcRect/>
          <a:stretch>
            <a:fillRect/>
          </a:stretch>
        </p:blipFill>
        <p:spPr bwMode="auto">
          <a:xfrm>
            <a:off x="228600" y="3886200"/>
            <a:ext cx="8742556"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50" dirty="0" smtClean="0">
                <a:latin typeface="Cambria" pitchFamily="18" charset="0"/>
              </a:rPr>
              <a:t>We would like to pick up each node in a way that we can reach to that node by the time 5</a:t>
            </a:r>
            <a:r>
              <a:rPr lang="en-US" sz="2150" baseline="30000" dirty="0" smtClean="0">
                <a:latin typeface="Cambria" pitchFamily="18" charset="0"/>
              </a:rPr>
              <a:t>th</a:t>
            </a:r>
            <a:r>
              <a:rPr lang="en-US" sz="2150" dirty="0" smtClean="0">
                <a:latin typeface="Cambria" pitchFamily="18" charset="0"/>
              </a:rPr>
              <a:t> move is taken.</a:t>
            </a:r>
          </a:p>
          <a:p>
            <a:r>
              <a:rPr lang="en-US" sz="2150" dirty="0" smtClean="0">
                <a:latin typeface="Cambria" pitchFamily="18" charset="0"/>
              </a:rPr>
              <a:t>Let us assume that the game has reached to 3</a:t>
            </a:r>
            <a:r>
              <a:rPr lang="en-US" sz="2150" baseline="30000" dirty="0" smtClean="0">
                <a:latin typeface="Cambria" pitchFamily="18" charset="0"/>
              </a:rPr>
              <a:t>rd</a:t>
            </a:r>
            <a:r>
              <a:rPr lang="en-US" sz="2150" dirty="0" smtClean="0">
                <a:latin typeface="Cambria" pitchFamily="18" charset="0"/>
              </a:rPr>
              <a:t> level</a:t>
            </a:r>
          </a:p>
          <a:p>
            <a:r>
              <a:rPr lang="en-US" sz="2150" dirty="0" smtClean="0">
                <a:latin typeface="Cambria" pitchFamily="18" charset="0"/>
              </a:rPr>
              <a:t>We would like to pick up move mentioned as 2 to reach to the state W.</a:t>
            </a:r>
          </a:p>
          <a:p>
            <a:r>
              <a:rPr lang="en-US" sz="2150" dirty="0" smtClean="0">
                <a:latin typeface="Cambria" pitchFamily="18" charset="0"/>
              </a:rPr>
              <a:t>Can we do that? We cannot.</a:t>
            </a:r>
          </a:p>
          <a:p>
            <a:r>
              <a:rPr lang="en-US" sz="2150" i="1" dirty="0" smtClean="0">
                <a:latin typeface="Cambria" pitchFamily="18" charset="0"/>
              </a:rPr>
              <a:t>It is the opponent’s move. He will have to decide that move.</a:t>
            </a:r>
          </a:p>
          <a:p>
            <a:r>
              <a:rPr lang="en-US" sz="2150" dirty="0" smtClean="0">
                <a:latin typeface="Cambria" pitchFamily="18" charset="0"/>
              </a:rPr>
              <a:t>If he is not a novice with the game, he won’t choose that move as he can understand that if he does so, you can win.</a:t>
            </a:r>
          </a:p>
          <a:p>
            <a:r>
              <a:rPr lang="en-US" sz="2150" dirty="0" smtClean="0">
                <a:latin typeface="Cambria" pitchFamily="18" charset="0"/>
              </a:rPr>
              <a:t>He, instead, would choose move 1, which will prevent you to win.</a:t>
            </a:r>
          </a:p>
          <a:p>
            <a:r>
              <a:rPr lang="en-US" sz="2150" dirty="0" smtClean="0">
                <a:latin typeface="Cambria" pitchFamily="18" charset="0"/>
              </a:rPr>
              <a:t>When there are contrasting goals at each layer, it is impossible to apply search methods that we have used in past.</a:t>
            </a:r>
            <a:endParaRPr lang="en-US" sz="215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We cannot optimize every move.</a:t>
            </a:r>
          </a:p>
          <a:p>
            <a:r>
              <a:rPr lang="en-US" sz="2200" dirty="0" smtClean="0">
                <a:latin typeface="Cambria" pitchFamily="18" charset="0"/>
              </a:rPr>
              <a:t>Thus however simple this game looks like, you need to devise some other algorithm for coding it as the conventional search algorithm that we have used so far does not really work.</a:t>
            </a:r>
          </a:p>
          <a:p>
            <a:r>
              <a:rPr lang="en-US" sz="2200" dirty="0" smtClean="0">
                <a:latin typeface="Cambria" pitchFamily="18" charset="0"/>
              </a:rPr>
              <a:t>What do we need to change here?</a:t>
            </a:r>
          </a:p>
          <a:p>
            <a:r>
              <a:rPr lang="en-US" sz="2200" dirty="0" smtClean="0">
                <a:latin typeface="Cambria" pitchFamily="18" charset="0"/>
              </a:rPr>
              <a:t>We want to build the search algorithm which works differently at alternate levels.</a:t>
            </a:r>
          </a:p>
          <a:p>
            <a:r>
              <a:rPr lang="en-US" sz="2200" dirty="0" smtClean="0">
                <a:latin typeface="Cambria" pitchFamily="18" charset="0"/>
              </a:rPr>
              <a:t>On odd levels(1,3,5.. ) etc, the algorithm should act like normal search algorithm and pick up the state which maximizes our chances of winning.</a:t>
            </a:r>
          </a:p>
          <a:p>
            <a:r>
              <a:rPr lang="en-US" sz="2200" dirty="0" smtClean="0">
                <a:latin typeface="Cambria" pitchFamily="18" charset="0"/>
              </a:rPr>
              <a:t>For all even levels (2, 4, 6…), we will have to remember that it is our opponents turn so we need to pick up the worst move for us (as opponent is likely to choose that).</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Thus we will have to choose Max state at one level and Min state at another level.</a:t>
            </a:r>
          </a:p>
          <a:p>
            <a:r>
              <a:rPr lang="en-US" sz="2200" dirty="0" smtClean="0">
                <a:latin typeface="Cambria" pitchFamily="18" charset="0"/>
              </a:rPr>
              <a:t>Now you can see why they are called Min and Max levels.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Evaluation function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Since we cannot inspect the complete game tree and compute the minimax value, we have to resort to other means of selecting the move to make.</a:t>
            </a:r>
          </a:p>
          <a:p>
            <a:r>
              <a:rPr lang="en-US" sz="2200" dirty="0" smtClean="0">
                <a:latin typeface="Cambria" pitchFamily="18" charset="0"/>
              </a:rPr>
              <a:t>If we could have computed the minimax value, we would have selected the move that would have been known to be the best move.</a:t>
            </a:r>
          </a:p>
          <a:p>
            <a:r>
              <a:rPr lang="en-US" sz="2200" dirty="0" smtClean="0">
                <a:latin typeface="Cambria" pitchFamily="18" charset="0"/>
              </a:rPr>
              <a:t>Now instead, we have to look for methods with which we will select moves that appear to be the best.</a:t>
            </a:r>
          </a:p>
          <a:p>
            <a:r>
              <a:rPr lang="en-US" sz="2200" dirty="0" smtClean="0">
                <a:latin typeface="Cambria" pitchFamily="18" charset="0"/>
              </a:rPr>
              <a:t>This is done by using a function to evaluate the goodness of a state.</a:t>
            </a:r>
          </a:p>
          <a:p>
            <a:r>
              <a:rPr lang="en-US" sz="2200" dirty="0" smtClean="0">
                <a:latin typeface="Cambria" pitchFamily="18" charset="0"/>
              </a:rPr>
              <a:t>In game playing terminology, we call it the evaluation function, and it tells us how good a given position (state) is from the perspective of MAX.</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outcome of a game is a value from the set (-1, 0, 1).</a:t>
            </a:r>
          </a:p>
          <a:p>
            <a:r>
              <a:rPr lang="en-US" sz="2200" dirty="0" smtClean="0">
                <a:latin typeface="Cambria" pitchFamily="18" charset="0"/>
              </a:rPr>
              <a:t>The evaluation function, however, is usually applied to an intermediate node, and we are not in a position to choose a value from the set, since the game has not ended, and we cannot evaluate the full tree.</a:t>
            </a:r>
          </a:p>
          <a:p>
            <a:r>
              <a:rPr lang="en-US" sz="2200" dirty="0" smtClean="0">
                <a:latin typeface="Cambria" pitchFamily="18" charset="0"/>
              </a:rPr>
              <a:t>Instead, we define the range of the evaluation function as the real interval [-1, 1].</a:t>
            </a:r>
          </a:p>
          <a:p>
            <a:r>
              <a:rPr lang="en-US" sz="2200" dirty="0" smtClean="0">
                <a:latin typeface="Cambria" pitchFamily="18" charset="0"/>
              </a:rPr>
              <a:t>The extreme values —1 and 1 still represent wins for the two players.</a:t>
            </a:r>
          </a:p>
          <a:p>
            <a:r>
              <a:rPr lang="en-US" sz="2200" dirty="0" smtClean="0">
                <a:latin typeface="Cambria" pitchFamily="18" charset="0"/>
              </a:rPr>
              <a:t>But other values estimate how close to winning each side is.</a:t>
            </a:r>
          </a:p>
          <a:p>
            <a:r>
              <a:rPr lang="en-US" sz="2200" dirty="0" smtClean="0">
                <a:latin typeface="Cambria" pitchFamily="18" charset="0"/>
              </a:rPr>
              <a:t>For example, the value 0.5 says that MAX is better off than MIN, and 0.75 says that MAX is even more better off.</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A value of —0.9 says that MIN is doing very well.</a:t>
            </a:r>
          </a:p>
          <a:p>
            <a:r>
              <a:rPr lang="en-US" sz="2200" dirty="0" smtClean="0">
                <a:latin typeface="Cambria" pitchFamily="18" charset="0"/>
              </a:rPr>
              <a:t>Note that the value zero says that both players are equally placed.</a:t>
            </a:r>
          </a:p>
          <a:p>
            <a:r>
              <a:rPr lang="en-US" sz="2200" dirty="0" smtClean="0">
                <a:latin typeface="Cambria" pitchFamily="18" charset="0"/>
              </a:rPr>
              <a:t>It does not say that the game has ended in a draw.</a:t>
            </a:r>
          </a:p>
          <a:p>
            <a:r>
              <a:rPr lang="en-US" sz="2200" dirty="0" smtClean="0">
                <a:latin typeface="Cambria" pitchFamily="18" charset="0"/>
              </a:rPr>
              <a:t>In practice, we extend the range to something like [-10000, 10000] which is more conducive to devise evaluation functions.</a:t>
            </a:r>
          </a:p>
          <a:p>
            <a:r>
              <a:rPr lang="en-US" sz="2200" dirty="0" smtClean="0">
                <a:latin typeface="Cambria" pitchFamily="18" charset="0"/>
              </a:rPr>
              <a:t>We will refer to it as [—Large, +Large].</a:t>
            </a:r>
          </a:p>
          <a:p>
            <a:r>
              <a:rPr lang="en-US" sz="2200" dirty="0" smtClean="0">
                <a:latin typeface="Cambria" pitchFamily="18" charset="0"/>
              </a:rPr>
              <a:t>Where do we get the values from? This is where the knowledge of an expert comes in.</a:t>
            </a:r>
          </a:p>
          <a:p>
            <a:r>
              <a:rPr lang="en-US" sz="2200" dirty="0" smtClean="0">
                <a:latin typeface="Cambria" pitchFamily="18" charset="0"/>
              </a:rPr>
              <a:t>Generally, the evaluation function is computed as a sum of values of different features, and we add or subtract values for each good feature or bad feature.</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This kind of knowledge may be acquired from an expert, or one could devise experiments to learn from experience.</a:t>
            </a:r>
          </a:p>
          <a:p>
            <a:r>
              <a:rPr lang="en-US" sz="2200" dirty="0" smtClean="0">
                <a:latin typeface="Cambria" pitchFamily="18" charset="0"/>
              </a:rPr>
              <a:t>Typically, the evaluation function is split into different components.</a:t>
            </a:r>
          </a:p>
          <a:p>
            <a:r>
              <a:rPr lang="en-US" sz="2200" dirty="0" smtClean="0">
                <a:latin typeface="Cambria" pitchFamily="18" charset="0"/>
              </a:rPr>
              <a:t>In Chess, for example, one may count the material value and add to that the positional value.</a:t>
            </a:r>
          </a:p>
          <a:p>
            <a:r>
              <a:rPr lang="en-US" sz="2200" dirty="0" smtClean="0">
                <a:latin typeface="Cambria" pitchFamily="18" charset="0"/>
              </a:rPr>
              <a:t>Chess players are used to assigning values to the pieces in the range of 1 to 10.</a:t>
            </a:r>
          </a:p>
          <a:p>
            <a:r>
              <a:rPr lang="en-US" sz="2200" dirty="0" smtClean="0">
                <a:latin typeface="Cambria" pitchFamily="18" charset="0"/>
              </a:rPr>
              <a:t>Typically, pawns are valued at one point, knights and bishops about three points each, rooks about five points, and the queen about nine points.</a:t>
            </a:r>
          </a:p>
          <a:p>
            <a:r>
              <a:rPr lang="en-US" sz="2200" dirty="0" smtClean="0">
                <a:latin typeface="Cambria" pitchFamily="18" charset="0"/>
              </a:rPr>
              <a:t>The fighting value of the king in the end game is equivalent to about four points.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material value of the king would be large, if it were counted, because its capture ends the game in a loss.</a:t>
            </a:r>
          </a:p>
          <a:p>
            <a:r>
              <a:rPr lang="en-US" sz="2200" dirty="0" smtClean="0">
                <a:latin typeface="Cambria" pitchFamily="18" charset="0"/>
              </a:rPr>
              <a:t>Chess programmers however choose numbers in a larger range, thus enabling them to add positional values also more precisely.</a:t>
            </a:r>
          </a:p>
          <a:p>
            <a:r>
              <a:rPr lang="en-US" sz="2200" dirty="0" smtClean="0">
                <a:latin typeface="Cambria" pitchFamily="18" charset="0"/>
              </a:rPr>
              <a:t>Thus, in the evaluation function of a program, a queen may be worth 900 points, a rook 500, a bishop 325, a knight 300 and a pawn 100.</a:t>
            </a:r>
          </a:p>
          <a:p>
            <a:r>
              <a:rPr lang="en-US" sz="2200" dirty="0" smtClean="0">
                <a:latin typeface="Cambria" pitchFamily="18" charset="0"/>
              </a:rPr>
              <a:t>The material balance on a given board position is arrived at by adding the value of all the pieces on our side, and subtracting the value of pieces on the opponent's side.</a:t>
            </a:r>
          </a:p>
          <a:p>
            <a:r>
              <a:rPr lang="en-US" sz="2200" dirty="0" smtClean="0">
                <a:latin typeface="Cambria" pitchFamily="18" charset="0"/>
              </a:rPr>
              <a:t>One may observe that the value of the evaluation function in the starting position is zero. </a:t>
            </a:r>
          </a:p>
          <a:p>
            <a:r>
              <a:rPr lang="en-US" sz="2200" dirty="0" smtClean="0">
                <a:latin typeface="Cambria" pitchFamily="18" charset="0"/>
              </a:rPr>
              <a:t>The positional part of the evaluation function looks at many aspects.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Game trees</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 game trees are search trees with each level is a move from one of the players.</a:t>
            </a:r>
          </a:p>
          <a:p>
            <a:r>
              <a:rPr lang="en-US" sz="2200" dirty="0" smtClean="0">
                <a:latin typeface="Cambria" pitchFamily="18" charset="0"/>
              </a:rPr>
              <a:t>We assume a few things before proceeding further about game trees in this module.</a:t>
            </a:r>
          </a:p>
          <a:p>
            <a:pPr>
              <a:buNone/>
            </a:pPr>
            <a:r>
              <a:rPr lang="en-US" sz="2200" dirty="0" smtClean="0">
                <a:latin typeface="Cambria" pitchFamily="18" charset="0"/>
              </a:rPr>
              <a:t>	1. Every player is allowed to play only one move in a single iteration. If he is allowed to take multiple moves in special cases, we assume a single move consisting of cumulative effects of those multiple moves.</a:t>
            </a:r>
          </a:p>
          <a:p>
            <a:pPr>
              <a:buNone/>
            </a:pPr>
            <a:r>
              <a:rPr lang="en-US" sz="2200" dirty="0" smtClean="0">
                <a:latin typeface="Cambria" pitchFamily="18" charset="0"/>
              </a:rPr>
              <a:t>	2. There are only two players. In a typical two player game, each player owns one ply (level) at alternate level. Again, for a multiple player game, the very solution can be extended.</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These are concerned with mobility, board control, development, pawn formations, piece combinations, king protection, etc. </a:t>
            </a:r>
          </a:p>
          <a:p>
            <a:r>
              <a:rPr lang="en-US" sz="2200" dirty="0" smtClean="0">
                <a:latin typeface="Cambria" pitchFamily="18" charset="0"/>
              </a:rPr>
              <a:t>The evaluation function of the program Deep Blue has about 8000 components (Campbell et al., 2002). </a:t>
            </a:r>
          </a:p>
          <a:p>
            <a:r>
              <a:rPr lang="en-US" sz="2200" dirty="0" smtClean="0">
                <a:latin typeface="Cambria" pitchFamily="18" charset="0"/>
              </a:rPr>
              <a:t>The value determined by a component of the evaluation function could have also been determined by searching further. </a:t>
            </a:r>
          </a:p>
          <a:p>
            <a:r>
              <a:rPr lang="en-US" sz="2200" dirty="0" smtClean="0">
                <a:latin typeface="Cambria" pitchFamily="18" charset="0"/>
              </a:rPr>
              <a:t>For example, if one ascribes a value to the existence of a fork pattern on a chessboard (see next figure), it says that a fork tilts the value in </a:t>
            </a:r>
            <a:r>
              <a:rPr lang="en-US" sz="2200" dirty="0" err="1" smtClean="0">
                <a:latin typeface="Cambria" pitchFamily="18" charset="0"/>
              </a:rPr>
              <a:t>favour</a:t>
            </a:r>
            <a:r>
              <a:rPr lang="en-US" sz="2200" dirty="0" smtClean="0">
                <a:latin typeface="Cambria" pitchFamily="18" charset="0"/>
              </a:rPr>
              <a:t> of the player by a certain amount. </a:t>
            </a:r>
          </a:p>
          <a:p>
            <a:r>
              <a:rPr lang="en-US" sz="2200" dirty="0" smtClean="0">
                <a:latin typeface="Cambria" pitchFamily="18" charset="0"/>
              </a:rPr>
              <a:t>If this was not part of the evaluation function, the advantage would have become evident after a few plies search. </a:t>
            </a:r>
          </a:p>
          <a:p>
            <a:r>
              <a:rPr lang="en-US" sz="2200" dirty="0" smtClean="0">
                <a:latin typeface="Cambria" pitchFamily="18" charset="0"/>
              </a:rPr>
              <a:t>In the example in the figure, the Red Knight attacks the White Queen and the White Rook simultaneously.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21</a:t>
            </a:fld>
            <a:endParaRPr lang="en-US" dirty="0"/>
          </a:p>
        </p:txBody>
      </p:sp>
      <p:pic>
        <p:nvPicPr>
          <p:cNvPr id="6" name="Content Placeholder 5"/>
          <p:cNvPicPr>
            <a:picLocks noGrp="1"/>
          </p:cNvPicPr>
          <p:nvPr>
            <p:ph idx="1"/>
          </p:nvPr>
        </p:nvPicPr>
        <p:blipFill>
          <a:blip r:embed="rId2"/>
          <a:srcRect/>
          <a:stretch>
            <a:fillRect/>
          </a:stretch>
        </p:blipFill>
        <p:spPr bwMode="auto">
          <a:xfrm>
            <a:off x="554850" y="1667811"/>
            <a:ext cx="8034300" cy="43907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White can move only one of the pieces away, and in the next move the Red Knight could capture the other piece, gaining material advantage, even if the knight is captured in turn. </a:t>
            </a:r>
          </a:p>
          <a:p>
            <a:r>
              <a:rPr lang="en-US" sz="2200" dirty="0" smtClean="0">
                <a:latin typeface="Cambria" pitchFamily="18" charset="0"/>
              </a:rPr>
              <a:t>This estimate of material gain could be encoded as the value of the pattern. </a:t>
            </a:r>
          </a:p>
          <a:p>
            <a:r>
              <a:rPr lang="en-US" sz="2200" dirty="0" smtClean="0">
                <a:latin typeface="Cambria" pitchFamily="18" charset="0"/>
              </a:rPr>
              <a:t>The key thing is that this value is available from the given board position directly, without having to look ahead. </a:t>
            </a:r>
          </a:p>
          <a:p>
            <a:r>
              <a:rPr lang="en-US" sz="2200" dirty="0" smtClean="0">
                <a:latin typeface="Cambria" pitchFamily="18" charset="0"/>
              </a:rPr>
              <a:t>This also illustrates how knowledge can be used to trade off search.</a:t>
            </a:r>
          </a:p>
          <a:p>
            <a:r>
              <a:rPr lang="en-US" sz="2200" dirty="0" smtClean="0">
                <a:latin typeface="Cambria" pitchFamily="18" charset="0"/>
              </a:rPr>
              <a:t>One obvious way to play the game now would be to evaluate all the positions that result from the moves one can make, and choose the best one. </a:t>
            </a:r>
          </a:p>
          <a:p>
            <a:r>
              <a:rPr lang="en-US" sz="2200" dirty="0" smtClean="0">
                <a:latin typeface="Cambria" pitchFamily="18" charset="0"/>
              </a:rPr>
              <a:t>This would be called one-ply look-ahead and is depicted in next figure .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pPr>
              <a:buNone/>
            </a:pP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23</a:t>
            </a:fld>
            <a:endParaRPr lang="en-US" dirty="0"/>
          </a:p>
        </p:txBody>
      </p:sp>
      <p:pic>
        <p:nvPicPr>
          <p:cNvPr id="1026" name="Picture 2"/>
          <p:cNvPicPr>
            <a:picLocks noChangeAspect="1" noChangeArrowheads="1"/>
          </p:cNvPicPr>
          <p:nvPr/>
        </p:nvPicPr>
        <p:blipFill>
          <a:blip r:embed="rId2"/>
          <a:srcRect/>
          <a:stretch>
            <a:fillRect/>
          </a:stretch>
        </p:blipFill>
        <p:spPr bwMode="auto">
          <a:xfrm>
            <a:off x="485775" y="2224088"/>
            <a:ext cx="8172450"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This would be fine if the evaluation function was very good.</a:t>
            </a:r>
          </a:p>
          <a:p>
            <a:r>
              <a:rPr lang="en-US" sz="2200" dirty="0" smtClean="0">
                <a:latin typeface="Cambria" pitchFamily="18" charset="0"/>
              </a:rPr>
              <a:t>While it has emerged that grandmasters do store tens of thousands of Chess schemata and evaluate them directly, it is difficult to devise an evaluation function that is good enough to play with one-ply look-ahead. </a:t>
            </a:r>
          </a:p>
          <a:p>
            <a:r>
              <a:rPr lang="en-US" sz="2200" dirty="0" smtClean="0">
                <a:latin typeface="Cambria" pitchFamily="18" charset="0"/>
              </a:rPr>
              <a:t>In practice, Chess programmers rely on a combination of evaluation and look-ahead.</a:t>
            </a:r>
          </a:p>
          <a:p>
            <a:r>
              <a:rPr lang="en-US" sz="2200" dirty="0" smtClean="0">
                <a:latin typeface="Cambria" pitchFamily="18" charset="0"/>
              </a:rPr>
              <a:t>While we cannot write programs to look ahead till the end of the game, we can still do so to look ahead a smaller distance.</a:t>
            </a:r>
          </a:p>
          <a:p>
            <a:r>
              <a:rPr lang="en-US" sz="2200" dirty="0" smtClean="0">
                <a:latin typeface="Cambria" pitchFamily="18" charset="0"/>
              </a:rPr>
              <a:t>Next figure below gives you a feel of the exploding search space with a game tree involving four choices per board position.</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pPr>
              <a:buNone/>
            </a:pP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25</a:t>
            </a:fld>
            <a:endParaRPr lang="en-US" dirty="0"/>
          </a:p>
        </p:txBody>
      </p:sp>
      <p:pic>
        <p:nvPicPr>
          <p:cNvPr id="6" name="Picture 5"/>
          <p:cNvPicPr/>
          <p:nvPr/>
        </p:nvPicPr>
        <p:blipFill>
          <a:blip r:embed="rId2"/>
          <a:srcRect/>
          <a:stretch>
            <a:fillRect/>
          </a:stretch>
        </p:blipFill>
        <p:spPr bwMode="auto">
          <a:xfrm>
            <a:off x="0" y="1600200"/>
            <a:ext cx="91440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Look-ahead takes care of the combinatorial aspect of the game, like piece exchanges in Chess, which cannot be captured easily in a heuristic (evaluation) function, while the evaluation function provides a mechanism for evaluating the material and positional properties of nodes at the end of an incomplete look-ahead.</a:t>
            </a:r>
          </a:p>
          <a:p>
            <a:r>
              <a:rPr lang="en-US" sz="2200" dirty="0" smtClean="0">
                <a:latin typeface="Cambria" pitchFamily="18" charset="0"/>
              </a:rPr>
              <a:t>The amount of look-ahead would basically depend upon the resources available to the program.</a:t>
            </a:r>
          </a:p>
          <a:p>
            <a:r>
              <a:rPr lang="en-US" sz="2200" dirty="0" smtClean="0">
                <a:latin typeface="Cambria" pitchFamily="18" charset="0"/>
              </a:rPr>
              <a:t>The faster the machine, the more is the look-ahead possible in the same time.</a:t>
            </a:r>
          </a:p>
          <a:p>
            <a:r>
              <a:rPr lang="en-US" sz="2200" dirty="0" smtClean="0">
                <a:latin typeface="Cambria" pitchFamily="18" charset="0"/>
              </a:rPr>
              <a:t>The more the program looks ahead, the better it is likely to play.</a:t>
            </a:r>
          </a:p>
          <a:p>
            <a:r>
              <a:rPr lang="en-US" sz="2200" dirty="0" smtClean="0">
                <a:latin typeface="Cambria" pitchFamily="18" charset="0"/>
              </a:rPr>
              <a:t>Experts hypothesize that even with a simple evaluation function, a program that looks ahead fourteen to sixteen plies will play at a grandmaster level.</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The extent of look-ahead is determined by the computing resources available.</a:t>
            </a:r>
          </a:p>
          <a:p>
            <a:r>
              <a:rPr lang="en-US" sz="2100" dirty="0" smtClean="0">
                <a:latin typeface="Cambria" pitchFamily="18" charset="0"/>
              </a:rPr>
              <a:t>Most commercial programs do an eight-or nine-ply search.</a:t>
            </a:r>
          </a:p>
          <a:p>
            <a:r>
              <a:rPr lang="en-US" sz="2100" dirty="0" smtClean="0">
                <a:latin typeface="Cambria" pitchFamily="18" charset="0"/>
              </a:rPr>
              <a:t>More sophisticated machines try and harness parallel computing with specialized hardware.</a:t>
            </a:r>
          </a:p>
          <a:p>
            <a:r>
              <a:rPr lang="en-US" sz="2100" dirty="0" smtClean="0">
                <a:latin typeface="Cambria" pitchFamily="18" charset="0"/>
              </a:rPr>
              <a:t>One does not have to do a fixed look-ahead rigidly.</a:t>
            </a:r>
          </a:p>
          <a:p>
            <a:r>
              <a:rPr lang="en-US" sz="2100" dirty="0" smtClean="0">
                <a:latin typeface="Cambria" pitchFamily="18" charset="0"/>
              </a:rPr>
              <a:t>We can write programs to explore critical regions deeper.</a:t>
            </a:r>
          </a:p>
          <a:p>
            <a:r>
              <a:rPr lang="en-US" sz="2100" dirty="0" smtClean="0">
                <a:latin typeface="Cambria" pitchFamily="18" charset="0"/>
              </a:rPr>
              <a:t>While playing competitive Chess, one is constrained by the clock.</a:t>
            </a:r>
          </a:p>
          <a:p>
            <a:r>
              <a:rPr lang="en-US" sz="2100" dirty="0" smtClean="0">
                <a:latin typeface="Cambria" pitchFamily="18" charset="0"/>
              </a:rPr>
              <a:t>One can then do a flexible amount of look-ahead, depending on the amount of time available.</a:t>
            </a:r>
          </a:p>
          <a:p>
            <a:r>
              <a:rPr lang="en-US" sz="2100" dirty="0" smtClean="0">
                <a:latin typeface="Cambria" pitchFamily="18" charset="0"/>
              </a:rPr>
              <a:t>The search component keeps searching deeper and deeper, and when the controlling program needs to play a move, it simply picks the best known move available.</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27</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pPr>
              <a:buNone/>
            </a:pPr>
            <a:r>
              <a:rPr lang="en-US" sz="2200" dirty="0" smtClean="0">
                <a:latin typeface="Cambria" pitchFamily="18" charset="0"/>
              </a:rPr>
              <a:t>	3. The games are complete information games. Thus it is possible for us to apply static evaluation function to probable moves and ascertain complete information about the board position to be used in making a decision.</a:t>
            </a:r>
          </a:p>
          <a:p>
            <a:pPr>
              <a:buNone/>
            </a:pPr>
            <a:r>
              <a:rPr lang="en-US" sz="2200" dirty="0" smtClean="0">
                <a:latin typeface="Cambria" pitchFamily="18" charset="0"/>
              </a:rPr>
              <a:t>	4. Both opponents (players) goals are exactly opposite to each other. When one player makes a decision at one layer, next layer is second player’s prerogative. Thus, what the first player tries to maximize at one layer, the second player tries to minimize at next layer. That is why they are sometimes denoted as Max and Min layers.</a:t>
            </a:r>
          </a:p>
          <a:p>
            <a:r>
              <a:rPr lang="en-US" sz="2200" dirty="0" smtClean="0">
                <a:latin typeface="Cambria" pitchFamily="18" charset="0"/>
              </a:rPr>
              <a:t>As mentioned earlier a game tree contains two layers alternatively belong to one of the player.</a:t>
            </a:r>
          </a:p>
          <a:p>
            <a:r>
              <a:rPr lang="en-US" sz="2200" dirty="0" smtClean="0">
                <a:latin typeface="Cambria" pitchFamily="18" charset="0"/>
              </a:rPr>
              <a:t>Sometimes, Max layer is indicated by square and min layer is indicated by round nodes.</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Sometimes Max is indicated by a </a:t>
            </a:r>
            <a:r>
              <a:rPr lang="en-US" sz="2200" smtClean="0">
                <a:latin typeface="Cambria" pitchFamily="18" charset="0"/>
              </a:rPr>
              <a:t>triangle </a:t>
            </a:r>
            <a:r>
              <a:rPr lang="en-US" sz="2200" smtClean="0">
                <a:latin typeface="Cambria" pitchFamily="18" charset="0"/>
              </a:rPr>
              <a:t> </a:t>
            </a:r>
            <a:r>
              <a:rPr lang="en-US" sz="2200" dirty="0" smtClean="0">
                <a:latin typeface="Cambria" pitchFamily="18" charset="0"/>
              </a:rPr>
              <a:t>while min is indicated by inverse </a:t>
            </a:r>
            <a:r>
              <a:rPr lang="en-US" sz="2200" smtClean="0">
                <a:latin typeface="Cambria" pitchFamily="18" charset="0"/>
              </a:rPr>
              <a:t>triangle </a:t>
            </a:r>
            <a:r>
              <a:rPr lang="en-US" sz="2200" smtClean="0">
                <a:latin typeface="Cambria" pitchFamily="18" charset="0"/>
              </a:rPr>
              <a:t>.</a:t>
            </a:r>
            <a:endParaRPr lang="en-US" sz="2200" dirty="0" smtClean="0">
              <a:latin typeface="Cambria" pitchFamily="18" charset="0"/>
            </a:endParaRPr>
          </a:p>
          <a:p>
            <a:r>
              <a:rPr lang="en-US" sz="2200" dirty="0" smtClean="0">
                <a:latin typeface="Cambria" pitchFamily="18" charset="0"/>
              </a:rPr>
              <a:t>In many cases, the nodes are not differentiated and all layers contain same type of nodes.</a:t>
            </a:r>
          </a:p>
          <a:p>
            <a:r>
              <a:rPr lang="en-US" sz="2200" dirty="0" smtClean="0">
                <a:latin typeface="Cambria" pitchFamily="18" charset="0"/>
              </a:rPr>
              <a:t>A game tree begins with a root node which belongs to the player who is taking a move and thus, it is a max layer.</a:t>
            </a:r>
          </a:p>
          <a:p>
            <a:r>
              <a:rPr lang="en-US" sz="2200" dirty="0" smtClean="0">
                <a:latin typeface="Cambria" pitchFamily="18" charset="0"/>
              </a:rPr>
              <a:t>He can choose one of the children of that ply.</a:t>
            </a:r>
          </a:p>
          <a:p>
            <a:r>
              <a:rPr lang="en-US" sz="2200" dirty="0" smtClean="0">
                <a:latin typeface="Cambria" pitchFamily="18" charset="0"/>
              </a:rPr>
              <a:t>An example game tree is depicted in next figure.</a:t>
            </a:r>
          </a:p>
          <a:p>
            <a:r>
              <a:rPr lang="en-US" sz="2200" dirty="0" smtClean="0">
                <a:latin typeface="Cambria" pitchFamily="18" charset="0"/>
              </a:rPr>
              <a:t>This game is known as tic-tac-toe and is very popular game.</a:t>
            </a:r>
          </a:p>
          <a:p>
            <a:r>
              <a:rPr lang="en-US" sz="2200" dirty="0" smtClean="0">
                <a:latin typeface="Cambria" pitchFamily="18" charset="0"/>
              </a:rPr>
              <a:t>This game is played by two players, one mark his move by X while the other by 0.</a:t>
            </a:r>
          </a:p>
          <a:p>
            <a:r>
              <a:rPr lang="en-US" sz="2200" dirty="0" smtClean="0">
                <a:latin typeface="Cambria" pitchFamily="18" charset="0"/>
              </a:rPr>
              <a:t>There is a matrix of 3 X 3 which is completely empty in the beginning.</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P</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dirty="0"/>
          </a:p>
        </p:txBody>
      </p:sp>
      <p:pic>
        <p:nvPicPr>
          <p:cNvPr id="1026" name="Picture 2"/>
          <p:cNvPicPr>
            <a:picLocks noChangeAspect="1" noChangeArrowheads="1"/>
          </p:cNvPicPr>
          <p:nvPr/>
        </p:nvPicPr>
        <p:blipFill>
          <a:blip r:embed="rId2"/>
          <a:srcRect/>
          <a:stretch>
            <a:fillRect/>
          </a:stretch>
        </p:blipFill>
        <p:spPr bwMode="auto">
          <a:xfrm>
            <a:off x="533400" y="-1"/>
            <a:ext cx="8229600" cy="68971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When the game begins, both the players take turn in marking one of the cells of the matrix.</a:t>
            </a:r>
          </a:p>
          <a:p>
            <a:r>
              <a:rPr lang="en-US" sz="2200" dirty="0" smtClean="0">
                <a:latin typeface="Cambria" pitchFamily="18" charset="0"/>
              </a:rPr>
              <a:t>When a player is able to mark three consecutive cells before other player, he is a winner.</a:t>
            </a:r>
          </a:p>
          <a:p>
            <a:r>
              <a:rPr lang="en-US" sz="2200" dirty="0" smtClean="0">
                <a:latin typeface="Cambria" pitchFamily="18" charset="0"/>
              </a:rPr>
              <a:t>Three consecutive cells can be marked in total 8 different ways; three columns, three rows and two diagonals.</a:t>
            </a:r>
          </a:p>
          <a:p>
            <a:r>
              <a:rPr lang="en-US" sz="2200" dirty="0" smtClean="0">
                <a:latin typeface="Cambria" pitchFamily="18" charset="0"/>
              </a:rPr>
              <a:t>Below figure shows eight different ways one can win.</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dirty="0"/>
          </a:p>
        </p:txBody>
      </p:sp>
      <p:pic>
        <p:nvPicPr>
          <p:cNvPr id="2051" name="Picture 3"/>
          <p:cNvPicPr>
            <a:picLocks noChangeAspect="1" noChangeArrowheads="1"/>
          </p:cNvPicPr>
          <p:nvPr/>
        </p:nvPicPr>
        <p:blipFill>
          <a:blip r:embed="rId2"/>
          <a:srcRect/>
          <a:stretch>
            <a:fillRect/>
          </a:stretch>
        </p:blipFill>
        <p:spPr bwMode="auto">
          <a:xfrm>
            <a:off x="304800" y="4114800"/>
            <a:ext cx="84582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For simplicity the opponent moves are not shown.</a:t>
            </a:r>
          </a:p>
          <a:p>
            <a:r>
              <a:rPr lang="en-US" sz="2200" dirty="0" smtClean="0">
                <a:latin typeface="Cambria" pitchFamily="18" charset="0"/>
              </a:rPr>
              <a:t>The aim of the player is to reach to any one of such states.</a:t>
            </a:r>
          </a:p>
          <a:p>
            <a:r>
              <a:rPr lang="en-US" sz="2200" dirty="0" smtClean="0">
                <a:latin typeface="Cambria" pitchFamily="18" charset="0"/>
              </a:rPr>
              <a:t>Another important aim of a player is to make sure that opponent cannot achieve similar state and win (so you lose).</a:t>
            </a:r>
          </a:p>
          <a:p>
            <a:r>
              <a:rPr lang="en-US" sz="2200" dirty="0" smtClean="0">
                <a:latin typeface="Cambria" pitchFamily="18" charset="0"/>
              </a:rPr>
              <a:t>In fact it is also possible to reach to a state where none of the players has three consecutive marks and none wins.</a:t>
            </a:r>
          </a:p>
          <a:p>
            <a:r>
              <a:rPr lang="en-US" sz="2200" dirty="0" smtClean="0">
                <a:latin typeface="Cambria" pitchFamily="18" charset="0"/>
              </a:rPr>
              <a:t>That is known as </a:t>
            </a:r>
            <a:r>
              <a:rPr lang="en-US" sz="2200" i="1" dirty="0" smtClean="0">
                <a:latin typeface="Cambria" pitchFamily="18" charset="0"/>
              </a:rPr>
              <a:t>draw.</a:t>
            </a:r>
          </a:p>
          <a:p>
            <a:r>
              <a:rPr lang="en-US" sz="2200" dirty="0" smtClean="0">
                <a:latin typeface="Cambria" pitchFamily="18" charset="0"/>
              </a:rPr>
              <a:t>The game tree depicted in slide 5 is not completely drawn but still can convey the idea.</a:t>
            </a:r>
          </a:p>
          <a:p>
            <a:r>
              <a:rPr lang="en-US" sz="2200" dirty="0" smtClean="0">
                <a:latin typeface="Cambria" pitchFamily="18" charset="0"/>
              </a:rPr>
              <a:t>Total six plies of the game tree are drawn and each player has taken three moves each.</a:t>
            </a:r>
          </a:p>
          <a:p>
            <a:r>
              <a:rPr lang="en-US" sz="2200" dirty="0" smtClean="0">
                <a:latin typeface="Cambria" pitchFamily="18" charset="0"/>
              </a:rPr>
              <a:t>At each ply we have explored only one child for simplicity.</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Other children can be explored in similar manner.</a:t>
            </a:r>
          </a:p>
          <a:p>
            <a:r>
              <a:rPr lang="en-US" sz="2200" dirty="0" smtClean="0">
                <a:latin typeface="Cambria" pitchFamily="18" charset="0"/>
              </a:rPr>
              <a:t>The first player marks his choice using cross (x) while the second player (the opponent) uses zero (0) to indicate his choice.</a:t>
            </a:r>
          </a:p>
          <a:p>
            <a:r>
              <a:rPr lang="en-US" sz="2200" dirty="0" smtClean="0">
                <a:latin typeface="Cambria" pitchFamily="18" charset="0"/>
              </a:rPr>
              <a:t>The first player takes a move at level 1,3,5 and so on while the opponent takes a move at level 2,4,6 and so on.</a:t>
            </a:r>
          </a:p>
          <a:p>
            <a:r>
              <a:rPr lang="en-US" sz="2200" dirty="0" smtClean="0">
                <a:latin typeface="Cambria" pitchFamily="18" charset="0"/>
              </a:rPr>
              <a:t>The moves taken by first player (who is under consideration right now) are Max moves while the moves taken by second player (the opponent) are Min moves.</a:t>
            </a:r>
          </a:p>
          <a:p>
            <a:r>
              <a:rPr lang="en-US" sz="2200" dirty="0" smtClean="0">
                <a:latin typeface="Cambria" pitchFamily="18" charset="0"/>
              </a:rPr>
              <a:t>Look at level 1, this is where the player starts his move from the left top corner.</a:t>
            </a:r>
          </a:p>
          <a:p>
            <a:r>
              <a:rPr lang="en-US" sz="2200" dirty="0" smtClean="0">
                <a:latin typeface="Cambria" pitchFamily="18" charset="0"/>
              </a:rPr>
              <a:t>In fact he has total 9 possible moves out of which he chooses one.</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We have not shown other 8.</a:t>
            </a:r>
          </a:p>
          <a:p>
            <a:r>
              <a:rPr lang="en-US" sz="2200" dirty="0" smtClean="0">
                <a:latin typeface="Cambria" pitchFamily="18" charset="0"/>
              </a:rPr>
              <a:t>In the next level there are 8 possible choices for the opponent.</a:t>
            </a:r>
          </a:p>
          <a:p>
            <a:r>
              <a:rPr lang="en-US" sz="2200" dirty="0" smtClean="0">
                <a:latin typeface="Cambria" pitchFamily="18" charset="0"/>
              </a:rPr>
              <a:t>He chooses one which is shown in the figure.</a:t>
            </a:r>
          </a:p>
          <a:p>
            <a:r>
              <a:rPr lang="en-US" sz="2200" dirty="0" smtClean="0">
                <a:latin typeface="Cambria" pitchFamily="18" charset="0"/>
              </a:rPr>
              <a:t>Other 7 nodes are not explored.</a:t>
            </a:r>
          </a:p>
          <a:p>
            <a:r>
              <a:rPr lang="en-US" sz="2200" dirty="0" smtClean="0">
                <a:latin typeface="Cambria" pitchFamily="18" charset="0"/>
              </a:rPr>
              <a:t>In a real game tree all choices are explored.</a:t>
            </a:r>
          </a:p>
          <a:p>
            <a:r>
              <a:rPr lang="en-US" sz="2200" dirty="0" smtClean="0">
                <a:latin typeface="Cambria" pitchFamily="18" charset="0"/>
              </a:rPr>
              <a:t>Each node in this game tree is a 3 X 3 matrix.</a:t>
            </a:r>
          </a:p>
          <a:p>
            <a:r>
              <a:rPr lang="en-US" sz="2200" dirty="0" smtClean="0">
                <a:latin typeface="Cambria" pitchFamily="18" charset="0"/>
              </a:rPr>
              <a:t>This matrix represents the tic-tac-toe board.</a:t>
            </a:r>
          </a:p>
          <a:p>
            <a:r>
              <a:rPr lang="en-US" sz="2200" dirty="0" smtClean="0">
                <a:latin typeface="Cambria" pitchFamily="18" charset="0"/>
              </a:rPr>
              <a:t>Each level is numbered as well as indicated if Max or Min.</a:t>
            </a:r>
          </a:p>
          <a:p>
            <a:r>
              <a:rPr lang="en-US" sz="2200" dirty="0" smtClean="0">
                <a:latin typeface="Cambria" pitchFamily="18" charset="0"/>
              </a:rPr>
              <a:t>Suppose you are a player. You would like to win.</a:t>
            </a:r>
          </a:p>
          <a:p>
            <a:r>
              <a:rPr lang="en-US" sz="2200" dirty="0" smtClean="0">
                <a:latin typeface="Cambria" pitchFamily="18" charset="0"/>
              </a:rPr>
              <a:t>Thus you would like to reach to the state encircled in the figure in slide 5, named as W (win) written just next to it.</a:t>
            </a: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1707</TotalTime>
  <Words>2550</Words>
  <Application>Microsoft Office PowerPoint</Application>
  <PresentationFormat>On-screen Show (4:3)</PresentationFormat>
  <Paragraphs>185</Paragraphs>
  <Slides>27</Slides>
  <Notes>0</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BusDsgSld</vt:lpstr>
      <vt:lpstr>默认设计模板</vt:lpstr>
      <vt:lpstr>1_默认设计模板</vt:lpstr>
      <vt:lpstr>默认设计模板_2</vt:lpstr>
      <vt:lpstr>Unit  2- Lecture 18</vt:lpstr>
      <vt:lpstr>Game trees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Evaluation function</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admin</cp:lastModifiedBy>
  <cp:revision>567</cp:revision>
  <dcterms:created xsi:type="dcterms:W3CDTF">2015-07-23T15:29:25Z</dcterms:created>
  <dcterms:modified xsi:type="dcterms:W3CDTF">2019-02-25T08:39:38Z</dcterms:modified>
</cp:coreProperties>
</file>