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 id="2147483756" r:id="rId3"/>
    <p:sldMasterId id="2147483768" r:id="rId4"/>
  </p:sldMasterIdLst>
  <p:sldIdLst>
    <p:sldId id="256" r:id="rId5"/>
    <p:sldId id="258" r:id="rId6"/>
    <p:sldId id="272" r:id="rId7"/>
    <p:sldId id="273" r:id="rId8"/>
    <p:sldId id="274" r:id="rId9"/>
    <p:sldId id="259" r:id="rId10"/>
    <p:sldId id="260" r:id="rId11"/>
    <p:sldId id="261" r:id="rId12"/>
    <p:sldId id="263" r:id="rId13"/>
    <p:sldId id="262" r:id="rId14"/>
    <p:sldId id="264" r:id="rId15"/>
    <p:sldId id="268" r:id="rId16"/>
    <p:sldId id="269" r:id="rId17"/>
    <p:sldId id="275" r:id="rId18"/>
    <p:sldId id="276" r:id="rId19"/>
    <p:sldId id="265" r:id="rId20"/>
    <p:sldId id="270" r:id="rId21"/>
    <p:sldId id="266" r:id="rId22"/>
    <p:sldId id="267"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b1Z02dVKXM" TargetMode="External"/><Relationship Id="rId7" Type="http://schemas.openxmlformats.org/officeDocument/2006/relationships/hyperlink" Target="https://www.youtube.com/watch?v=mNWpw_AeFVc" TargetMode="External"/><Relationship Id="rId2" Type="http://schemas.openxmlformats.org/officeDocument/2006/relationships/hyperlink" Target="https://www.youtube.com/watch?v=qir5SkmaiQM" TargetMode="External"/><Relationship Id="rId1" Type="http://schemas.openxmlformats.org/officeDocument/2006/relationships/slideLayout" Target="../slideLayouts/slideLayout24.xml"/><Relationship Id="rId6" Type="http://schemas.openxmlformats.org/officeDocument/2006/relationships/hyperlink" Target="https://www.youtube.com/watch?v=IaagU94RFNw" TargetMode="External"/><Relationship Id="rId5" Type="http://schemas.openxmlformats.org/officeDocument/2006/relationships/hyperlink" Target="https://www.youtube.com/watch?v=LzBUm31Vn3k" TargetMode="External"/><Relationship Id="rId4" Type="http://schemas.openxmlformats.org/officeDocument/2006/relationships/hyperlink" Target="https://www.youtube.com/watch?v=3aZ3_ppQoZ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Lecture 2</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AI Techniques</a:t>
            </a:r>
          </a:p>
          <a:p>
            <a:pPr>
              <a:lnSpc>
                <a:spcPct val="130000"/>
              </a:lnSpc>
              <a:buFont typeface="Arial" pitchFamily="34" charset="0"/>
              <a:buChar char="•"/>
            </a:pPr>
            <a:r>
              <a:rPr lang="en-US" sz="2200" dirty="0" smtClean="0">
                <a:latin typeface="Cambria" pitchFamily="18" charset="0"/>
              </a:rPr>
              <a:t> AI in last century</a:t>
            </a:r>
          </a:p>
          <a:p>
            <a:pPr>
              <a:lnSpc>
                <a:spcPct val="130000"/>
              </a:lnSpc>
              <a:buFont typeface="Arial" pitchFamily="34" charset="0"/>
              <a:buChar char="•"/>
            </a:pPr>
            <a:r>
              <a:rPr lang="en-US" sz="2200" dirty="0" smtClean="0">
                <a:latin typeface="Cambria" pitchFamily="18" charset="0"/>
              </a:rPr>
              <a:t> The Turing test</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Another view was expressed by Yale University students and Roger </a:t>
            </a:r>
            <a:r>
              <a:rPr lang="en-US" sz="2200" dirty="0" err="1" smtClean="0">
                <a:latin typeface="Cambria" pitchFamily="18" charset="0"/>
              </a:rPr>
              <a:t>Schank</a:t>
            </a:r>
            <a:r>
              <a:rPr lang="en-US" sz="2200" dirty="0" smtClean="0">
                <a:latin typeface="Cambria" pitchFamily="18" charset="0"/>
              </a:rPr>
              <a:t> .</a:t>
            </a:r>
          </a:p>
          <a:p>
            <a:r>
              <a:rPr lang="en-US" sz="2200" dirty="0" smtClean="0">
                <a:latin typeface="Cambria" pitchFamily="18" charset="0"/>
              </a:rPr>
              <a:t>They did a considerable work, hand coding knowledge into complex systems that could read stories and answer questions about them in intelligent fashion .</a:t>
            </a:r>
          </a:p>
          <a:p>
            <a:r>
              <a:rPr lang="en-US" sz="2200" dirty="0" smtClean="0">
                <a:latin typeface="Cambria" pitchFamily="18" charset="0"/>
              </a:rPr>
              <a:t>In 1980s, Michael Dyer written the program BORIS.</a:t>
            </a:r>
          </a:p>
          <a:p>
            <a:r>
              <a:rPr lang="en-US" sz="2200" dirty="0" smtClean="0">
                <a:latin typeface="Cambria" pitchFamily="18" charset="0"/>
              </a:rPr>
              <a:t>Knowledge representation with different methods like frames, rules and semantic nets.</a:t>
            </a:r>
          </a:p>
          <a:p>
            <a:r>
              <a:rPr lang="en-US" sz="2200" dirty="0" smtClean="0">
                <a:latin typeface="Cambria" pitchFamily="18" charset="0"/>
              </a:rPr>
              <a:t>The importance of knowledge is illustrated by </a:t>
            </a:r>
            <a:r>
              <a:rPr lang="en-US" sz="2200" dirty="0" err="1" smtClean="0">
                <a:latin typeface="Cambria" pitchFamily="18" charset="0"/>
              </a:rPr>
              <a:t>Dendral</a:t>
            </a:r>
            <a:r>
              <a:rPr lang="en-US" sz="2200" dirty="0" smtClean="0">
                <a:latin typeface="Cambria" pitchFamily="18" charset="0"/>
              </a:rPr>
              <a:t> , a program developed at Stanford University in 1967.</a:t>
            </a:r>
          </a:p>
          <a:p>
            <a:r>
              <a:rPr lang="en-US" sz="2200" dirty="0" smtClean="0">
                <a:latin typeface="Cambria" pitchFamily="18" charset="0"/>
              </a:rPr>
              <a:t>Program was designed as chemist’s assistant to identify structure of molecule.</a:t>
            </a:r>
          </a:p>
          <a:p>
            <a:r>
              <a:rPr lang="en-US" sz="2200" dirty="0" smtClean="0">
                <a:latin typeface="Cambria" pitchFamily="18" charset="0"/>
              </a:rPr>
              <a:t>Rule based expert systems came in to know.</a:t>
            </a: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In early 70s, MYCIN was developed by Edward </a:t>
            </a:r>
            <a:r>
              <a:rPr lang="en-US" sz="2200" dirty="0" err="1" smtClean="0">
                <a:latin typeface="Cambria" pitchFamily="18" charset="0"/>
              </a:rPr>
              <a:t>Shortliffe</a:t>
            </a:r>
            <a:r>
              <a:rPr lang="en-US" sz="2200" dirty="0" smtClean="0">
                <a:latin typeface="Cambria" pitchFamily="18" charset="0"/>
              </a:rPr>
              <a:t>. </a:t>
            </a:r>
          </a:p>
          <a:p>
            <a:r>
              <a:rPr lang="en-US" sz="2200" dirty="0" smtClean="0">
                <a:latin typeface="Cambria" pitchFamily="18" charset="0"/>
              </a:rPr>
              <a:t>Another medical system was Internist developed at University of Pittsburgh.</a:t>
            </a:r>
          </a:p>
          <a:p>
            <a:r>
              <a:rPr lang="en-US" sz="2200" dirty="0" smtClean="0">
                <a:latin typeface="Cambria" pitchFamily="18" charset="0"/>
              </a:rPr>
              <a:t>Prospector was developed to help geologists to prospects of minerals. </a:t>
            </a:r>
          </a:p>
          <a:p>
            <a:r>
              <a:rPr lang="en-US" sz="2200" dirty="0" smtClean="0">
                <a:latin typeface="Cambria" pitchFamily="18" charset="0"/>
              </a:rPr>
              <a:t>The major problem in expert system design was to acquire domain knowledge from experts. </a:t>
            </a:r>
          </a:p>
          <a:p>
            <a:r>
              <a:rPr lang="en-US" sz="2200" dirty="0" smtClean="0">
                <a:latin typeface="Cambria" pitchFamily="18" charset="0"/>
              </a:rPr>
              <a:t>NASA deployed AI tech. in deep space. </a:t>
            </a:r>
          </a:p>
          <a:p>
            <a:r>
              <a:rPr lang="en-US" sz="2200" dirty="0" smtClean="0">
                <a:latin typeface="Cambria" pitchFamily="18" charset="0"/>
              </a:rPr>
              <a:t>The last frontier is machine learning.</a:t>
            </a:r>
          </a:p>
          <a:p>
            <a:pPr>
              <a:buNone/>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err="1" smtClean="0">
                <a:latin typeface="Cambria" pitchFamily="18" charset="0"/>
              </a:rPr>
              <a:t>Asimo</a:t>
            </a:r>
            <a:r>
              <a:rPr lang="en-US" sz="3800" dirty="0" smtClean="0">
                <a:latin typeface="Cambria" pitchFamily="18" charset="0"/>
              </a:rPr>
              <a:t> and </a:t>
            </a:r>
            <a:r>
              <a:rPr lang="en-US" sz="3800" dirty="0" err="1" smtClean="0">
                <a:latin typeface="Cambria" pitchFamily="18" charset="0"/>
              </a:rPr>
              <a:t>Qrio</a:t>
            </a:r>
            <a:endParaRPr lang="en-US" sz="3800" dirty="0">
              <a:latin typeface="Cambria" pitchFamily="18" charset="0"/>
            </a:endParaRPr>
          </a:p>
        </p:txBody>
      </p:sp>
      <p:pic>
        <p:nvPicPr>
          <p:cNvPr id="4" name="Content Placeholder 3" descr="Asimo.jpg"/>
          <p:cNvPicPr>
            <a:picLocks noGrp="1" noChangeAspect="1"/>
          </p:cNvPicPr>
          <p:nvPr>
            <p:ph idx="1"/>
          </p:nvPr>
        </p:nvPicPr>
        <p:blipFill>
          <a:blip r:embed="rId2"/>
          <a:stretch>
            <a:fillRect/>
          </a:stretch>
        </p:blipFill>
        <p:spPr>
          <a:xfrm>
            <a:off x="762000" y="1600200"/>
            <a:ext cx="3048181" cy="4096544"/>
          </a:xfrm>
        </p:spPr>
      </p:pic>
      <p:pic>
        <p:nvPicPr>
          <p:cNvPr id="5" name="Picture 4" descr="Qrio.jpg"/>
          <p:cNvPicPr>
            <a:picLocks noChangeAspect="1"/>
          </p:cNvPicPr>
          <p:nvPr/>
        </p:nvPicPr>
        <p:blipFill>
          <a:blip r:embed="rId3"/>
          <a:stretch>
            <a:fillRect/>
          </a:stretch>
        </p:blipFill>
        <p:spPr>
          <a:xfrm>
            <a:off x="5638800" y="1676400"/>
            <a:ext cx="2752725" cy="3952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latin typeface="Cambria" pitchFamily="18" charset="0"/>
              </a:rPr>
              <a:t>Sophia</a:t>
            </a:r>
            <a:endParaRPr lang="en-US" sz="3800" dirty="0">
              <a:latin typeface="Cambria" pitchFamily="18" charset="0"/>
            </a:endParaRPr>
          </a:p>
        </p:txBody>
      </p:sp>
      <p:sp>
        <p:nvSpPr>
          <p:cNvPr id="3" name="Content Placeholder 2"/>
          <p:cNvSpPr>
            <a:spLocks noGrp="1"/>
          </p:cNvSpPr>
          <p:nvPr>
            <p:ph idx="1"/>
          </p:nvPr>
        </p:nvSpPr>
        <p:spPr/>
        <p:txBody>
          <a:bodyPr/>
          <a:lstStyle/>
          <a:p>
            <a:endParaRPr lang="en-US"/>
          </a:p>
        </p:txBody>
      </p:sp>
      <p:pic>
        <p:nvPicPr>
          <p:cNvPr id="4" name="Picture 3" descr="Sophia.jpg"/>
          <p:cNvPicPr>
            <a:picLocks noChangeAspect="1"/>
          </p:cNvPicPr>
          <p:nvPr/>
        </p:nvPicPr>
        <p:blipFill>
          <a:blip r:embed="rId2"/>
          <a:stretch>
            <a:fillRect/>
          </a:stretch>
        </p:blipFill>
        <p:spPr>
          <a:xfrm>
            <a:off x="1447800" y="1676400"/>
            <a:ext cx="6477000" cy="398584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ambria" pitchFamily="18" charset="0"/>
              </a:rPr>
              <a:t>Ameca</a:t>
            </a:r>
            <a:endParaRPr lang="en-IN" dirty="0">
              <a:latin typeface="Cambria" pitchFamily="18" charset="0"/>
            </a:endParaRPr>
          </a:p>
        </p:txBody>
      </p:sp>
      <p:sp>
        <p:nvSpPr>
          <p:cNvPr id="3" name="Content Placeholder 2"/>
          <p:cNvSpPr>
            <a:spLocks noGrp="1"/>
          </p:cNvSpPr>
          <p:nvPr>
            <p:ph idx="1"/>
          </p:nvPr>
        </p:nvSpPr>
        <p:spPr/>
        <p:txBody>
          <a:bodyPr/>
          <a:lstStyle/>
          <a:p>
            <a:endParaRPr lang="en-IN"/>
          </a:p>
        </p:txBody>
      </p:sp>
      <p:pic>
        <p:nvPicPr>
          <p:cNvPr id="1026" name="Picture 2" descr="Ameca (robot) - Wikipedia"/>
          <p:cNvPicPr>
            <a:picLocks noChangeAspect="1" noChangeArrowheads="1"/>
          </p:cNvPicPr>
          <p:nvPr/>
        </p:nvPicPr>
        <p:blipFill>
          <a:blip r:embed="rId2"/>
          <a:srcRect/>
          <a:stretch>
            <a:fillRect/>
          </a:stretch>
        </p:blipFill>
        <p:spPr bwMode="auto">
          <a:xfrm>
            <a:off x="2743200" y="1676400"/>
            <a:ext cx="3714750" cy="41166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200" dirty="0" smtClean="0">
                <a:latin typeface="Cambria" pitchFamily="18" charset="0"/>
                <a:hlinkClick r:id="rId2"/>
              </a:rPr>
              <a:t>https://</a:t>
            </a:r>
            <a:r>
              <a:rPr lang="en-IN" sz="2200" dirty="0" smtClean="0">
                <a:latin typeface="Cambria" pitchFamily="18" charset="0"/>
                <a:hlinkClick r:id="rId2"/>
              </a:rPr>
              <a:t>www.youtube.com/watch?v=qir5SkmaiQM</a:t>
            </a:r>
            <a:endParaRPr lang="en-IN" sz="2200" dirty="0" smtClean="0">
              <a:latin typeface="Cambria" pitchFamily="18" charset="0"/>
            </a:endParaRPr>
          </a:p>
          <a:p>
            <a:r>
              <a:rPr lang="en-IN" sz="2200" dirty="0" smtClean="0">
                <a:latin typeface="Cambria" pitchFamily="18" charset="0"/>
                <a:hlinkClick r:id="rId3"/>
              </a:rPr>
              <a:t>https://</a:t>
            </a:r>
            <a:r>
              <a:rPr lang="en-IN" sz="2200" dirty="0" smtClean="0">
                <a:latin typeface="Cambria" pitchFamily="18" charset="0"/>
                <a:hlinkClick r:id="rId3"/>
              </a:rPr>
              <a:t>www.youtube.com/watch?v=Ub1Z02dVKXM</a:t>
            </a:r>
            <a:endParaRPr lang="en-IN" sz="2200" dirty="0" smtClean="0">
              <a:latin typeface="Cambria" pitchFamily="18" charset="0"/>
            </a:endParaRPr>
          </a:p>
          <a:p>
            <a:r>
              <a:rPr lang="en-IN" sz="2200" dirty="0" smtClean="0">
                <a:latin typeface="Cambria" pitchFamily="18" charset="0"/>
                <a:hlinkClick r:id="rId4"/>
              </a:rPr>
              <a:t>https://</a:t>
            </a:r>
            <a:r>
              <a:rPr lang="en-IN" sz="2200" dirty="0" smtClean="0">
                <a:latin typeface="Cambria" pitchFamily="18" charset="0"/>
                <a:hlinkClick r:id="rId4"/>
              </a:rPr>
              <a:t>www.youtube.com/watch?v=3aZ3_ppQoZ8</a:t>
            </a:r>
            <a:endParaRPr lang="en-IN" sz="2200" dirty="0" smtClean="0">
              <a:latin typeface="Cambria" pitchFamily="18" charset="0"/>
            </a:endParaRPr>
          </a:p>
          <a:p>
            <a:r>
              <a:rPr lang="en-IN" sz="2200" dirty="0" smtClean="0">
                <a:latin typeface="Cambria" pitchFamily="18" charset="0"/>
                <a:hlinkClick r:id="rId5"/>
              </a:rPr>
              <a:t>https://</a:t>
            </a:r>
            <a:r>
              <a:rPr lang="en-IN" sz="2200" dirty="0" smtClean="0">
                <a:latin typeface="Cambria" pitchFamily="18" charset="0"/>
                <a:hlinkClick r:id="rId5"/>
              </a:rPr>
              <a:t>www.youtube.com/watch?v=LzBUm31Vn3k</a:t>
            </a:r>
            <a:endParaRPr lang="en-IN" sz="2200" dirty="0" smtClean="0">
              <a:latin typeface="Cambria" pitchFamily="18" charset="0"/>
            </a:endParaRPr>
          </a:p>
          <a:p>
            <a:r>
              <a:rPr lang="en-IN" sz="2200" dirty="0" smtClean="0">
                <a:latin typeface="Cambria" pitchFamily="18" charset="0"/>
                <a:hlinkClick r:id="rId6"/>
              </a:rPr>
              <a:t>https://</a:t>
            </a:r>
            <a:r>
              <a:rPr lang="en-IN" sz="2200" dirty="0" smtClean="0">
                <a:latin typeface="Cambria" pitchFamily="18" charset="0"/>
                <a:hlinkClick r:id="rId6"/>
              </a:rPr>
              <a:t>www.youtube.com/watch?v=IaagU94RFNw</a:t>
            </a:r>
            <a:endParaRPr lang="en-IN" sz="2200" dirty="0" smtClean="0">
              <a:latin typeface="Cambria" pitchFamily="18" charset="0"/>
            </a:endParaRPr>
          </a:p>
          <a:p>
            <a:r>
              <a:rPr lang="en-IN" sz="2200" dirty="0" smtClean="0">
                <a:latin typeface="Cambria" pitchFamily="18" charset="0"/>
                <a:hlinkClick r:id="rId7"/>
              </a:rPr>
              <a:t>https://</a:t>
            </a:r>
            <a:r>
              <a:rPr lang="en-IN" sz="2200" dirty="0" smtClean="0">
                <a:latin typeface="Cambria" pitchFamily="18" charset="0"/>
                <a:hlinkClick r:id="rId7"/>
              </a:rPr>
              <a:t>www.youtube.com/watch?v=mNWpw_AeFVc</a:t>
            </a:r>
            <a:endParaRPr lang="en-IN" sz="2200" dirty="0" smtClean="0">
              <a:latin typeface="Cambria" pitchFamily="18" charset="0"/>
            </a:endParaRPr>
          </a:p>
          <a:p>
            <a:endParaRPr lang="en-IN" sz="2200" dirty="0" smtClean="0">
              <a:latin typeface="Cambria" pitchFamily="18" charset="0"/>
            </a:endParaRPr>
          </a:p>
          <a:p>
            <a:endParaRPr lang="en-IN" sz="2200" dirty="0">
              <a:latin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The Turing Test</a:t>
            </a:r>
            <a:endParaRPr lang="en-US" sz="3600" dirty="0">
              <a:latin typeface="Cambria" pitchFamily="18" charset="0"/>
            </a:endParaRPr>
          </a:p>
        </p:txBody>
      </p:sp>
      <p:sp>
        <p:nvSpPr>
          <p:cNvPr id="3" name="Content Placeholder 2"/>
          <p:cNvSpPr>
            <a:spLocks noGrp="1"/>
          </p:cNvSpPr>
          <p:nvPr>
            <p:ph idx="1"/>
          </p:nvPr>
        </p:nvSpPr>
        <p:spPr>
          <a:xfrm>
            <a:off x="457200" y="1600201"/>
            <a:ext cx="8229600" cy="1905000"/>
          </a:xfrm>
        </p:spPr>
        <p:txBody>
          <a:bodyPr/>
          <a:lstStyle/>
          <a:p>
            <a:r>
              <a:rPr lang="en-US" sz="2200" dirty="0" smtClean="0">
                <a:latin typeface="Cambria" pitchFamily="18" charset="0"/>
              </a:rPr>
              <a:t>Alan Turing, prescribed a test to determine whether a machine is intelligent (1950).</a:t>
            </a:r>
          </a:p>
          <a:p>
            <a:r>
              <a:rPr lang="en-US" sz="2200" dirty="0" smtClean="0">
                <a:latin typeface="Cambria" pitchFamily="18" charset="0"/>
              </a:rPr>
              <a:t>He proposed “The Imitation game” played between  a man (A),  a woman  (B) and an interrogator (C) .</a:t>
            </a:r>
          </a:p>
          <a:p>
            <a:endParaRPr lang="en-US" sz="2200" dirty="0" smtClean="0">
              <a:latin typeface="Cambria" pitchFamily="18" charset="0"/>
            </a:endParaRPr>
          </a:p>
          <a:p>
            <a:endParaRPr lang="en-US" sz="2200" dirty="0">
              <a:latin typeface="Cambria" pitchFamily="18" charset="0"/>
            </a:endParaRPr>
          </a:p>
        </p:txBody>
      </p:sp>
      <p:pic>
        <p:nvPicPr>
          <p:cNvPr id="1028" name="Picture 4"/>
          <p:cNvPicPr>
            <a:picLocks noChangeAspect="1" noChangeArrowheads="1"/>
          </p:cNvPicPr>
          <p:nvPr/>
        </p:nvPicPr>
        <p:blipFill>
          <a:blip r:embed="rId2"/>
          <a:srcRect/>
          <a:stretch>
            <a:fillRect/>
          </a:stretch>
        </p:blipFill>
        <p:spPr bwMode="auto">
          <a:xfrm>
            <a:off x="838200" y="3200400"/>
            <a:ext cx="7172325" cy="11049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838200" y="4191000"/>
            <a:ext cx="7200900" cy="178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uring_test_diagram.png"/>
          <p:cNvPicPr>
            <a:picLocks noGrp="1" noChangeAspect="1"/>
          </p:cNvPicPr>
          <p:nvPr>
            <p:ph idx="1"/>
          </p:nvPr>
        </p:nvPicPr>
        <p:blipFill>
          <a:blip r:embed="rId2"/>
          <a:stretch>
            <a:fillRect/>
          </a:stretch>
        </p:blipFill>
        <p:spPr>
          <a:xfrm>
            <a:off x="1828800" y="1447800"/>
            <a:ext cx="4648200" cy="3544165"/>
          </a:xfrm>
        </p:spPr>
      </p:pic>
      <p:sp>
        <p:nvSpPr>
          <p:cNvPr id="5" name="Rectangle 4"/>
          <p:cNvSpPr/>
          <p:nvPr/>
        </p:nvSpPr>
        <p:spPr>
          <a:xfrm>
            <a:off x="685800" y="5257800"/>
            <a:ext cx="7391400" cy="1200329"/>
          </a:xfrm>
          <a:prstGeom prst="rect">
            <a:avLst/>
          </a:prstGeom>
        </p:spPr>
        <p:txBody>
          <a:bodyPr wrap="square">
            <a:spAutoFit/>
          </a:bodyPr>
          <a:lstStyle/>
          <a:p>
            <a:pPr algn="just"/>
            <a:r>
              <a:rPr lang="en-US" dirty="0" smtClean="0">
                <a:latin typeface="Cambria" pitchFamily="18" charset="0"/>
              </a:rPr>
              <a:t>The "standard interpretation" of the Turing test, in which player C, the interrogator, is given the task of trying to determine which player – A or B – is a computer and which is a human. The interrogator is limited to using the responses to written questions to make the determination.</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838200" y="1600200"/>
            <a:ext cx="7772400" cy="244513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38200" y="4114800"/>
            <a:ext cx="7772400" cy="22087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457200" y="3153540"/>
            <a:ext cx="8196943" cy="304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62000" y="3430204"/>
            <a:ext cx="7833256" cy="3048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762000" y="671732"/>
            <a:ext cx="770572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AI Techniques</a:t>
            </a:r>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In most cases, the AI problems have no algorithm.</a:t>
            </a:r>
          </a:p>
          <a:p>
            <a:r>
              <a:rPr lang="en-US" sz="2200" dirty="0" smtClean="0">
                <a:latin typeface="Cambria" pitchFamily="18" charset="0"/>
              </a:rPr>
              <a:t>In many other cases, the process has simple algorithm but with many permutations and combinations.</a:t>
            </a:r>
          </a:p>
          <a:p>
            <a:r>
              <a:rPr lang="en-US" sz="2200" dirty="0" smtClean="0">
                <a:latin typeface="Cambria" pitchFamily="18" charset="0"/>
              </a:rPr>
              <a:t>In many other cases, we do not want best answers but answers which are acceptable.</a:t>
            </a:r>
          </a:p>
          <a:p>
            <a:r>
              <a:rPr lang="en-US" sz="2200" dirty="0" smtClean="0">
                <a:latin typeface="Cambria" pitchFamily="18" charset="0"/>
              </a:rPr>
              <a:t>Conventional programs do not usually have learning component.</a:t>
            </a:r>
          </a:p>
          <a:p>
            <a:r>
              <a:rPr lang="en-US" sz="2200" dirty="0" smtClean="0">
                <a:latin typeface="Cambria" pitchFamily="18" charset="0"/>
              </a:rPr>
              <a:t>Another important requirement of many AI program is called explanation facility.</a:t>
            </a:r>
          </a:p>
          <a:p>
            <a:r>
              <a:rPr lang="en-IN" sz="2200" dirty="0" smtClean="0">
                <a:latin typeface="Cambria" pitchFamily="18" charset="0"/>
              </a:rPr>
              <a:t>Artificial intelligence problems span a very broad spectrum. </a:t>
            </a:r>
          </a:p>
          <a:p>
            <a:r>
              <a:rPr lang="en-IN" sz="2200" dirty="0" smtClean="0">
                <a:latin typeface="Cambria" pitchFamily="18" charset="0"/>
              </a:rPr>
              <a:t>They appear to have very little in common except that they are hard. </a:t>
            </a:r>
          </a:p>
          <a:p>
            <a:endParaRPr lang="en-US" sz="2200" dirty="0" smtClean="0">
              <a:latin typeface="Cambria" pitchFamily="18" charset="0"/>
            </a:endParaRPr>
          </a:p>
          <a:p>
            <a:endParaRPr lang="en-US" sz="2200" dirty="0" smtClean="0">
              <a:latin typeface="Cambria" pitchFamily="18" charset="0"/>
            </a:endParaRPr>
          </a:p>
          <a:p>
            <a:endParaRPr lang="en-US" sz="2200" dirty="0" smtClean="0">
              <a:latin typeface="Cambria" pitchFamily="18" charset="0"/>
            </a:endParaRPr>
          </a:p>
          <a:p>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err="1" smtClean="0">
                <a:latin typeface="Cambria" pitchFamily="18" charset="0"/>
              </a:rPr>
              <a:t>Loebner</a:t>
            </a:r>
            <a:r>
              <a:rPr lang="en-US" sz="3600" dirty="0" smtClean="0">
                <a:latin typeface="Cambria" pitchFamily="18" charset="0"/>
              </a:rPr>
              <a:t> prize winners</a:t>
            </a:r>
            <a:endParaRPr lang="en-US" sz="3600" dirty="0">
              <a:latin typeface="Cambria"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86000" y="1676400"/>
            <a:ext cx="4905375"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200" dirty="0" smtClean="0">
                <a:latin typeface="Cambria" pitchFamily="18" charset="0"/>
              </a:rPr>
              <a:t>Are there any techniques that are appropriate for the solution of a variety of these problems? </a:t>
            </a:r>
          </a:p>
          <a:p>
            <a:r>
              <a:rPr lang="en-IN" sz="2200" dirty="0" smtClean="0">
                <a:latin typeface="Cambria" pitchFamily="18" charset="0"/>
              </a:rPr>
              <a:t>The answer to this question is yes, there are. </a:t>
            </a:r>
            <a:endParaRPr lang="en-US" sz="2200" dirty="0" smtClean="0">
              <a:latin typeface="Cambria" pitchFamily="18" charset="0"/>
            </a:endParaRPr>
          </a:p>
          <a:p>
            <a:r>
              <a:rPr lang="en-IN" sz="2200" dirty="0" smtClean="0">
                <a:latin typeface="Cambria" pitchFamily="18" charset="0"/>
              </a:rPr>
              <a:t>One of the few hard and fast results to come out of the first three decades of AI research is that intelligence requires knowledge. </a:t>
            </a:r>
          </a:p>
          <a:p>
            <a:r>
              <a:rPr lang="en-IN" sz="2200" dirty="0" smtClean="0">
                <a:latin typeface="Cambria" pitchFamily="18" charset="0"/>
              </a:rPr>
              <a:t>To compensate for its one overpowering asset, indispensability, knowledge possesses some less desirable properties, including: </a:t>
            </a:r>
          </a:p>
          <a:p>
            <a:pPr lvl="1"/>
            <a:r>
              <a:rPr lang="en-IN" sz="1800" dirty="0" smtClean="0">
                <a:latin typeface="Cambria" pitchFamily="18" charset="0"/>
              </a:rPr>
              <a:t>It is voluminous. </a:t>
            </a:r>
          </a:p>
          <a:p>
            <a:pPr lvl="1"/>
            <a:r>
              <a:rPr lang="en-IN" sz="1800" dirty="0" smtClean="0">
                <a:latin typeface="Cambria" pitchFamily="18" charset="0"/>
              </a:rPr>
              <a:t>It is hard to characterize accurately. </a:t>
            </a:r>
          </a:p>
          <a:p>
            <a:pPr lvl="1"/>
            <a:r>
              <a:rPr lang="en-IN" sz="1800" dirty="0" smtClean="0">
                <a:latin typeface="Cambria" pitchFamily="18" charset="0"/>
              </a:rPr>
              <a:t>It is constantly changing. </a:t>
            </a:r>
          </a:p>
          <a:p>
            <a:pPr lvl="1"/>
            <a:r>
              <a:rPr lang="en-IN" sz="1800" dirty="0" smtClean="0">
                <a:latin typeface="Cambria" pitchFamily="18" charset="0"/>
              </a:rPr>
              <a:t>It differs from data by being organized in a way that corresponds to the ways it will be used. </a:t>
            </a:r>
          </a:p>
          <a:p>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r>
              <a:rPr lang="en-IN" sz="2200" dirty="0" smtClean="0">
                <a:latin typeface="Cambria" pitchFamily="18" charset="0"/>
              </a:rPr>
              <a:t>An Al technique is a method that exploits knowledge that should be represented in such a way that: </a:t>
            </a:r>
          </a:p>
          <a:p>
            <a:pPr lvl="1"/>
            <a:r>
              <a:rPr lang="en-IN" sz="1800" dirty="0" smtClean="0">
                <a:latin typeface="Cambria" pitchFamily="18" charset="0"/>
              </a:rPr>
              <a:t>The knowledge captures generalizations. In other words, it is not necessary to represent separately each individual situation. Instead, situations that share important properties are grouped together. If knowledge does not have this property, inordinate amounts of memory and updating will be required. So we usually call something without this property "data" rather than knowledge. </a:t>
            </a:r>
          </a:p>
          <a:p>
            <a:pPr lvl="1"/>
            <a:r>
              <a:rPr lang="en-IN" sz="1800" dirty="0" smtClean="0">
                <a:latin typeface="Cambria" pitchFamily="18" charset="0"/>
              </a:rPr>
              <a:t>It can be understood by people who must provide it. Although for many programs, the bulk of the data can be acquired automatically (for example, by taking readings from a variety of instruments), in many Al domains, most of the knowledge a program must ultimately be provided by people in terms they understand. </a:t>
            </a:r>
          </a:p>
          <a:p>
            <a:pPr lvl="1"/>
            <a:r>
              <a:rPr lang="en-IN" sz="1800" dirty="0" smtClean="0">
                <a:latin typeface="Cambria" pitchFamily="18" charset="0"/>
              </a:rPr>
              <a:t>It can easily be modified to correct errors and to reflect changes in the world and in our world view. </a:t>
            </a:r>
          </a:p>
          <a:p>
            <a:endParaRPr lang="en-IN" sz="2200" dirty="0">
              <a:latin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229600" cy="4678363"/>
          </a:xfrm>
        </p:spPr>
        <p:txBody>
          <a:bodyPr/>
          <a:lstStyle/>
          <a:p>
            <a:pPr lvl="1"/>
            <a:r>
              <a:rPr lang="en-IN" sz="1800" dirty="0" smtClean="0">
                <a:latin typeface="Cambria" pitchFamily="18" charset="0"/>
              </a:rPr>
              <a:t>It can be used in a great many situations even if it is not totally accurate or complete. </a:t>
            </a:r>
          </a:p>
          <a:p>
            <a:pPr lvl="1"/>
            <a:r>
              <a:rPr lang="en-IN" sz="1800" dirty="0" smtClean="0">
                <a:latin typeface="Cambria" pitchFamily="18" charset="0"/>
              </a:rPr>
              <a:t>It can be used to help overcome its own sheer bulk by helping to narrow the range of possibilities that must usually be considered. </a:t>
            </a:r>
          </a:p>
          <a:p>
            <a:endParaRPr lang="en-IN"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AI in last century</a:t>
            </a:r>
            <a:endParaRPr lang="en-US" sz="4000" dirty="0">
              <a:latin typeface="Cambria" pitchFamily="18" charset="0"/>
            </a:endParaRPr>
          </a:p>
        </p:txBody>
      </p:sp>
      <p:sp>
        <p:nvSpPr>
          <p:cNvPr id="3" name="Content Placeholder 2"/>
          <p:cNvSpPr>
            <a:spLocks noGrp="1"/>
          </p:cNvSpPr>
          <p:nvPr>
            <p:ph idx="1"/>
          </p:nvPr>
        </p:nvSpPr>
        <p:spPr>
          <a:xfrm>
            <a:off x="457200" y="1524000"/>
            <a:ext cx="8229600" cy="4602163"/>
          </a:xfrm>
        </p:spPr>
        <p:txBody>
          <a:bodyPr/>
          <a:lstStyle/>
          <a:p>
            <a:r>
              <a:rPr lang="en-US" sz="2000" dirty="0" smtClean="0">
                <a:latin typeface="Cambria" pitchFamily="18" charset="0"/>
              </a:rPr>
              <a:t>The name Artificial Intelligence is credited to John McCarthy with Marvin </a:t>
            </a:r>
            <a:r>
              <a:rPr lang="en-US" sz="2000" dirty="0" err="1" smtClean="0">
                <a:latin typeface="Cambria" pitchFamily="18" charset="0"/>
              </a:rPr>
              <a:t>Minsky</a:t>
            </a:r>
            <a:r>
              <a:rPr lang="en-US" sz="2000" dirty="0" smtClean="0">
                <a:latin typeface="Cambria" pitchFamily="18" charset="0"/>
              </a:rPr>
              <a:t> and Claude Shannon ( 1916-2001), who organized Dartmouth conference in 1956. </a:t>
            </a:r>
          </a:p>
          <a:p>
            <a:r>
              <a:rPr lang="en-US" sz="2000" dirty="0" smtClean="0">
                <a:latin typeface="Cambria" pitchFamily="18" charset="0"/>
              </a:rPr>
              <a:t>Take up action in 1950 when Alan Turing proposed Imitation Game – Turing test</a:t>
            </a:r>
          </a:p>
          <a:p>
            <a:r>
              <a:rPr lang="en-US" sz="2000" dirty="0" smtClean="0">
                <a:latin typeface="Cambria" pitchFamily="18" charset="0"/>
              </a:rPr>
              <a:t>Claude Shannon published paper on Chess playing programs.</a:t>
            </a:r>
          </a:p>
          <a:p>
            <a:r>
              <a:rPr lang="en-US" sz="2000" dirty="0" smtClean="0">
                <a:latin typeface="Cambria" pitchFamily="18" charset="0"/>
              </a:rPr>
              <a:t>After that checkers playing program appeared, first being written in 1951 by Christopher Strachey at Uni. Of Manchester</a:t>
            </a:r>
          </a:p>
          <a:p>
            <a:r>
              <a:rPr lang="en-US" sz="2000" dirty="0" smtClean="0">
                <a:latin typeface="Cambria" pitchFamily="18" charset="0"/>
              </a:rPr>
              <a:t>The program by Arthur Samuel became popular( 1956 – </a:t>
            </a:r>
            <a:r>
              <a:rPr lang="en-US" sz="2000" dirty="0" err="1" smtClean="0">
                <a:latin typeface="Cambria" pitchFamily="18" charset="0"/>
              </a:rPr>
              <a:t>Darmouth</a:t>
            </a:r>
            <a:r>
              <a:rPr lang="en-US" sz="2000" dirty="0" smtClean="0">
                <a:latin typeface="Cambria" pitchFamily="18" charset="0"/>
              </a:rPr>
              <a:t> Conf.) (Checkers) .</a:t>
            </a:r>
          </a:p>
          <a:p>
            <a:r>
              <a:rPr lang="en-US" sz="2000" dirty="0" smtClean="0">
                <a:latin typeface="Cambria" pitchFamily="18" charset="0"/>
              </a:rPr>
              <a:t>The first program with learning  and evaluation function for evaluation of moves</a:t>
            </a:r>
          </a:p>
          <a:p>
            <a:r>
              <a:rPr lang="en-US" sz="2000" dirty="0" smtClean="0">
                <a:latin typeface="Cambria" pitchFamily="18" charset="0"/>
              </a:rPr>
              <a:t>The person credited for Alpha – Beta Pruning -  method to cut down search efforts Alex Bernstein developed first chess playing program in 1957.</a:t>
            </a:r>
          </a:p>
          <a:p>
            <a:endParaRPr lang="en-US" sz="2000" dirty="0" smtClean="0">
              <a:latin typeface="Cambria" pitchFamily="18" charset="0"/>
            </a:endParaRPr>
          </a:p>
          <a:p>
            <a:endParaRPr lang="en-US" sz="2000" dirty="0" smtClean="0">
              <a:latin typeface="Cambria" pitchFamily="18" charset="0"/>
            </a:endParaRPr>
          </a:p>
          <a:p>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4000" dirty="0">
              <a:latin typeface="Cambria" pitchFamily="18" charset="0"/>
            </a:endParaRPr>
          </a:p>
        </p:txBody>
      </p:sp>
      <p:sp>
        <p:nvSpPr>
          <p:cNvPr id="3" name="Content Placeholder 2"/>
          <p:cNvSpPr>
            <a:spLocks noGrp="1"/>
          </p:cNvSpPr>
          <p:nvPr>
            <p:ph idx="1"/>
          </p:nvPr>
        </p:nvSpPr>
        <p:spPr/>
        <p:txBody>
          <a:bodyPr/>
          <a:lstStyle/>
          <a:p>
            <a:r>
              <a:rPr lang="en-US" sz="2000" dirty="0" smtClean="0">
                <a:latin typeface="Cambria" pitchFamily="18" charset="0"/>
              </a:rPr>
              <a:t>David Levy won competition by beating Chess4.7– 1968</a:t>
            </a:r>
          </a:p>
          <a:p>
            <a:r>
              <a:rPr lang="en-US" sz="2000" dirty="0" smtClean="0">
                <a:latin typeface="Cambria" pitchFamily="18" charset="0"/>
              </a:rPr>
              <a:t>He was defeated by Deep Thought  from CM University later  in 1989.</a:t>
            </a:r>
          </a:p>
          <a:p>
            <a:r>
              <a:rPr lang="en-US" sz="2000" dirty="0" smtClean="0">
                <a:latin typeface="Cambria" pitchFamily="18" charset="0"/>
              </a:rPr>
              <a:t>Deep Blue from IBM beat Gary Kasparov in 1997.</a:t>
            </a:r>
          </a:p>
          <a:p>
            <a:r>
              <a:rPr lang="en-US" sz="2000" dirty="0" smtClean="0">
                <a:latin typeface="Cambria" pitchFamily="18" charset="0"/>
              </a:rPr>
              <a:t>In 1963,  Natural language parser developed by Susumu </a:t>
            </a:r>
            <a:r>
              <a:rPr lang="en-US" sz="2000" dirty="0" err="1" smtClean="0">
                <a:latin typeface="Cambria" pitchFamily="18" charset="0"/>
              </a:rPr>
              <a:t>Kuno</a:t>
            </a:r>
            <a:r>
              <a:rPr lang="en-US" sz="2000" dirty="0" smtClean="0">
                <a:latin typeface="Cambria" pitchFamily="18" charset="0"/>
              </a:rPr>
              <a:t> </a:t>
            </a:r>
          </a:p>
          <a:p>
            <a:r>
              <a:rPr lang="en-US" sz="2000" dirty="0" smtClean="0">
                <a:latin typeface="Cambria" pitchFamily="18" charset="0"/>
              </a:rPr>
              <a:t>In 1956, Herbert Simon and Alan Newell demonstrated a working theorem </a:t>
            </a:r>
            <a:r>
              <a:rPr lang="en-US" sz="2000" dirty="0" err="1" smtClean="0">
                <a:latin typeface="Cambria" pitchFamily="18" charset="0"/>
              </a:rPr>
              <a:t>prover</a:t>
            </a:r>
            <a:r>
              <a:rPr lang="en-US" sz="2000" dirty="0" smtClean="0">
                <a:latin typeface="Cambria" pitchFamily="18" charset="0"/>
              </a:rPr>
              <a:t> called LT ( Logic Theorist ) with J C Shaw.</a:t>
            </a:r>
          </a:p>
          <a:p>
            <a:r>
              <a:rPr lang="en-US" sz="2000" dirty="0" smtClean="0">
                <a:latin typeface="Cambria" pitchFamily="18" charset="0"/>
              </a:rPr>
              <a:t>In 1961, James </a:t>
            </a:r>
            <a:r>
              <a:rPr lang="en-US" sz="2000" dirty="0" err="1" smtClean="0">
                <a:latin typeface="Cambria" pitchFamily="18" charset="0"/>
              </a:rPr>
              <a:t>Slage</a:t>
            </a:r>
            <a:r>
              <a:rPr lang="en-US" sz="2000" dirty="0" smtClean="0">
                <a:latin typeface="Cambria" pitchFamily="18" charset="0"/>
              </a:rPr>
              <a:t> wrote first symbolic integration program SAINT, which formed base for many symbolic mathematics tools</a:t>
            </a:r>
          </a:p>
          <a:p>
            <a:r>
              <a:rPr lang="en-US" sz="2000" dirty="0" smtClean="0">
                <a:latin typeface="Cambria" pitchFamily="18" charset="0"/>
              </a:rPr>
              <a:t>The significant contribution by Newell and Simon was GPS – General Problem Solver – addressing general purpose problem solving based on human thought process.</a:t>
            </a:r>
          </a:p>
          <a:p>
            <a:r>
              <a:rPr lang="en-US" sz="2000" dirty="0" smtClean="0">
                <a:latin typeface="Cambria" pitchFamily="18" charset="0"/>
              </a:rPr>
              <a:t>GPS first implanted in OPS5 – language for building expert systems </a:t>
            </a:r>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4000" dirty="0">
              <a:latin typeface="Cambria" pitchFamily="18" charset="0"/>
            </a:endParaRPr>
          </a:p>
        </p:txBody>
      </p:sp>
      <p:sp>
        <p:nvSpPr>
          <p:cNvPr id="3" name="Content Placeholder 2"/>
          <p:cNvSpPr>
            <a:spLocks noGrp="1"/>
          </p:cNvSpPr>
          <p:nvPr>
            <p:ph idx="1"/>
          </p:nvPr>
        </p:nvSpPr>
        <p:spPr/>
        <p:txBody>
          <a:bodyPr/>
          <a:lstStyle/>
          <a:p>
            <a:r>
              <a:rPr lang="en-US" sz="2000" dirty="0" smtClean="0">
                <a:latin typeface="Cambria" pitchFamily="18" charset="0"/>
              </a:rPr>
              <a:t>John Laird and Paul </a:t>
            </a:r>
            <a:r>
              <a:rPr lang="en-US" sz="2000" dirty="0" err="1" smtClean="0">
                <a:latin typeface="Cambria" pitchFamily="18" charset="0"/>
              </a:rPr>
              <a:t>Rosenbloom</a:t>
            </a:r>
            <a:r>
              <a:rPr lang="en-US" sz="2000" dirty="0" smtClean="0">
                <a:latin typeface="Cambria" pitchFamily="18" charset="0"/>
              </a:rPr>
              <a:t> built general symbol problem solving architecture called SOAR.</a:t>
            </a:r>
          </a:p>
          <a:p>
            <a:r>
              <a:rPr lang="en-US" sz="2000" dirty="0" smtClean="0">
                <a:latin typeface="Cambria" pitchFamily="18" charset="0"/>
              </a:rPr>
              <a:t>Concept of neural networks and neurons and weights with process of training</a:t>
            </a:r>
          </a:p>
          <a:p>
            <a:r>
              <a:rPr lang="en-US" sz="2000" dirty="0" smtClean="0">
                <a:latin typeface="Cambria" pitchFamily="18" charset="0"/>
              </a:rPr>
              <a:t>The first system of such kind was called Perceptron built in 1957 by Frank Rosenblatt.</a:t>
            </a:r>
          </a:p>
          <a:p>
            <a:r>
              <a:rPr lang="en-US" sz="2000" dirty="0" smtClean="0">
                <a:latin typeface="Cambria" pitchFamily="18" charset="0"/>
              </a:rPr>
              <a:t>Mid eighties  - Back propagation algorithm for training multi layer neural network.</a:t>
            </a:r>
          </a:p>
          <a:p>
            <a:r>
              <a:rPr lang="en-US" sz="2000" dirty="0" smtClean="0">
                <a:latin typeface="Cambria" pitchFamily="18" charset="0"/>
              </a:rPr>
              <a:t>John McCarthy invented Lisp, the programming language for AI practitioners</a:t>
            </a:r>
          </a:p>
          <a:p>
            <a:r>
              <a:rPr lang="en-US" sz="2000" dirty="0" smtClean="0">
                <a:latin typeface="Cambria" pitchFamily="18" charset="0"/>
              </a:rPr>
              <a:t>In 1965, Alan Robinson published Resolution Method for theorem proving that brought all kinds of logical inferences  in to one uniform fold.</a:t>
            </a:r>
          </a:p>
          <a:p>
            <a:endParaRPr lang="en-US" sz="2000" dirty="0" smtClean="0">
              <a:latin typeface="Cambria" pitchFamily="18" charset="0"/>
            </a:endParaRPr>
          </a:p>
          <a:p>
            <a:endParaRPr lang="en-US" sz="2000" dirty="0" smtClean="0">
              <a:latin typeface="Cambria" pitchFamily="18" charset="0"/>
            </a:endParaRPr>
          </a:p>
          <a:p>
            <a:endParaRPr lang="en-US" sz="2000" dirty="0" smtClean="0">
              <a:latin typeface="Cambria" pitchFamily="18" charset="0"/>
            </a:endParaRPr>
          </a:p>
          <a:p>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40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Robert Kowalski and Alain </a:t>
            </a:r>
            <a:r>
              <a:rPr lang="en-US" sz="2200" dirty="0" err="1" smtClean="0">
                <a:latin typeface="Cambria" pitchFamily="18" charset="0"/>
              </a:rPr>
              <a:t>Colmerauer</a:t>
            </a:r>
            <a:r>
              <a:rPr lang="en-US" sz="2200" dirty="0" smtClean="0">
                <a:latin typeface="Cambria" pitchFamily="18" charset="0"/>
              </a:rPr>
              <a:t>  created Prolog in 1972.</a:t>
            </a:r>
          </a:p>
          <a:p>
            <a:r>
              <a:rPr lang="en-US" sz="2200" dirty="0" smtClean="0">
                <a:latin typeface="Cambria" pitchFamily="18" charset="0"/>
              </a:rPr>
              <a:t>The first autonomous robot was built by John Hopkins University in early sixties. (Hopkins Beast)</a:t>
            </a:r>
          </a:p>
          <a:p>
            <a:r>
              <a:rPr lang="en-US" sz="2200" dirty="0" smtClean="0">
                <a:latin typeface="Cambria" pitchFamily="18" charset="0"/>
              </a:rPr>
              <a:t>It was battery driven and goal was to keep its batteries charged</a:t>
            </a:r>
          </a:p>
          <a:p>
            <a:r>
              <a:rPr lang="en-US" sz="2200" dirty="0" smtClean="0">
                <a:latin typeface="Cambria" pitchFamily="18" charset="0"/>
              </a:rPr>
              <a:t>The first robot doing something was built at Stanford Research Institute in 1966 (</a:t>
            </a:r>
            <a:r>
              <a:rPr lang="en-US" sz="2200" dirty="0" err="1" smtClean="0">
                <a:latin typeface="Cambria" pitchFamily="18" charset="0"/>
              </a:rPr>
              <a:t>Shakey</a:t>
            </a:r>
            <a:r>
              <a:rPr lang="en-US" sz="2200" dirty="0" smtClean="0">
                <a:latin typeface="Cambria" pitchFamily="18" charset="0"/>
              </a:rPr>
              <a:t>).</a:t>
            </a:r>
          </a:p>
          <a:p>
            <a:r>
              <a:rPr lang="en-US" sz="2200" dirty="0" smtClean="0">
                <a:latin typeface="Cambria" pitchFamily="18" charset="0"/>
              </a:rPr>
              <a:t>The first planning system STRIPS developed in  1971 by Richard </a:t>
            </a:r>
            <a:r>
              <a:rPr lang="en-US" sz="2200" dirty="0" err="1" smtClean="0">
                <a:latin typeface="Cambria" pitchFamily="18" charset="0"/>
              </a:rPr>
              <a:t>Fikes</a:t>
            </a:r>
            <a:r>
              <a:rPr lang="en-US" sz="2200" dirty="0" smtClean="0">
                <a:latin typeface="Cambria" pitchFamily="18" charset="0"/>
              </a:rPr>
              <a:t> and Nils </a:t>
            </a:r>
            <a:r>
              <a:rPr lang="en-US" sz="2200" dirty="0" err="1" smtClean="0">
                <a:latin typeface="Cambria" pitchFamily="18" charset="0"/>
              </a:rPr>
              <a:t>Nillson</a:t>
            </a:r>
            <a:r>
              <a:rPr lang="en-US" sz="2200" dirty="0" smtClean="0">
                <a:latin typeface="Cambria" pitchFamily="18" charset="0"/>
              </a:rPr>
              <a:t>.</a:t>
            </a:r>
          </a:p>
          <a:p>
            <a:r>
              <a:rPr lang="en-US" sz="2200" dirty="0" smtClean="0">
                <a:latin typeface="Cambria" pitchFamily="18" charset="0"/>
              </a:rPr>
              <a:t>System that created impression in 1970 was Terry </a:t>
            </a:r>
            <a:r>
              <a:rPr lang="en-US" sz="2200" dirty="0" err="1" smtClean="0">
                <a:latin typeface="Cambria" pitchFamily="18" charset="0"/>
              </a:rPr>
              <a:t>Winograd’s</a:t>
            </a:r>
            <a:r>
              <a:rPr lang="en-US" sz="2200" dirty="0" smtClean="0">
                <a:latin typeface="Cambria" pitchFamily="18" charset="0"/>
              </a:rPr>
              <a:t> natural language understanding system – SHRDLU</a:t>
            </a:r>
          </a:p>
          <a:p>
            <a:r>
              <a:rPr lang="en-US" sz="2200" dirty="0" err="1" smtClean="0">
                <a:latin typeface="Cambria" pitchFamily="18" charset="0"/>
              </a:rPr>
              <a:t>Winograd’s</a:t>
            </a:r>
            <a:r>
              <a:rPr lang="en-US" sz="2200" dirty="0" smtClean="0">
                <a:latin typeface="Cambria" pitchFamily="18" charset="0"/>
              </a:rPr>
              <a:t> office mate and a student – Eugene </a:t>
            </a:r>
            <a:r>
              <a:rPr lang="en-US" sz="2200" dirty="0" err="1" smtClean="0">
                <a:latin typeface="Cambria" pitchFamily="18" charset="0"/>
              </a:rPr>
              <a:t>Cherniak</a:t>
            </a:r>
            <a:r>
              <a:rPr lang="en-US" sz="2200" dirty="0" smtClean="0">
                <a:latin typeface="Cambria" pitchFamily="18" charset="0"/>
              </a:rPr>
              <a:t> from MIT made observation that the real task behind understanding language lies in knowledge representation and reasoning. </a:t>
            </a:r>
          </a:p>
          <a:p>
            <a:endParaRPr lang="en-US" sz="2200" dirty="0" smtClean="0">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985</TotalTime>
  <Words>1134</Words>
  <Application>Microsoft Office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BusDsgSld</vt:lpstr>
      <vt:lpstr>默认设计模板</vt:lpstr>
      <vt:lpstr>1_默认设计模板</vt:lpstr>
      <vt:lpstr>默认设计模板_2</vt:lpstr>
      <vt:lpstr>Lecture 2</vt:lpstr>
      <vt:lpstr>AI Techniques</vt:lpstr>
      <vt:lpstr>Slide 3</vt:lpstr>
      <vt:lpstr>Slide 4</vt:lpstr>
      <vt:lpstr>Slide 5</vt:lpstr>
      <vt:lpstr>AI in last century</vt:lpstr>
      <vt:lpstr>Slide 7</vt:lpstr>
      <vt:lpstr>Slide 8</vt:lpstr>
      <vt:lpstr>Slide 9</vt:lpstr>
      <vt:lpstr>Slide 10</vt:lpstr>
      <vt:lpstr>Slide 11</vt:lpstr>
      <vt:lpstr>Asimo and Qrio</vt:lpstr>
      <vt:lpstr>Sophia</vt:lpstr>
      <vt:lpstr>Ameca</vt:lpstr>
      <vt:lpstr>Slide 15</vt:lpstr>
      <vt:lpstr>The Turing Test</vt:lpstr>
      <vt:lpstr>Slide 17</vt:lpstr>
      <vt:lpstr>Slide 18</vt:lpstr>
      <vt:lpstr>Slide 19</vt:lpstr>
      <vt:lpstr>Loebner prize winners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281</cp:revision>
  <dcterms:created xsi:type="dcterms:W3CDTF">2015-07-23T15:29:25Z</dcterms:created>
  <dcterms:modified xsi:type="dcterms:W3CDTF">2023-07-13T04:17:39Z</dcterms:modified>
</cp:coreProperties>
</file>