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 id="2147483744" r:id="rId2"/>
    <p:sldMasterId id="2147483756" r:id="rId3"/>
    <p:sldMasterId id="2147483768" r:id="rId4"/>
  </p:sldMasterIdLst>
  <p:notesMasterIdLst>
    <p:notesMasterId r:id="rId27"/>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164" y="-15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4AEF01-5459-4543-9894-8B2DB831259A}" type="datetimeFigureOut">
              <a:rPr lang="en-US" smtClean="0"/>
              <a:pPr/>
              <a:t>8/24/2023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FBCF5B-F119-459E-98A2-7523CDED27B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0"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1"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2"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3"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4"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a:effectLst/>
        </p:spPr>
        <p:txBody>
          <a:bodyPr/>
          <a:lstStyle/>
          <a:p>
            <a:endParaRPr lang="en-US" sz="1800">
              <a:latin typeface="Calibri" pitchFamily="34" charset="0"/>
              <a:cs typeface="Calibri" pitchFamily="34" charset="0"/>
              <a:sym typeface="Calibri" pitchFamily="34" charset="0"/>
            </a:endParaRPr>
          </a:p>
        </p:txBody>
      </p:sp>
      <p:sp>
        <p:nvSpPr>
          <p:cNvPr id="2055" name="Rectangle 7"/>
          <p:cNvSpPr>
            <a:spLocks noGrp="1" noChangeArrowheads="1"/>
          </p:cNvSpPr>
          <p:nvPr>
            <p:ph type="ctrTitle"/>
          </p:nvPr>
        </p:nvSpPr>
        <p:spPr>
          <a:xfrm>
            <a:off x="685800" y="2130425"/>
            <a:ext cx="7772400" cy="1470025"/>
          </a:xfrm>
        </p:spPr>
        <p:txBody>
          <a:bodyPr/>
          <a:lstStyle>
            <a:lvl1pPr marL="0" indent="0" algn="ctr">
              <a:defRPr sz="4000"/>
            </a:lvl1pPr>
          </a:lstStyle>
          <a:p>
            <a:r>
              <a:rPr lang="en-US" altLang="zh-CN" smtClean="0"/>
              <a:t>Click to edit Master title style</a:t>
            </a:r>
            <a:endParaRPr lang="zh-CN"/>
          </a:p>
        </p:txBody>
      </p:sp>
      <p:sp>
        <p:nvSpPr>
          <p:cNvPr id="2056" name="Rectangle 8"/>
          <p:cNvSpPr>
            <a:spLocks noGrp="1" noChangeArrowheads="1"/>
          </p:cNvSpPr>
          <p:nvPr>
            <p:ph type="subTitle" idx="1"/>
          </p:nvPr>
        </p:nvSpPr>
        <p:spPr>
          <a:xfrm>
            <a:off x="1362075" y="3811588"/>
            <a:ext cx="6400800" cy="1116012"/>
          </a:xfrm>
        </p:spPr>
        <p:txBody>
          <a:bodyPr/>
          <a:lstStyle>
            <a:lvl1pPr marL="0" indent="0" algn="ctr">
              <a:defRPr sz="3000"/>
            </a:lvl1pPr>
          </a:lstStyle>
          <a:p>
            <a:r>
              <a:rPr lang="en-US" altLang="zh-CN" smtClean="0"/>
              <a:t>Click to edit Master subtitle style</a:t>
            </a:r>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F855D29B-E621-41A1-B462-92DAB752F54F}"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7AF04633-0D8E-44BD-8474-341C2C4CD8C9}" type="slidenum">
              <a:rPr lang="en-US" altLang="zh-CN"/>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094BD139-2611-4B44-9F1E-0AF02C35A4AA}" type="slidenum">
              <a:rPr lang="en-US" altLang="zh-CN"/>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7" name="Slide Number Placeholder 6"/>
          <p:cNvSpPr>
            <a:spLocks noGrp="1"/>
          </p:cNvSpPr>
          <p:nvPr>
            <p:ph type="sldNum" sz="quarter" idx="12"/>
          </p:nvPr>
        </p:nvSpPr>
        <p:spPr/>
        <p:txBody>
          <a:bodyPr/>
          <a:lstStyle>
            <a:lvl1pPr>
              <a:defRPr/>
            </a:lvl1pPr>
          </a:lstStyle>
          <a:p>
            <a:fld id="{FB6F353D-7539-4736-9CBF-21DADCD91581}" type="slidenum">
              <a:rPr lang="en-US" altLang="zh-CN"/>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CN"/>
          </a:p>
        </p:txBody>
      </p:sp>
      <p:sp>
        <p:nvSpPr>
          <p:cNvPr id="8" name="Footer Placeholder 7"/>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9" name="Slide Number Placeholder 8"/>
          <p:cNvSpPr>
            <a:spLocks noGrp="1"/>
          </p:cNvSpPr>
          <p:nvPr>
            <p:ph type="sldNum" sz="quarter" idx="12"/>
          </p:nvPr>
        </p:nvSpPr>
        <p:spPr/>
        <p:txBody>
          <a:bodyPr/>
          <a:lstStyle>
            <a:lvl1pPr>
              <a:defRPr/>
            </a:lvl1pPr>
          </a:lstStyle>
          <a:p>
            <a:fld id="{C5FE2C41-B833-4F9A-B97F-9BBD2959507C}" type="slidenum">
              <a:rPr lang="en-US" altLang="zh-CN"/>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CN"/>
          </a:p>
        </p:txBody>
      </p:sp>
      <p:sp>
        <p:nvSpPr>
          <p:cNvPr id="4" name="Footer Placeholder 3"/>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5" name="Slide Number Placeholder 4"/>
          <p:cNvSpPr>
            <a:spLocks noGrp="1"/>
          </p:cNvSpPr>
          <p:nvPr>
            <p:ph type="sldNum" sz="quarter" idx="12"/>
          </p:nvPr>
        </p:nvSpPr>
        <p:spPr/>
        <p:txBody>
          <a:bodyPr/>
          <a:lstStyle>
            <a:lvl1pPr>
              <a:defRPr/>
            </a:lvl1pPr>
          </a:lstStyle>
          <a:p>
            <a:fld id="{ADF68A35-6EFB-46B4-B75D-E852E966EAC7}" type="slidenum">
              <a:rPr lang="en-US" altLang="zh-CN"/>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a:p>
        </p:txBody>
      </p:sp>
      <p:sp>
        <p:nvSpPr>
          <p:cNvPr id="3" name="Footer Placeholder 2"/>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4" name="Slide Number Placeholder 3"/>
          <p:cNvSpPr>
            <a:spLocks noGrp="1"/>
          </p:cNvSpPr>
          <p:nvPr>
            <p:ph type="sldNum" sz="quarter" idx="12"/>
          </p:nvPr>
        </p:nvSpPr>
        <p:spPr/>
        <p:txBody>
          <a:bodyPr/>
          <a:lstStyle>
            <a:lvl1pPr>
              <a:defRPr/>
            </a:lvl1pPr>
          </a:lstStyle>
          <a:p>
            <a:fld id="{5EA64D01-37B2-4B52-ACAC-DD5C5B831620}" type="slidenum">
              <a:rPr lang="en-US" altLang="zh-CN"/>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7" name="Slide Number Placeholder 6"/>
          <p:cNvSpPr>
            <a:spLocks noGrp="1"/>
          </p:cNvSpPr>
          <p:nvPr>
            <p:ph type="sldNum" sz="quarter" idx="12"/>
          </p:nvPr>
        </p:nvSpPr>
        <p:spPr/>
        <p:txBody>
          <a:bodyPr/>
          <a:lstStyle>
            <a:lvl1pPr>
              <a:defRPr/>
            </a:lvl1pPr>
          </a:lstStyle>
          <a:p>
            <a:fld id="{506669E3-A38A-4831-BD63-CD44887BF32A}"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7" name="Slide Number Placeholder 6"/>
          <p:cNvSpPr>
            <a:spLocks noGrp="1"/>
          </p:cNvSpPr>
          <p:nvPr>
            <p:ph type="sldNum" sz="quarter" idx="12"/>
          </p:nvPr>
        </p:nvSpPr>
        <p:spPr/>
        <p:txBody>
          <a:bodyPr/>
          <a:lstStyle>
            <a:lvl1pPr>
              <a:defRPr/>
            </a:lvl1pPr>
          </a:lstStyle>
          <a:p>
            <a:fld id="{F6B0B2F8-F854-4BA3-AF89-073B94EC17ED}" type="slidenum">
              <a:rPr lang="en-US" altLang="zh-CN"/>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8BC67BE0-197F-4749-B1DB-78DBBEBAAFF2}" type="slidenum">
              <a:rPr lang="en-US" altLang="zh-CN"/>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9B7B9193-2C76-4D85-A775-073F310B50C5}" type="slidenum">
              <a:rPr lang="en-US" altLang="zh-CN"/>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33600"/>
            <a:ext cx="7772400" cy="1012825"/>
          </a:xfrm>
        </p:spPr>
        <p:txBody>
          <a:bodyPr/>
          <a:lstStyle>
            <a:lvl1pPr algn="l">
              <a:defRPr/>
            </a:lvl1pPr>
          </a:lstStyle>
          <a:p>
            <a:r>
              <a:rPr lang="en-US" altLang="zh-CN" smtClean="0"/>
              <a:t>Click to edit Master title style</a:t>
            </a:r>
            <a:endParaRPr lang="zh-CN"/>
          </a:p>
        </p:txBody>
      </p:sp>
      <p:sp>
        <p:nvSpPr>
          <p:cNvPr id="2051" name="Rectangle 3"/>
          <p:cNvSpPr>
            <a:spLocks noGrp="1" noChangeArrowheads="1"/>
          </p:cNvSpPr>
          <p:nvPr>
            <p:ph type="subTitle" idx="1"/>
          </p:nvPr>
        </p:nvSpPr>
        <p:spPr>
          <a:xfrm>
            <a:off x="685800" y="3200400"/>
            <a:ext cx="6400800" cy="762000"/>
          </a:xfrm>
        </p:spPr>
        <p:txBody>
          <a:bodyPr/>
          <a:lstStyle>
            <a:lvl1pPr marL="0" indent="0">
              <a:buFontTx/>
              <a:buNone/>
              <a:defRPr/>
            </a:lvl1pPr>
          </a:lstStyle>
          <a:p>
            <a:r>
              <a:rPr lang="en-US" altLang="zh-CN" smtClean="0"/>
              <a:t>Click to edit Master subtitle style</a:t>
            </a:r>
            <a:endParaRPr lang="zh-CN"/>
          </a:p>
        </p:txBody>
      </p:sp>
      <p:sp>
        <p:nvSpPr>
          <p:cNvPr id="2052" name="Rectangle 4"/>
          <p:cNvSpPr>
            <a:spLocks noGrp="1" noChangeArrowheads="1"/>
          </p:cNvSpPr>
          <p:nvPr>
            <p:ph type="dt" sz="half" idx="2"/>
          </p:nvPr>
        </p:nvSpPr>
        <p:spPr/>
        <p:txBody>
          <a:bodyPr/>
          <a:lstStyle>
            <a:lvl1pPr>
              <a:defRPr/>
            </a:lvl1pPr>
          </a:lstStyle>
          <a:p>
            <a:endParaRPr lang="en-US"/>
          </a:p>
        </p:txBody>
      </p:sp>
      <p:sp>
        <p:nvSpPr>
          <p:cNvPr id="2053" name="Rectangle 5"/>
          <p:cNvSpPr>
            <a:spLocks noGrp="1" noChangeArrowheads="1"/>
          </p:cNvSpPr>
          <p:nvPr>
            <p:ph type="ftr" sz="quarter" idx="3"/>
          </p:nvPr>
        </p:nvSpPr>
        <p:spPr/>
        <p:txBody>
          <a:bodyPr/>
          <a:lstStyle>
            <a:lvl1pPr>
              <a:defRPr/>
            </a:lvl1pPr>
          </a:lstStyle>
          <a:p>
            <a:r>
              <a:rPr lang="en-US" smtClean="0"/>
              <a:t>AI - Dr. Divyakant Meva</a:t>
            </a:r>
            <a:endParaRPr lang="en-US"/>
          </a:p>
        </p:txBody>
      </p:sp>
      <p:sp>
        <p:nvSpPr>
          <p:cNvPr id="2054" name="Rectangle 6"/>
          <p:cNvSpPr>
            <a:spLocks noGrp="1" noChangeArrowheads="1"/>
          </p:cNvSpPr>
          <p:nvPr>
            <p:ph type="sldNum" sz="quarter" idx="4"/>
          </p:nvPr>
        </p:nvSpPr>
        <p:spPr/>
        <p:txBody>
          <a:bodyPr/>
          <a:lstStyle>
            <a:lvl1pPr>
              <a:defRPr/>
            </a:lvl1pPr>
          </a:lstStyle>
          <a:p>
            <a:fld id="{589AF691-123B-42EE-9273-E1E9909C2A8E}" type="slidenum">
              <a:rPr lang="zh-CN" alt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AI - Dr. Divyakant Meva</a:t>
            </a:r>
            <a:endParaRPr lang="en-US"/>
          </a:p>
        </p:txBody>
      </p:sp>
      <p:sp>
        <p:nvSpPr>
          <p:cNvPr id="6" name="Slide Number Placeholder 5"/>
          <p:cNvSpPr>
            <a:spLocks noGrp="1"/>
          </p:cNvSpPr>
          <p:nvPr>
            <p:ph type="sldNum" sz="quarter" idx="12"/>
          </p:nvPr>
        </p:nvSpPr>
        <p:spPr/>
        <p:txBody>
          <a:bodyPr/>
          <a:lstStyle>
            <a:lvl1pPr>
              <a:defRPr/>
            </a:lvl1pPr>
          </a:lstStyle>
          <a:p>
            <a:fld id="{5A6F6D9E-6A91-45E1-B9A2-3F7CAAE218E2}" type="slidenum">
              <a:rPr lang="zh-CN" alt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AI - Dr. Divyakant Meva</a:t>
            </a:r>
            <a:endParaRPr lang="en-US"/>
          </a:p>
        </p:txBody>
      </p:sp>
      <p:sp>
        <p:nvSpPr>
          <p:cNvPr id="6" name="Slide Number Placeholder 5"/>
          <p:cNvSpPr>
            <a:spLocks noGrp="1"/>
          </p:cNvSpPr>
          <p:nvPr>
            <p:ph type="sldNum" sz="quarter" idx="12"/>
          </p:nvPr>
        </p:nvSpPr>
        <p:spPr/>
        <p:txBody>
          <a:bodyPr/>
          <a:lstStyle>
            <a:lvl1pPr>
              <a:defRPr/>
            </a:lvl1pPr>
          </a:lstStyle>
          <a:p>
            <a:fld id="{C19295DB-D648-49DF-A06C-3DBDC1E73C1A}" type="slidenum">
              <a:rPr lang="zh-CN" altLang="en-US"/>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AI - Dr. Divyakant Meva</a:t>
            </a:r>
            <a:endParaRPr lang="en-US"/>
          </a:p>
        </p:txBody>
      </p:sp>
      <p:sp>
        <p:nvSpPr>
          <p:cNvPr id="7" name="Slide Number Placeholder 6"/>
          <p:cNvSpPr>
            <a:spLocks noGrp="1"/>
          </p:cNvSpPr>
          <p:nvPr>
            <p:ph type="sldNum" sz="quarter" idx="12"/>
          </p:nvPr>
        </p:nvSpPr>
        <p:spPr/>
        <p:txBody>
          <a:bodyPr/>
          <a:lstStyle>
            <a:lvl1pPr>
              <a:defRPr/>
            </a:lvl1pPr>
          </a:lstStyle>
          <a:p>
            <a:fld id="{2E3F7646-A268-43AD-8BE2-C6061482BF01}" type="slidenum">
              <a:rPr lang="zh-CN" altLang="en-US"/>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smtClean="0"/>
              <a:t>AI - Dr. Divyakant Meva</a:t>
            </a:r>
            <a:endParaRPr lang="en-US"/>
          </a:p>
        </p:txBody>
      </p:sp>
      <p:sp>
        <p:nvSpPr>
          <p:cNvPr id="9" name="Slide Number Placeholder 8"/>
          <p:cNvSpPr>
            <a:spLocks noGrp="1"/>
          </p:cNvSpPr>
          <p:nvPr>
            <p:ph type="sldNum" sz="quarter" idx="12"/>
          </p:nvPr>
        </p:nvSpPr>
        <p:spPr/>
        <p:txBody>
          <a:bodyPr/>
          <a:lstStyle>
            <a:lvl1pPr>
              <a:defRPr/>
            </a:lvl1pPr>
          </a:lstStyle>
          <a:p>
            <a:fld id="{82C36F2A-9BC0-4574-B5BD-609A75473885}" type="slidenum">
              <a:rPr lang="zh-CN" altLang="en-US"/>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lvl1pPr>
              <a:defRPr/>
            </a:lvl1pPr>
          </a:lstStyle>
          <a:p>
            <a:fld id="{2E1A5F70-D418-4057-9089-A042A167591F}" type="slidenum">
              <a:rPr lang="zh-CN" altLang="en-US"/>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smtClean="0"/>
              <a:t>AI - Dr. Divyakant Meva</a:t>
            </a:r>
            <a:endParaRPr lang="en-US"/>
          </a:p>
        </p:txBody>
      </p:sp>
      <p:sp>
        <p:nvSpPr>
          <p:cNvPr id="4" name="Slide Number Placeholder 3"/>
          <p:cNvSpPr>
            <a:spLocks noGrp="1"/>
          </p:cNvSpPr>
          <p:nvPr>
            <p:ph type="sldNum" sz="quarter" idx="12"/>
          </p:nvPr>
        </p:nvSpPr>
        <p:spPr/>
        <p:txBody>
          <a:bodyPr/>
          <a:lstStyle>
            <a:lvl1pPr>
              <a:defRPr/>
            </a:lvl1pPr>
          </a:lstStyle>
          <a:p>
            <a:fld id="{ABCABE55-4251-41A1-942B-81A7D8411334}" type="slidenum">
              <a:rPr lang="zh-CN" alt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AI - Dr. Divyakant Meva</a:t>
            </a:r>
            <a:endParaRPr lang="en-US"/>
          </a:p>
        </p:txBody>
      </p:sp>
      <p:sp>
        <p:nvSpPr>
          <p:cNvPr id="7" name="Slide Number Placeholder 6"/>
          <p:cNvSpPr>
            <a:spLocks noGrp="1"/>
          </p:cNvSpPr>
          <p:nvPr>
            <p:ph type="sldNum" sz="quarter" idx="12"/>
          </p:nvPr>
        </p:nvSpPr>
        <p:spPr/>
        <p:txBody>
          <a:bodyPr/>
          <a:lstStyle>
            <a:lvl1pPr>
              <a:defRPr/>
            </a:lvl1pPr>
          </a:lstStyle>
          <a:p>
            <a:fld id="{24711E76-B73C-4088-984B-C66C7A23147D}" type="slidenum">
              <a:rPr lang="zh-CN" altLang="en-US"/>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AI - Dr. Divyakant Meva</a:t>
            </a:r>
            <a:endParaRPr lang="en-US"/>
          </a:p>
        </p:txBody>
      </p:sp>
      <p:sp>
        <p:nvSpPr>
          <p:cNvPr id="7" name="Slide Number Placeholder 6"/>
          <p:cNvSpPr>
            <a:spLocks noGrp="1"/>
          </p:cNvSpPr>
          <p:nvPr>
            <p:ph type="sldNum" sz="quarter" idx="12"/>
          </p:nvPr>
        </p:nvSpPr>
        <p:spPr/>
        <p:txBody>
          <a:bodyPr/>
          <a:lstStyle>
            <a:lvl1pPr>
              <a:defRPr/>
            </a:lvl1pPr>
          </a:lstStyle>
          <a:p>
            <a:fld id="{E9759666-CDD1-42AD-8C88-46480B8C5018}" type="slidenum">
              <a:rPr lang="zh-CN" altLang="en-US"/>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AI - Dr. Divyakant Meva</a:t>
            </a:r>
            <a:endParaRPr lang="en-US"/>
          </a:p>
        </p:txBody>
      </p:sp>
      <p:sp>
        <p:nvSpPr>
          <p:cNvPr id="6" name="Slide Number Placeholder 5"/>
          <p:cNvSpPr>
            <a:spLocks noGrp="1"/>
          </p:cNvSpPr>
          <p:nvPr>
            <p:ph type="sldNum" sz="quarter" idx="12"/>
          </p:nvPr>
        </p:nvSpPr>
        <p:spPr/>
        <p:txBody>
          <a:bodyPr/>
          <a:lstStyle>
            <a:lvl1pPr>
              <a:defRPr/>
            </a:lvl1pPr>
          </a:lstStyle>
          <a:p>
            <a:fld id="{559BAA0A-00EE-45C5-A4DB-BA5D6A2D7F93}" type="slidenum">
              <a:rPr lang="zh-CN" altLang="en-US"/>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AI - Dr. Divyakant Meva</a:t>
            </a:r>
            <a:endParaRPr lang="en-US"/>
          </a:p>
        </p:txBody>
      </p:sp>
      <p:sp>
        <p:nvSpPr>
          <p:cNvPr id="6" name="Slide Number Placeholder 5"/>
          <p:cNvSpPr>
            <a:spLocks noGrp="1"/>
          </p:cNvSpPr>
          <p:nvPr>
            <p:ph type="sldNum" sz="quarter" idx="12"/>
          </p:nvPr>
        </p:nvSpPr>
        <p:spPr/>
        <p:txBody>
          <a:bodyPr/>
          <a:lstStyle>
            <a:lvl1pPr>
              <a:defRPr/>
            </a:lvl1pPr>
          </a:lstStyle>
          <a:p>
            <a:fld id="{301B73AA-9FC8-4C45-B971-5278E2047D2F}" type="slidenum">
              <a:rPr lang="zh-CN" altLang="en-US"/>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EE94C296-1CAB-418B-9967-47D31D4198FD}" type="slidenum">
              <a:rPr lang="en-US" altLang="zh-CN"/>
              <a:pPr/>
              <a:t>‹#›</a:t>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AEE52D83-8788-4A45-8C98-54F798B22135}" type="slidenum">
              <a:rPr lang="en-US" altLang="zh-CN"/>
              <a:pPr/>
              <a:t>‹#›</a:t>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1F7D5FED-4F81-43D4-A3D1-A337707ED5E5}" type="slidenum">
              <a:rPr lang="en-US" altLang="zh-CN"/>
              <a:pPr/>
              <a:t>‹#›</a:t>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7" name="Slide Number Placeholder 6"/>
          <p:cNvSpPr>
            <a:spLocks noGrp="1"/>
          </p:cNvSpPr>
          <p:nvPr>
            <p:ph type="sldNum" sz="quarter" idx="12"/>
          </p:nvPr>
        </p:nvSpPr>
        <p:spPr/>
        <p:txBody>
          <a:bodyPr/>
          <a:lstStyle>
            <a:lvl1pPr>
              <a:defRPr/>
            </a:lvl1pPr>
          </a:lstStyle>
          <a:p>
            <a:fld id="{00C93875-B5F8-4F74-89DE-F2B7E4AB14D3}" type="slidenum">
              <a:rPr lang="en-US" altLang="zh-CN"/>
              <a:pPr/>
              <a:t>‹#›</a:t>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zh-CN"/>
          </a:p>
        </p:txBody>
      </p:sp>
      <p:sp>
        <p:nvSpPr>
          <p:cNvPr id="8" name="Footer Placeholder 7"/>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9" name="Slide Number Placeholder 8"/>
          <p:cNvSpPr>
            <a:spLocks noGrp="1"/>
          </p:cNvSpPr>
          <p:nvPr>
            <p:ph type="sldNum" sz="quarter" idx="12"/>
          </p:nvPr>
        </p:nvSpPr>
        <p:spPr/>
        <p:txBody>
          <a:bodyPr/>
          <a:lstStyle>
            <a:lvl1pPr>
              <a:defRPr/>
            </a:lvl1pPr>
          </a:lstStyle>
          <a:p>
            <a:fld id="{36936005-D732-47C3-92D6-097FEF1CBF60}" type="slidenum">
              <a:rPr lang="en-US" altLang="zh-CN"/>
              <a:pPr/>
              <a:t>‹#›</a:t>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ltLang="zh-CN"/>
          </a:p>
        </p:txBody>
      </p:sp>
      <p:sp>
        <p:nvSpPr>
          <p:cNvPr id="4" name="Footer Placeholder 3"/>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5" name="Slide Number Placeholder 4"/>
          <p:cNvSpPr>
            <a:spLocks noGrp="1"/>
          </p:cNvSpPr>
          <p:nvPr>
            <p:ph type="sldNum" sz="quarter" idx="12"/>
          </p:nvPr>
        </p:nvSpPr>
        <p:spPr/>
        <p:txBody>
          <a:bodyPr/>
          <a:lstStyle>
            <a:lvl1pPr>
              <a:defRPr/>
            </a:lvl1pPr>
          </a:lstStyle>
          <a:p>
            <a:fld id="{605AF659-CD8C-4F91-8E81-7A88B176FAF4}"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a:p>
        </p:txBody>
      </p:sp>
      <p:sp>
        <p:nvSpPr>
          <p:cNvPr id="3" name="Footer Placeholder 2"/>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4" name="Slide Number Placeholder 3"/>
          <p:cNvSpPr>
            <a:spLocks noGrp="1"/>
          </p:cNvSpPr>
          <p:nvPr>
            <p:ph type="sldNum" sz="quarter" idx="12"/>
          </p:nvPr>
        </p:nvSpPr>
        <p:spPr/>
        <p:txBody>
          <a:bodyPr/>
          <a:lstStyle>
            <a:lvl1pPr>
              <a:defRPr/>
            </a:lvl1pPr>
          </a:lstStyle>
          <a:p>
            <a:fld id="{054BA90E-3E3C-49D9-8311-E0BA16F93E19}" type="slidenum">
              <a:rPr lang="en-US" altLang="zh-CN"/>
              <a:pPr/>
              <a:t>‹#›</a:t>
            </a:fld>
            <a:endParaRPr lang="en-U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7" name="Slide Number Placeholder 6"/>
          <p:cNvSpPr>
            <a:spLocks noGrp="1"/>
          </p:cNvSpPr>
          <p:nvPr>
            <p:ph type="sldNum" sz="quarter" idx="12"/>
          </p:nvPr>
        </p:nvSpPr>
        <p:spPr/>
        <p:txBody>
          <a:bodyPr/>
          <a:lstStyle>
            <a:lvl1pPr>
              <a:defRPr/>
            </a:lvl1pPr>
          </a:lstStyle>
          <a:p>
            <a:fld id="{92123B6C-25C9-4C5E-9920-6B626933E0EA}" type="slidenum">
              <a:rPr lang="en-US" altLang="zh-CN"/>
              <a:pPr/>
              <a:t>‹#›</a:t>
            </a:fld>
            <a:endParaRPr lang="en-U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7" name="Slide Number Placeholder 6"/>
          <p:cNvSpPr>
            <a:spLocks noGrp="1"/>
          </p:cNvSpPr>
          <p:nvPr>
            <p:ph type="sldNum" sz="quarter" idx="12"/>
          </p:nvPr>
        </p:nvSpPr>
        <p:spPr/>
        <p:txBody>
          <a:bodyPr/>
          <a:lstStyle>
            <a:lvl1pPr>
              <a:defRPr/>
            </a:lvl1pPr>
          </a:lstStyle>
          <a:p>
            <a:fld id="{01719B72-FD9D-412A-82C4-F511435AB71A}" type="slidenum">
              <a:rPr lang="en-US" altLang="zh-CN"/>
              <a:pPr/>
              <a:t>‹#›</a:t>
            </a:fld>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8F58C533-135B-4809-9C4A-D11F3013DC29}" type="slidenum">
              <a:rPr lang="en-US" altLang="zh-CN"/>
              <a:pPr/>
              <a:t>‹#›</a:t>
            </a:fld>
            <a:endParaRPr lang="en-US"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AI - Dr. Divyakant Meva</a:t>
            </a:r>
            <a:endParaRPr lang="en-US" altLang="zh-CN"/>
          </a:p>
        </p:txBody>
      </p:sp>
      <p:sp>
        <p:nvSpPr>
          <p:cNvPr id="6" name="Slide Number Placeholder 5"/>
          <p:cNvSpPr>
            <a:spLocks noGrp="1"/>
          </p:cNvSpPr>
          <p:nvPr>
            <p:ph type="sldNum" sz="quarter" idx="12"/>
          </p:nvPr>
        </p:nvSpPr>
        <p:spPr/>
        <p:txBody>
          <a:bodyPr/>
          <a:lstStyle>
            <a:lvl1pPr>
              <a:defRPr/>
            </a:lvl1pPr>
          </a:lstStyle>
          <a:p>
            <a:fld id="{1BCA1895-F799-4952-B339-483C8E5E5ACA}"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0" y="5943600"/>
            <a:ext cx="9153525" cy="1066800"/>
          </a:xfrm>
          <a:custGeom>
            <a:avLst/>
            <a:gdLst>
              <a:gd name="T0" fmla="*/ 0 w 9154274"/>
              <a:gd name="T1" fmla="*/ 1711324 h 3392193"/>
              <a:gd name="T2" fmla="*/ 9144000 w 9154274"/>
              <a:gd name="T3" fmla="*/ 1094402 h 3392193"/>
              <a:gd name="T4" fmla="*/ 9154274 w 9154274"/>
              <a:gd name="T5" fmla="*/ 3010571 h 3392193"/>
              <a:gd name="T6" fmla="*/ 0 w 9154274"/>
              <a:gd name="T7" fmla="*/ 2945039 h 3392193"/>
              <a:gd name="T8" fmla="*/ 0 w 9154274"/>
              <a:gd name="T9" fmla="*/ 1711324 h 3392193"/>
              <a:gd name="T10" fmla="*/ 0 60000 65536"/>
              <a:gd name="T11" fmla="*/ 0 60000 65536"/>
              <a:gd name="T12" fmla="*/ 0 60000 65536"/>
              <a:gd name="T13" fmla="*/ 0 60000 65536"/>
              <a:gd name="T14" fmla="*/ 0 60000 65536"/>
              <a:gd name="T15" fmla="*/ 0 w 9154274"/>
              <a:gd name="T16" fmla="*/ 0 h 3392193"/>
              <a:gd name="T17" fmla="*/ 9154274 w 9154274"/>
              <a:gd name="T18" fmla="*/ 3392193 h 3392193"/>
            </a:gdLst>
            <a:ahLst/>
            <a:cxnLst>
              <a:cxn ang="T10">
                <a:pos x="T0" y="T1"/>
              </a:cxn>
              <a:cxn ang="T11">
                <a:pos x="T2" y="T3"/>
              </a:cxn>
              <a:cxn ang="T12">
                <a:pos x="T4" y="T5"/>
              </a:cxn>
              <a:cxn ang="T13">
                <a:pos x="T6" y="T7"/>
              </a:cxn>
              <a:cxn ang="T14">
                <a:pos x="T8" y="T9"/>
              </a:cxn>
            </a:cxnLst>
            <a:rect l="T15" t="T16" r="T17" b="T18"/>
            <a:pathLst/>
          </a:custGeom>
          <a:solidFill>
            <a:srgbClr val="59160A"/>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27" name="Freeform 9"/>
          <p:cNvSpPr>
            <a:spLocks noChangeArrowheads="1"/>
          </p:cNvSpPr>
          <p:nvPr/>
        </p:nvSpPr>
        <p:spPr bwMode="auto">
          <a:xfrm flipV="1">
            <a:off x="0" y="3048000"/>
            <a:ext cx="8839200" cy="3429000"/>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DF4D3"/>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28" name="Freeform 9"/>
          <p:cNvSpPr>
            <a:spLocks noChangeArrowheads="1"/>
          </p:cNvSpPr>
          <p:nvPr/>
        </p:nvSpPr>
        <p:spPr bwMode="auto">
          <a:xfrm flipH="1">
            <a:off x="1143000" y="-758825"/>
            <a:ext cx="8001000" cy="25876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9E17F"/>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29" name="Freeform 8"/>
          <p:cNvSpPr>
            <a:spLocks noChangeArrowheads="1"/>
          </p:cNvSpPr>
          <p:nvPr/>
        </p:nvSpPr>
        <p:spPr bwMode="auto">
          <a:xfrm flipH="1">
            <a:off x="1600200" y="-758825"/>
            <a:ext cx="7543800" cy="2435225"/>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30" name="Freeform 8"/>
          <p:cNvSpPr>
            <a:spLocks noChangeArrowheads="1"/>
          </p:cNvSpPr>
          <p:nvPr/>
        </p:nvSpPr>
        <p:spPr bwMode="auto">
          <a:xfrm flipV="1">
            <a:off x="0" y="3021013"/>
            <a:ext cx="8334375" cy="3227387"/>
          </a:xfrm>
          <a:custGeom>
            <a:avLst/>
            <a:gdLst>
              <a:gd name="T0" fmla="*/ 0 w 6913"/>
              <a:gd name="T1" fmla="*/ 2527 h 3360"/>
              <a:gd name="T2" fmla="*/ 6913 w 6913"/>
              <a:gd name="T3" fmla="*/ 3360 h 3360"/>
              <a:gd name="T4" fmla="*/ 0 w 6913"/>
              <a:gd name="T5" fmla="*/ 2144 h 3360"/>
              <a:gd name="T6" fmla="*/ 0 w 6913"/>
              <a:gd name="T7" fmla="*/ 2527 h 3360"/>
              <a:gd name="T8" fmla="*/ 0 60000 65536"/>
              <a:gd name="T9" fmla="*/ 0 60000 65536"/>
              <a:gd name="T10" fmla="*/ 0 60000 65536"/>
              <a:gd name="T11" fmla="*/ 0 60000 65536"/>
              <a:gd name="T12" fmla="*/ 0 w 6913"/>
              <a:gd name="T13" fmla="*/ 0 h 3360"/>
              <a:gd name="T14" fmla="*/ 6913 w 6913"/>
              <a:gd name="T15" fmla="*/ 3360 h 3360"/>
            </a:gdLst>
            <a:ahLst/>
            <a:cxnLst>
              <a:cxn ang="T8">
                <a:pos x="T0" y="T1"/>
              </a:cxn>
              <a:cxn ang="T9">
                <a:pos x="T2" y="T3"/>
              </a:cxn>
              <a:cxn ang="T10">
                <a:pos x="T4" y="T5"/>
              </a:cxn>
              <a:cxn ang="T11">
                <a:pos x="T6" y="T7"/>
              </a:cxn>
            </a:cxnLst>
            <a:rect l="T12" t="T13" r="T14" b="T15"/>
            <a:pathLst/>
          </a:custGeom>
          <a:solidFill>
            <a:srgbClr val="F5CD2D">
              <a:alpha val="53999"/>
            </a:srgbClr>
          </a:solidFill>
          <a:ln w="9525">
            <a:noFill/>
            <a:miter lim="800000"/>
            <a:headEnd/>
            <a:tailEnd/>
          </a:ln>
        </p:spPr>
        <p:txBody>
          <a:bodyPr/>
          <a:lstStyle/>
          <a:p>
            <a:endParaRPr lang="en-US" sz="1800">
              <a:latin typeface="Calibri" pitchFamily="34" charset="0"/>
              <a:cs typeface="Calibri" pitchFamily="34" charset="0"/>
              <a:sym typeface="Calibri" pitchFamily="34" charset="0"/>
            </a:endParaRPr>
          </a:p>
        </p:txBody>
      </p:sp>
      <p:sp>
        <p:nvSpPr>
          <p:cNvPr id="1031" name="Rectangle 7"/>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smtClean="0">
                <a:sym typeface="Calibri" pitchFamily="34" charset="0"/>
              </a:rPr>
              <a:t>单击此处编辑母版标题样式</a:t>
            </a:r>
          </a:p>
        </p:txBody>
      </p:sp>
      <p:sp>
        <p:nvSpPr>
          <p:cNvPr id="1032" name="Rectangle 8"/>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marL="914400" indent="-914400" algn="l" rtl="0" eaLnBrk="1" fontAlgn="base" hangingPunct="1">
        <a:spcBef>
          <a:spcPct val="0"/>
        </a:spcBef>
        <a:spcAft>
          <a:spcPct val="0"/>
        </a:spcAft>
        <a:defRPr sz="3200" b="1">
          <a:solidFill>
            <a:srgbClr val="59160A"/>
          </a:solidFill>
          <a:latin typeface="+mj-lt"/>
          <a:ea typeface="+mj-ea"/>
          <a:cs typeface="+mj-cs"/>
          <a:sym typeface="Calibri" pitchFamily="34" charset="0"/>
        </a:defRPr>
      </a:lvl1pPr>
      <a:lvl2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2pPr>
      <a:lvl3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3pPr>
      <a:lvl4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4pPr>
      <a:lvl5pPr marL="9144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5pPr>
      <a:lvl6pPr marL="13716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6pPr>
      <a:lvl7pPr marL="18288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7pPr>
      <a:lvl8pPr marL="22860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8pPr>
      <a:lvl9pPr marL="2743200" indent="-914400" algn="l" rtl="0" eaLnBrk="1" fontAlgn="base" hangingPunct="1">
        <a:spcBef>
          <a:spcPct val="0"/>
        </a:spcBef>
        <a:spcAft>
          <a:spcPct val="0"/>
        </a:spcAft>
        <a:defRPr sz="3200" b="1">
          <a:solidFill>
            <a:srgbClr val="59160A"/>
          </a:solidFill>
          <a:latin typeface="Calibri" pitchFamily="34" charset="0"/>
          <a:ea typeface="Microsoft YaHei" pitchFamily="34" charset="-122"/>
          <a:sym typeface="Calibri" pitchFamily="34" charset="0"/>
        </a:defRPr>
      </a:lvl9pPr>
    </p:titleStyle>
    <p:bodyStyle>
      <a:lvl1pPr marL="342900" indent="-342900" algn="l" rtl="0" eaLnBrk="1" fontAlgn="base" hangingPunct="1">
        <a:spcBef>
          <a:spcPct val="20000"/>
        </a:spcBef>
        <a:spcAft>
          <a:spcPct val="0"/>
        </a:spcAft>
        <a:defRPr sz="2400">
          <a:solidFill>
            <a:srgbClr val="862110"/>
          </a:solidFill>
          <a:latin typeface="+mn-lt"/>
          <a:ea typeface="+mn-ea"/>
          <a:cs typeface="+mn-cs"/>
          <a:sym typeface="Calibri" pitchFamily="34" charset="0"/>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2pPr>
      <a:lvl3pPr marL="1143000" indent="-228600" algn="l" rtl="0" eaLnBrk="1" fontAlgn="base" hangingPunct="1">
        <a:spcBef>
          <a:spcPct val="20000"/>
        </a:spcBef>
        <a:spcAft>
          <a:spcPct val="0"/>
        </a:spcAft>
        <a:buFont typeface="Arial" pitchFamily="34" charset="0"/>
        <a:buChar char="•"/>
        <a:defRPr>
          <a:solidFill>
            <a:schemeClr val="tx1"/>
          </a:solidFill>
          <a:latin typeface="+mn-lt"/>
          <a:ea typeface="+mn-ea"/>
          <a:sym typeface="Calibri" pitchFamily="34" charset="0"/>
        </a:defRPr>
      </a:lvl3pPr>
      <a:lvl4pPr marL="1600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5pPr>
      <a:lvl6pPr marL="25146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6pPr>
      <a:lvl7pPr marL="29718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7pPr>
      <a:lvl8pPr marL="34290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8pPr>
      <a:lvl9pPr marL="3886200" indent="-228600" algn="l" rtl="0" eaLnBrk="1" fontAlgn="base" hangingPunct="1">
        <a:spcBef>
          <a:spcPct val="20000"/>
        </a:spcBef>
        <a:spcAft>
          <a:spcPct val="0"/>
        </a:spcAft>
        <a:buFont typeface="Arial" pitchFamily="34" charset="0"/>
        <a:buChar char="»"/>
        <a:defRPr sz="1600">
          <a:solidFill>
            <a:schemeClr val="tx1"/>
          </a:solidFill>
          <a:latin typeface="+mn-lt"/>
          <a:ea typeface="+mn-ea"/>
          <a:sym typeface="Calibri"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zh-CN" smtClean="0"/>
              <a:t>AI - Dr. Divyakant Meva</a:t>
            </a:r>
            <a:endParaRPr lang="en-US" altLang="zh-CN"/>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5F598B1-3DE6-4964-8FFE-11882F3C65FE}"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smtClean="0"/>
              <a:t>AI - Dr. Divyakant Meva</a:t>
            </a: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F7FF51D-CF0D-4EF8-82A2-8725CA1306FF}" type="slidenum">
              <a:rPr lang="zh-CN" altLang="en-US"/>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SimHei" pitchFamily="49" charset="-122"/>
        </a:defRPr>
      </a:lvl2pPr>
      <a:lvl3pPr algn="ctr" rtl="0" eaLnBrk="1" fontAlgn="base" hangingPunct="1">
        <a:spcBef>
          <a:spcPct val="0"/>
        </a:spcBef>
        <a:spcAft>
          <a:spcPct val="0"/>
        </a:spcAft>
        <a:defRPr sz="4400">
          <a:solidFill>
            <a:schemeClr val="tx2"/>
          </a:solidFill>
          <a:latin typeface="Arial" pitchFamily="34" charset="0"/>
          <a:ea typeface="SimHei" pitchFamily="49" charset="-122"/>
        </a:defRPr>
      </a:lvl3pPr>
      <a:lvl4pPr algn="ctr" rtl="0" eaLnBrk="1" fontAlgn="base" hangingPunct="1">
        <a:spcBef>
          <a:spcPct val="0"/>
        </a:spcBef>
        <a:spcAft>
          <a:spcPct val="0"/>
        </a:spcAft>
        <a:defRPr sz="4400">
          <a:solidFill>
            <a:schemeClr val="tx2"/>
          </a:solidFill>
          <a:latin typeface="Arial" pitchFamily="34" charset="0"/>
          <a:ea typeface="SimHei" pitchFamily="49" charset="-122"/>
        </a:defRPr>
      </a:lvl4pPr>
      <a:lvl5pPr algn="ctr" rtl="0" eaLnBrk="1" fontAlgn="base" hangingPunct="1">
        <a:spcBef>
          <a:spcPct val="0"/>
        </a:spcBef>
        <a:spcAft>
          <a:spcPct val="0"/>
        </a:spcAft>
        <a:defRPr sz="4400">
          <a:solidFill>
            <a:schemeClr val="tx2"/>
          </a:solidFill>
          <a:latin typeface="Arial" pitchFamily="34" charset="0"/>
          <a:ea typeface="SimHei" pitchFamily="49" charset="-122"/>
        </a:defRPr>
      </a:lvl5pPr>
      <a:lvl6pPr marL="457200" algn="ctr" rtl="0" eaLnBrk="1" fontAlgn="base" hangingPunct="1">
        <a:spcBef>
          <a:spcPct val="0"/>
        </a:spcBef>
        <a:spcAft>
          <a:spcPct val="0"/>
        </a:spcAft>
        <a:defRPr sz="4400">
          <a:solidFill>
            <a:schemeClr val="tx2"/>
          </a:solidFill>
          <a:latin typeface="Arial" pitchFamily="34" charset="0"/>
          <a:ea typeface="SimHei" pitchFamily="49" charset="-122"/>
        </a:defRPr>
      </a:lvl6pPr>
      <a:lvl7pPr marL="914400" algn="ctr" rtl="0" eaLnBrk="1" fontAlgn="base" hangingPunct="1">
        <a:spcBef>
          <a:spcPct val="0"/>
        </a:spcBef>
        <a:spcAft>
          <a:spcPct val="0"/>
        </a:spcAft>
        <a:defRPr sz="4400">
          <a:solidFill>
            <a:schemeClr val="tx2"/>
          </a:solidFill>
          <a:latin typeface="Arial" pitchFamily="34" charset="0"/>
          <a:ea typeface="SimHei" pitchFamily="49" charset="-122"/>
        </a:defRPr>
      </a:lvl7pPr>
      <a:lvl8pPr marL="1371600" algn="ctr" rtl="0" eaLnBrk="1" fontAlgn="base" hangingPunct="1">
        <a:spcBef>
          <a:spcPct val="0"/>
        </a:spcBef>
        <a:spcAft>
          <a:spcPct val="0"/>
        </a:spcAft>
        <a:defRPr sz="4400">
          <a:solidFill>
            <a:schemeClr val="tx2"/>
          </a:solidFill>
          <a:latin typeface="Arial" pitchFamily="34" charset="0"/>
          <a:ea typeface="SimHei" pitchFamily="49" charset="-122"/>
        </a:defRPr>
      </a:lvl8pPr>
      <a:lvl9pPr marL="1828800" algn="ctr" rtl="0" eaLnBrk="1" fontAlgn="base" hangingPunct="1">
        <a:spcBef>
          <a:spcPct val="0"/>
        </a:spcBef>
        <a:spcAft>
          <a:spcPct val="0"/>
        </a:spcAft>
        <a:defRPr sz="4400">
          <a:solidFill>
            <a:schemeClr val="tx2"/>
          </a:solidFill>
          <a:latin typeface="Arial" pitchFamily="34" charset="0"/>
          <a:ea typeface="SimHei" pitchFamily="49"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zh-CN" smtClean="0"/>
              <a:t>AI - Dr. Divyakant Meva</a:t>
            </a:r>
            <a:endParaRPr lang="en-US" altLang="zh-CN"/>
          </a:p>
        </p:txBody>
      </p:sp>
      <p:sp>
        <p:nvSpPr>
          <p:cNvPr id="30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AC048A0-514F-4F64-8D81-4BC23632203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1295399"/>
          </a:xfrm>
        </p:spPr>
        <p:txBody>
          <a:bodyPr>
            <a:normAutofit/>
          </a:bodyPr>
          <a:lstStyle/>
          <a:p>
            <a:pPr algn="l"/>
            <a:r>
              <a:rPr lang="en-US" sz="4000" smtClean="0">
                <a:latin typeface="Cambria" pitchFamily="18" charset="0"/>
              </a:rPr>
              <a:t>Unit 4 </a:t>
            </a:r>
            <a:r>
              <a:rPr lang="en-US" sz="4000" dirty="0" smtClean="0">
                <a:latin typeface="Cambria" pitchFamily="18" charset="0"/>
              </a:rPr>
              <a:t>- </a:t>
            </a:r>
            <a:r>
              <a:rPr lang="en-US" sz="4000" smtClean="0">
                <a:latin typeface="Cambria" pitchFamily="18" charset="0"/>
              </a:rPr>
              <a:t>Lecture 20</a:t>
            </a:r>
            <a:endParaRPr lang="en-US" sz="4000" dirty="0">
              <a:latin typeface="Cambria" pitchFamily="18" charset="0"/>
            </a:endParaRPr>
          </a:p>
        </p:txBody>
      </p:sp>
      <p:sp>
        <p:nvSpPr>
          <p:cNvPr id="3" name="Subtitle 2"/>
          <p:cNvSpPr>
            <a:spLocks noGrp="1"/>
          </p:cNvSpPr>
          <p:nvPr>
            <p:ph type="subTitle" idx="1"/>
          </p:nvPr>
        </p:nvSpPr>
        <p:spPr>
          <a:xfrm>
            <a:off x="685800" y="2209801"/>
            <a:ext cx="8077200" cy="2057399"/>
          </a:xfrm>
        </p:spPr>
        <p:txBody>
          <a:bodyPr>
            <a:normAutofit/>
          </a:bodyPr>
          <a:lstStyle/>
          <a:p>
            <a:pPr>
              <a:lnSpc>
                <a:spcPct val="130000"/>
              </a:lnSpc>
              <a:buFont typeface="Arial" pitchFamily="34" charset="0"/>
              <a:buChar char="•"/>
            </a:pPr>
            <a:r>
              <a:rPr lang="en-US" sz="2200" dirty="0" smtClean="0">
                <a:latin typeface="Cambria" pitchFamily="18" charset="0"/>
              </a:rPr>
              <a:t>  Planning</a:t>
            </a:r>
          </a:p>
          <a:p>
            <a:pPr>
              <a:lnSpc>
                <a:spcPct val="130000"/>
              </a:lnSpc>
              <a:buFont typeface="Arial" pitchFamily="34" charset="0"/>
              <a:buChar char="•"/>
            </a:pPr>
            <a:r>
              <a:rPr lang="en-US" sz="2200" dirty="0" smtClean="0">
                <a:latin typeface="Cambria" pitchFamily="18" charset="0"/>
              </a:rPr>
              <a:t>  The STRIPS domain</a:t>
            </a:r>
            <a:endParaRPr lang="en-US" sz="2200" dirty="0">
              <a:latin typeface="Cambr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447800"/>
            <a:ext cx="8229600" cy="4571999"/>
          </a:xfrm>
        </p:spPr>
        <p:txBody>
          <a:bodyPr/>
          <a:lstStyle/>
          <a:p>
            <a:r>
              <a:rPr lang="en-US" sz="2100" dirty="0" smtClean="0">
                <a:latin typeface="Cambria" pitchFamily="18" charset="0"/>
              </a:rPr>
              <a:t>The complexity of planning will depend upon the expressiveness of the PDDL and the constructs defined.</a:t>
            </a:r>
          </a:p>
          <a:p>
            <a:r>
              <a:rPr lang="en-US" sz="2100" dirty="0" smtClean="0">
                <a:latin typeface="Cambria" pitchFamily="18" charset="0"/>
              </a:rPr>
              <a:t>Starting with the simplest planning domain and problems, a series of more expressive PDDL languages have been defined.</a:t>
            </a:r>
          </a:p>
          <a:p>
            <a:r>
              <a:rPr lang="en-US" sz="2100" dirty="0" smtClean="0">
                <a:latin typeface="Cambria" pitchFamily="18" charset="0"/>
              </a:rPr>
              <a:t>In each new language, the world and the actions can be described in a richer fashion, taking more and more aspects from the real world problem.</a:t>
            </a:r>
          </a:p>
          <a:p>
            <a:r>
              <a:rPr lang="en-US" sz="2100" dirty="0" smtClean="0">
                <a:latin typeface="Cambria" pitchFamily="18" charset="0"/>
              </a:rPr>
              <a:t>Even the simplest of planning domains—known as STRIPS domains —pose problems that are computationally hard to solve</a:t>
            </a:r>
            <a:endParaRPr lang="en-US" sz="21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The STRIPS Domain</a:t>
            </a:r>
            <a:endParaRPr lang="en-US" sz="3600" dirty="0">
              <a:latin typeface="Cambria" pitchFamily="18" charset="0"/>
            </a:endParaRPr>
          </a:p>
        </p:txBody>
      </p:sp>
      <p:sp>
        <p:nvSpPr>
          <p:cNvPr id="3" name="Content Placeholder 2"/>
          <p:cNvSpPr>
            <a:spLocks noGrp="1"/>
          </p:cNvSpPr>
          <p:nvPr>
            <p:ph idx="1"/>
          </p:nvPr>
        </p:nvSpPr>
        <p:spPr>
          <a:xfrm>
            <a:off x="457200" y="1447800"/>
            <a:ext cx="8229600" cy="4571999"/>
          </a:xfrm>
        </p:spPr>
        <p:txBody>
          <a:bodyPr/>
          <a:lstStyle/>
          <a:p>
            <a:r>
              <a:rPr lang="en-US" sz="2100" dirty="0" smtClean="0">
                <a:latin typeface="Cambria" pitchFamily="18" charset="0"/>
              </a:rPr>
              <a:t>Planning refers to the choice of moves an agent makes before making the moves in the domain.</a:t>
            </a:r>
          </a:p>
          <a:p>
            <a:r>
              <a:rPr lang="en-US" sz="2100" dirty="0" smtClean="0">
                <a:latin typeface="Cambria" pitchFamily="18" charset="0"/>
              </a:rPr>
              <a:t>It involves synthesizing a set of actions, often arranged in a linear sequence, but sometimes also in a partial order.</a:t>
            </a:r>
          </a:p>
          <a:p>
            <a:r>
              <a:rPr lang="en-US" sz="2100" dirty="0" smtClean="0">
                <a:latin typeface="Cambria" pitchFamily="18" charset="0"/>
              </a:rPr>
              <a:t>A partial ordering could mean that any linearization is a valid plan.</a:t>
            </a:r>
          </a:p>
          <a:p>
            <a:r>
              <a:rPr lang="en-US" sz="2100" dirty="0" smtClean="0">
                <a:latin typeface="Cambria" pitchFamily="18" charset="0"/>
              </a:rPr>
              <a:t>In some domains, it could also mean that some actions can be done in parallel.</a:t>
            </a:r>
          </a:p>
          <a:p>
            <a:r>
              <a:rPr lang="en-US" sz="2100" dirty="0" smtClean="0">
                <a:latin typeface="Cambria" pitchFamily="18" charset="0"/>
              </a:rPr>
              <a:t>When the action sequence is executed in the domain, it has the effect of transforming the world from a given state into a new state, which if the plan works, is a desired or goal state.</a:t>
            </a:r>
          </a:p>
          <a:p>
            <a:r>
              <a:rPr lang="en-US" sz="2100" dirty="0" smtClean="0">
                <a:latin typeface="Cambria" pitchFamily="18" charset="0"/>
              </a:rPr>
              <a:t>The search algorithms seen in the preceding chapters can also be used for planning.</a:t>
            </a:r>
          </a:p>
          <a:p>
            <a:endParaRPr lang="en-US" sz="21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100" dirty="0" smtClean="0">
                <a:latin typeface="Cambria" pitchFamily="18" charset="0"/>
              </a:rPr>
              <a:t>The algorithms assume that the state description is available in a compact form, and that generated moves produce new modified states.</a:t>
            </a:r>
          </a:p>
          <a:p>
            <a:r>
              <a:rPr lang="en-US" sz="2100" dirty="0" smtClean="0">
                <a:latin typeface="Cambria" pitchFamily="18" charset="0"/>
              </a:rPr>
              <a:t>In practice, the state will be described by its components, and a database describes the world in a given state.</a:t>
            </a:r>
          </a:p>
          <a:p>
            <a:r>
              <a:rPr lang="en-US" sz="2100" dirty="0" smtClean="0">
                <a:latin typeface="Cambria" pitchFamily="18" charset="0"/>
              </a:rPr>
              <a:t>Consequently, we also improve our notion of a move.</a:t>
            </a:r>
          </a:p>
          <a:p>
            <a:r>
              <a:rPr lang="en-US" sz="2100" dirty="0" smtClean="0">
                <a:latin typeface="Cambria" pitchFamily="18" charset="0"/>
              </a:rPr>
              <a:t>Instead of viewing moves as state transitions, we will view them as operators that transform a part of a state.</a:t>
            </a:r>
          </a:p>
          <a:p>
            <a:r>
              <a:rPr lang="en-US" sz="2100" dirty="0" smtClean="0">
                <a:latin typeface="Cambria" pitchFamily="18" charset="0"/>
              </a:rPr>
              <a:t>Each operator looks for a pattern in the state and, when applied, makes some changes in the state.</a:t>
            </a:r>
          </a:p>
          <a:p>
            <a:r>
              <a:rPr lang="en-US" sz="2100" dirty="0" smtClean="0">
                <a:latin typeface="Cambria" pitchFamily="18" charset="0"/>
              </a:rPr>
              <a:t>In doing so, it does implement the state transition function.</a:t>
            </a:r>
          </a:p>
          <a:p>
            <a:r>
              <a:rPr lang="en-US" sz="2100" dirty="0" smtClean="0">
                <a:latin typeface="Cambria" pitchFamily="18" charset="0"/>
              </a:rPr>
              <a:t>But the same operators may be applicable over many states, leading to a more compact representation.</a:t>
            </a:r>
            <a:endParaRPr lang="en-US" sz="21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71600"/>
            <a:ext cx="8229600" cy="4754563"/>
          </a:xfrm>
        </p:spPr>
        <p:txBody>
          <a:bodyPr/>
          <a:lstStyle/>
          <a:p>
            <a:r>
              <a:rPr lang="en-US" sz="2000" dirty="0" smtClean="0">
                <a:latin typeface="Cambria" pitchFamily="18" charset="0"/>
              </a:rPr>
              <a:t>The operators are close to the idea of production rules, being applicable when the associated preconditions hold. </a:t>
            </a:r>
          </a:p>
          <a:p>
            <a:r>
              <a:rPr lang="en-US" sz="2000" dirty="0" smtClean="0">
                <a:latin typeface="Cambria" pitchFamily="18" charset="0"/>
              </a:rPr>
              <a:t>An action (or move in the state transition view) is an instance generated from an operator. </a:t>
            </a:r>
          </a:p>
          <a:p>
            <a:r>
              <a:rPr lang="en-US" sz="2000" dirty="0" smtClean="0">
                <a:latin typeface="Cambria" pitchFamily="18" charset="0"/>
              </a:rPr>
              <a:t>The first program to use this formalism was STRIPS (Stanford Research Institute Problem Solver).</a:t>
            </a:r>
          </a:p>
          <a:p>
            <a:r>
              <a:rPr lang="en-US" sz="2000" dirty="0" smtClean="0">
                <a:latin typeface="Cambria" pitchFamily="18" charset="0"/>
              </a:rPr>
              <a:t>The program was designed to plan in the domain of blocks world. </a:t>
            </a:r>
          </a:p>
          <a:p>
            <a:r>
              <a:rPr lang="en-US" sz="2000" dirty="0" smtClean="0">
                <a:latin typeface="Cambria" pitchFamily="18" charset="0"/>
              </a:rPr>
              <a:t>In this domain, a set of labeled blocks are in some configuration to start with. </a:t>
            </a:r>
          </a:p>
          <a:p>
            <a:r>
              <a:rPr lang="en-US" sz="2000" dirty="0" smtClean="0">
                <a:latin typeface="Cambria" pitchFamily="18" charset="0"/>
              </a:rPr>
              <a:t>A block can be on another block, or a block can be on the table, and the table has unlimited capacity. </a:t>
            </a:r>
          </a:p>
          <a:p>
            <a:r>
              <a:rPr lang="en-US" sz="2000" dirty="0" smtClean="0">
                <a:latin typeface="Cambria" pitchFamily="18" charset="0"/>
              </a:rPr>
              <a:t>The objective of the planner is to rearrange the blocks into a desired (goal) configuration.  </a:t>
            </a:r>
          </a:p>
          <a:p>
            <a:r>
              <a:rPr lang="en-US" sz="2000" dirty="0" smtClean="0">
                <a:latin typeface="Cambria" pitchFamily="18" charset="0"/>
              </a:rPr>
              <a:t>The output of the planner is the set of moves that brings about this desired rearrangement. </a:t>
            </a:r>
            <a:endParaRPr lang="en-US" sz="20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14</a:t>
            </a:fld>
            <a:endParaRPr lang="en-US"/>
          </a:p>
        </p:txBody>
      </p:sp>
      <p:pic>
        <p:nvPicPr>
          <p:cNvPr id="6" name="Content Placeholder 5"/>
          <p:cNvPicPr>
            <a:picLocks noGrp="1"/>
          </p:cNvPicPr>
          <p:nvPr>
            <p:ph idx="1"/>
          </p:nvPr>
        </p:nvPicPr>
        <p:blipFill>
          <a:blip r:embed="rId2"/>
          <a:srcRect/>
          <a:stretch>
            <a:fillRect/>
          </a:stretch>
        </p:blipFill>
        <p:spPr bwMode="auto">
          <a:xfrm>
            <a:off x="457200" y="1879919"/>
            <a:ext cx="8229600" cy="3814124"/>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100" dirty="0" smtClean="0">
                <a:latin typeface="Cambria" pitchFamily="18" charset="0"/>
              </a:rPr>
              <a:t> The world, in the blocks world domain, is described by a set of statements that conform to the following predicate schema: </a:t>
            </a:r>
          </a:p>
          <a:p>
            <a:pPr>
              <a:buNone/>
            </a:pPr>
            <a:r>
              <a:rPr lang="en-US" sz="2100" dirty="0" smtClean="0">
                <a:latin typeface="Cambria" pitchFamily="18" charset="0"/>
              </a:rPr>
              <a:t>		on(X, Y) : block X is on block Y </a:t>
            </a:r>
          </a:p>
          <a:p>
            <a:pPr>
              <a:buNone/>
            </a:pPr>
            <a:r>
              <a:rPr lang="en-US" sz="2100" dirty="0" smtClean="0">
                <a:latin typeface="Cambria" pitchFamily="18" charset="0"/>
              </a:rPr>
              <a:t>		</a:t>
            </a:r>
            <a:r>
              <a:rPr lang="en-US" sz="2100" dirty="0" err="1" smtClean="0">
                <a:latin typeface="Cambria" pitchFamily="18" charset="0"/>
              </a:rPr>
              <a:t>ontable</a:t>
            </a:r>
            <a:r>
              <a:rPr lang="en-US" sz="2100" dirty="0" smtClean="0">
                <a:latin typeface="Cambria" pitchFamily="18" charset="0"/>
              </a:rPr>
              <a:t>(X) : block X is on the table </a:t>
            </a:r>
          </a:p>
          <a:p>
            <a:pPr>
              <a:buNone/>
            </a:pPr>
            <a:r>
              <a:rPr lang="en-US" sz="2100" dirty="0" smtClean="0">
                <a:latin typeface="Cambria" pitchFamily="18" charset="0"/>
              </a:rPr>
              <a:t>		clear(X) : no block is on block X </a:t>
            </a:r>
          </a:p>
          <a:p>
            <a:pPr>
              <a:buNone/>
            </a:pPr>
            <a:r>
              <a:rPr lang="en-US" sz="2100" dirty="0" smtClean="0">
                <a:latin typeface="Cambria" pitchFamily="18" charset="0"/>
              </a:rPr>
              <a:t>		holding(X) :  the robot arm is holding X </a:t>
            </a:r>
          </a:p>
          <a:p>
            <a:pPr>
              <a:buNone/>
            </a:pPr>
            <a:r>
              <a:rPr lang="en-US" sz="2100" dirty="0" smtClean="0">
                <a:latin typeface="Cambria" pitchFamily="18" charset="0"/>
              </a:rPr>
              <a:t>		armempty : the robot arm is not holding anything </a:t>
            </a:r>
          </a:p>
          <a:p>
            <a:r>
              <a:rPr lang="en-US" sz="2100" dirty="0" smtClean="0">
                <a:latin typeface="Cambria" pitchFamily="18" charset="0"/>
              </a:rPr>
              <a:t>One can make the following observations about the description. </a:t>
            </a:r>
          </a:p>
          <a:p>
            <a:r>
              <a:rPr lang="en-US" sz="2100" dirty="0" smtClean="0">
                <a:latin typeface="Cambria" pitchFamily="18" charset="0"/>
              </a:rPr>
              <a:t>There are no metrics involved. </a:t>
            </a:r>
          </a:p>
          <a:p>
            <a:r>
              <a:rPr lang="en-US" sz="2100" dirty="0" smtClean="0">
                <a:latin typeface="Cambria" pitchFamily="18" charset="0"/>
              </a:rPr>
              <a:t>A block can have only one block on it, and there is no notion of size, weight or location co-ordinates. </a:t>
            </a:r>
          </a:p>
          <a:p>
            <a:r>
              <a:rPr lang="en-US" sz="2100" dirty="0" smtClean="0">
                <a:latin typeface="Cambria" pitchFamily="18" charset="0"/>
              </a:rPr>
              <a:t>We assume an arbitrarily large table with no space constraints. </a:t>
            </a:r>
            <a:endParaRPr lang="en-US" sz="21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100" dirty="0" smtClean="0">
                <a:latin typeface="Cambria" pitchFamily="18" charset="0"/>
              </a:rPr>
              <a:t>For all purposes, the blocks are all of the same size and shape. </a:t>
            </a:r>
          </a:p>
          <a:p>
            <a:r>
              <a:rPr lang="en-US" sz="2100" dirty="0" smtClean="0">
                <a:latin typeface="Cambria" pitchFamily="18" charset="0"/>
              </a:rPr>
              <a:t>They can be handled identically, and only one can rest on another. </a:t>
            </a:r>
          </a:p>
          <a:p>
            <a:r>
              <a:rPr lang="en-US" sz="2100" dirty="0" smtClean="0">
                <a:latin typeface="Cambria" pitchFamily="18" charset="0"/>
              </a:rPr>
              <a:t>The one-armed robot can hold one block. </a:t>
            </a:r>
          </a:p>
          <a:p>
            <a:r>
              <a:rPr lang="en-US" sz="2100" dirty="0" smtClean="0">
                <a:latin typeface="Cambria" pitchFamily="18" charset="0"/>
              </a:rPr>
              <a:t>The description is essentially qualitative in nature and does not involve numbers in any form. </a:t>
            </a:r>
          </a:p>
          <a:p>
            <a:r>
              <a:rPr lang="en-US" sz="2100" dirty="0" smtClean="0">
                <a:latin typeface="Cambria" pitchFamily="18" charset="0"/>
              </a:rPr>
              <a:t>The representation borrows from logic, specifically first order logic. </a:t>
            </a:r>
          </a:p>
          <a:p>
            <a:r>
              <a:rPr lang="en-US" sz="2100" dirty="0" smtClean="0">
                <a:latin typeface="Cambria" pitchFamily="18" charset="0"/>
              </a:rPr>
              <a:t>Unlike in classical logic, however, predicates in planning such as on(C, D) can be true at one time instance, and false at another. </a:t>
            </a:r>
          </a:p>
          <a:p>
            <a:r>
              <a:rPr lang="en-US" sz="2100" dirty="0" smtClean="0">
                <a:latin typeface="Cambria" pitchFamily="18" charset="0"/>
              </a:rPr>
              <a:t>Such predicates are also known as </a:t>
            </a:r>
            <a:r>
              <a:rPr lang="en-US" sz="2100" b="1" i="1" dirty="0" err="1" smtClean="0">
                <a:latin typeface="Cambria" pitchFamily="18" charset="0"/>
              </a:rPr>
              <a:t>fluents</a:t>
            </a:r>
            <a:r>
              <a:rPr lang="en-US" sz="2100" dirty="0" smtClean="0">
                <a:latin typeface="Cambria" pitchFamily="18" charset="0"/>
              </a:rPr>
              <a:t>.  </a:t>
            </a:r>
          </a:p>
          <a:p>
            <a:r>
              <a:rPr lang="en-US" sz="2100" dirty="0" smtClean="0">
                <a:latin typeface="Cambria" pitchFamily="18" charset="0"/>
              </a:rPr>
              <a:t>It was natural that the first approaches to planning too borrowed from logic, and viewed planning as an exercise in theorem proving. </a:t>
            </a:r>
          </a:p>
          <a:p>
            <a:r>
              <a:rPr lang="en-US" sz="2100" dirty="0" smtClean="0">
                <a:latin typeface="Cambria" pitchFamily="18" charset="0"/>
              </a:rPr>
              <a:t>Classical reasoning with first order logic does not allow for assertions to be withdrawn. </a:t>
            </a:r>
            <a:endParaRPr lang="en-US" sz="21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100" dirty="0" smtClean="0">
                <a:latin typeface="Cambria" pitchFamily="18" charset="0"/>
              </a:rPr>
              <a:t>Once an assertion is true, it remains true. </a:t>
            </a:r>
          </a:p>
          <a:p>
            <a:r>
              <a:rPr lang="en-US" sz="2100" dirty="0" smtClean="0">
                <a:latin typeface="Cambria" pitchFamily="18" charset="0"/>
              </a:rPr>
              <a:t>There is no notion of time and change. </a:t>
            </a:r>
          </a:p>
          <a:p>
            <a:r>
              <a:rPr lang="en-US" sz="2100" dirty="0" smtClean="0">
                <a:latin typeface="Cambria" pitchFamily="18" charset="0"/>
              </a:rPr>
              <a:t>In a world where an agent is trying to bring about change, one has to have a mechanism for representing situations. </a:t>
            </a:r>
          </a:p>
          <a:p>
            <a:r>
              <a:rPr lang="en-US" sz="2100" dirty="0" smtClean="0">
                <a:latin typeface="Cambria" pitchFamily="18" charset="0"/>
              </a:rPr>
              <a:t>For example, in the start state in the illustration above on(C, D) is true. </a:t>
            </a:r>
          </a:p>
          <a:p>
            <a:r>
              <a:rPr lang="en-US" sz="2100" dirty="0" smtClean="0">
                <a:latin typeface="Cambria" pitchFamily="18" charset="0"/>
              </a:rPr>
              <a:t>If I pick up (or </a:t>
            </a:r>
            <a:r>
              <a:rPr lang="en-US" sz="2100" dirty="0" err="1" smtClean="0">
                <a:latin typeface="Cambria" pitchFamily="18" charset="0"/>
              </a:rPr>
              <a:t>unstack</a:t>
            </a:r>
            <a:r>
              <a:rPr lang="en-US" sz="2100" dirty="0" smtClean="0">
                <a:latin typeface="Cambria" pitchFamily="18" charset="0"/>
              </a:rPr>
              <a:t>) C and place it on J then on(C, J) will become true. </a:t>
            </a:r>
          </a:p>
          <a:p>
            <a:r>
              <a:rPr lang="en-US" sz="2100" dirty="0" smtClean="0">
                <a:latin typeface="Cambria" pitchFamily="18" charset="0"/>
              </a:rPr>
              <a:t>What shall one do with the assertion on(C, D), now that it is no longer true? </a:t>
            </a:r>
          </a:p>
          <a:p>
            <a:r>
              <a:rPr lang="en-US" sz="2100" dirty="0" smtClean="0">
                <a:latin typeface="Cambria" pitchFamily="18" charset="0"/>
              </a:rPr>
              <a:t>One way to handle the problem is to introduce time as a parameter, and have every predicate time stamped. </a:t>
            </a:r>
          </a:p>
          <a:p>
            <a:r>
              <a:rPr lang="en-US" sz="2100" dirty="0" smtClean="0">
                <a:latin typeface="Cambria" pitchFamily="18" charset="0"/>
              </a:rPr>
              <a:t>Then on(C, D, t</a:t>
            </a:r>
            <a:r>
              <a:rPr lang="en-US" sz="2100" baseline="-25000" dirty="0" smtClean="0">
                <a:latin typeface="Cambria" pitchFamily="18" charset="0"/>
              </a:rPr>
              <a:t>0</a:t>
            </a:r>
            <a:r>
              <a:rPr lang="en-US" sz="2100" dirty="0" smtClean="0">
                <a:latin typeface="Cambria" pitchFamily="18" charset="0"/>
              </a:rPr>
              <a:t>) would mean that block C is on block A at time t</a:t>
            </a:r>
            <a:r>
              <a:rPr lang="en-US" sz="2100" baseline="-25000" dirty="0" smtClean="0">
                <a:latin typeface="Cambria" pitchFamily="18" charset="0"/>
              </a:rPr>
              <a:t>0</a:t>
            </a:r>
            <a:r>
              <a:rPr lang="en-US" sz="2100" dirty="0" smtClean="0">
                <a:latin typeface="Cambria" pitchFamily="18" charset="0"/>
              </a:rPr>
              <a:t>. </a:t>
            </a:r>
            <a:endParaRPr lang="en-US" sz="21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100" dirty="0" smtClean="0">
                <a:latin typeface="Cambria" pitchFamily="18" charset="0"/>
              </a:rPr>
              <a:t>Then one can have another fact on(C, J, t</a:t>
            </a:r>
            <a:r>
              <a:rPr lang="en-US" sz="2100" baseline="-25000" dirty="0" smtClean="0">
                <a:latin typeface="Cambria" pitchFamily="18" charset="0"/>
              </a:rPr>
              <a:t>2</a:t>
            </a:r>
            <a:r>
              <a:rPr lang="en-US" sz="2100" dirty="0" smtClean="0">
                <a:latin typeface="Cambria" pitchFamily="18" charset="0"/>
              </a:rPr>
              <a:t>) that states that C is on J at time t</a:t>
            </a:r>
            <a:r>
              <a:rPr lang="en-US" sz="2100" baseline="-25000" dirty="0" smtClean="0">
                <a:latin typeface="Cambria" pitchFamily="18" charset="0"/>
              </a:rPr>
              <a:t>2</a:t>
            </a:r>
            <a:r>
              <a:rPr lang="en-US" sz="2100" dirty="0" smtClean="0">
                <a:latin typeface="Cambria" pitchFamily="18" charset="0"/>
              </a:rPr>
              <a:t>. </a:t>
            </a:r>
          </a:p>
          <a:p>
            <a:r>
              <a:rPr lang="en-US" sz="2100" dirty="0" smtClean="0">
                <a:latin typeface="Cambria" pitchFamily="18" charset="0"/>
              </a:rPr>
              <a:t>At time t</a:t>
            </a:r>
            <a:r>
              <a:rPr lang="en-US" sz="2100" baseline="-25000" dirty="0" smtClean="0">
                <a:latin typeface="Cambria" pitchFamily="18" charset="0"/>
              </a:rPr>
              <a:t>1</a:t>
            </a:r>
            <a:r>
              <a:rPr lang="en-US" sz="2100" dirty="0" smtClean="0">
                <a:latin typeface="Cambria" pitchFamily="18" charset="0"/>
              </a:rPr>
              <a:t>, the arm is holding J, represented by holding (J, t</a:t>
            </a:r>
            <a:r>
              <a:rPr lang="en-US" sz="2100" baseline="-25000" dirty="0" smtClean="0">
                <a:latin typeface="Cambria" pitchFamily="18" charset="0"/>
              </a:rPr>
              <a:t>1</a:t>
            </a:r>
            <a:r>
              <a:rPr lang="en-US" sz="2100" dirty="0" smtClean="0">
                <a:latin typeface="Cambria" pitchFamily="18" charset="0"/>
              </a:rPr>
              <a:t>). </a:t>
            </a:r>
          </a:p>
          <a:p>
            <a:r>
              <a:rPr lang="en-US" sz="2100" dirty="0" smtClean="0">
                <a:latin typeface="Cambria" pitchFamily="18" charset="0"/>
              </a:rPr>
              <a:t>One would also have to describe goals using variables for time. </a:t>
            </a:r>
          </a:p>
          <a:p>
            <a:r>
              <a:rPr lang="en-US" sz="2100" dirty="0" smtClean="0">
                <a:latin typeface="Cambria" pitchFamily="18" charset="0"/>
              </a:rPr>
              <a:t>In previous figure for example, one would have to describe the goal as "there is some time t at which on(G, A, t) and on(B, J, t) are simultaneously true." </a:t>
            </a:r>
          </a:p>
          <a:p>
            <a:r>
              <a:rPr lang="en-US" sz="2100" dirty="0" smtClean="0">
                <a:latin typeface="Cambria" pitchFamily="18" charset="0"/>
              </a:rPr>
              <a:t>However, this creates an enormous book-keeping problem of carrying forward facts as time moves on. </a:t>
            </a:r>
          </a:p>
          <a:p>
            <a:r>
              <a:rPr lang="en-US" sz="2100" dirty="0" smtClean="0">
                <a:latin typeface="Cambria" pitchFamily="18" charset="0"/>
              </a:rPr>
              <a:t>For example, ontable(B) and all other unchanging facts will need to be asserted afresh as being true at each time step. </a:t>
            </a:r>
          </a:p>
          <a:p>
            <a:r>
              <a:rPr lang="en-US" sz="2100" dirty="0" smtClean="0">
                <a:latin typeface="Cambria" pitchFamily="18" charset="0"/>
              </a:rPr>
              <a:t>How do we know that if a fact like ontable(B, t</a:t>
            </a:r>
            <a:r>
              <a:rPr lang="en-US" sz="2100" baseline="-25000" dirty="0" smtClean="0">
                <a:latin typeface="Cambria" pitchFamily="18" charset="0"/>
              </a:rPr>
              <a:t>1</a:t>
            </a:r>
            <a:r>
              <a:rPr lang="en-US" sz="2100" dirty="0" smtClean="0">
                <a:latin typeface="Cambria" pitchFamily="18" charset="0"/>
              </a:rPr>
              <a:t>) is true then ontable(B, t</a:t>
            </a:r>
            <a:r>
              <a:rPr lang="en-US" sz="2100" baseline="-25000" dirty="0" smtClean="0">
                <a:latin typeface="Cambria" pitchFamily="18" charset="0"/>
              </a:rPr>
              <a:t>2</a:t>
            </a:r>
            <a:r>
              <a:rPr lang="en-US" sz="2100" dirty="0" smtClean="0">
                <a:latin typeface="Cambria" pitchFamily="18" charset="0"/>
              </a:rPr>
              <a:t>) will be true as well? </a:t>
            </a:r>
            <a:endParaRPr lang="en-US" sz="21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100" dirty="0" smtClean="0">
                <a:latin typeface="Cambria" pitchFamily="18" charset="0"/>
              </a:rPr>
              <a:t>The ingenious solution introduced in STRIPS was to make all change explicit. </a:t>
            </a:r>
          </a:p>
          <a:p>
            <a:r>
              <a:rPr lang="en-US" sz="2100" dirty="0" smtClean="0">
                <a:latin typeface="Cambria" pitchFamily="18" charset="0"/>
              </a:rPr>
              <a:t>Thus, one was saved the bother of asserting facts all over again, each time an action was added to the plan. </a:t>
            </a:r>
          </a:p>
          <a:p>
            <a:r>
              <a:rPr lang="en-US" sz="2100" dirty="0" smtClean="0">
                <a:latin typeface="Cambria" pitchFamily="18" charset="0"/>
              </a:rPr>
              <a:t>This is the approach a cartoon animator would take making cartoon films. </a:t>
            </a:r>
          </a:p>
          <a:p>
            <a:r>
              <a:rPr lang="en-US" sz="2100" dirty="0" smtClean="0">
                <a:latin typeface="Cambria" pitchFamily="18" charset="0"/>
              </a:rPr>
              <a:t>She would take (copy) the previous frame, delete a few strokes, and add a few others to create the next frame. </a:t>
            </a:r>
          </a:p>
          <a:p>
            <a:r>
              <a:rPr lang="en-US" sz="2100" dirty="0" smtClean="0">
                <a:latin typeface="Cambria" pitchFamily="18" charset="0"/>
              </a:rPr>
              <a:t>Whatever was not changed remained the same. </a:t>
            </a:r>
          </a:p>
          <a:p>
            <a:r>
              <a:rPr lang="en-US" sz="2100" dirty="0" smtClean="0">
                <a:latin typeface="Cambria" pitchFamily="18" charset="0"/>
              </a:rPr>
              <a:t>STRIPS operators follow this strategy, and are made up of the following three components: </a:t>
            </a:r>
          </a:p>
          <a:p>
            <a:r>
              <a:rPr lang="en-US" sz="2100" b="1" dirty="0" smtClean="0">
                <a:latin typeface="Cambria" pitchFamily="18" charset="0"/>
              </a:rPr>
              <a:t>P: Precondition List</a:t>
            </a:r>
            <a:r>
              <a:rPr lang="en-US" sz="2100" dirty="0" smtClean="0">
                <a:latin typeface="Cambria" pitchFamily="18" charset="0"/>
              </a:rPr>
              <a:t> 	The assertions needed to be true for the operator to be applicable. </a:t>
            </a:r>
          </a:p>
          <a:p>
            <a:endParaRPr lang="en-US" sz="21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latin typeface="Cambria" pitchFamily="18" charset="0"/>
              </a:rPr>
              <a:t>Planning</a:t>
            </a:r>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100" dirty="0" smtClean="0">
                <a:latin typeface="Cambria" pitchFamily="18" charset="0"/>
              </a:rPr>
              <a:t>An agent interacts with the world via perception and actions.</a:t>
            </a:r>
          </a:p>
          <a:p>
            <a:r>
              <a:rPr lang="en-US" sz="2100" dirty="0" smtClean="0">
                <a:latin typeface="Cambria" pitchFamily="18" charset="0"/>
              </a:rPr>
              <a:t>Perception involves sensing the world and assessing the situation. </a:t>
            </a:r>
          </a:p>
          <a:p>
            <a:r>
              <a:rPr lang="en-US" sz="2100" dirty="0" smtClean="0">
                <a:latin typeface="Cambria" pitchFamily="18" charset="0"/>
              </a:rPr>
              <a:t>In sophisticated systems, it may involve creating some internal representation of the world, which we can call a mental model. </a:t>
            </a:r>
          </a:p>
          <a:p>
            <a:r>
              <a:rPr lang="en-US" sz="2100" dirty="0" smtClean="0">
                <a:latin typeface="Cambria" pitchFamily="18" charset="0"/>
              </a:rPr>
              <a:t>Actions are what the agent does in the domain. </a:t>
            </a:r>
          </a:p>
          <a:p>
            <a:r>
              <a:rPr lang="en-US" sz="2100" dirty="0" smtClean="0">
                <a:latin typeface="Cambria" pitchFamily="18" charset="0"/>
              </a:rPr>
              <a:t>Planning involves reasoning about actions that the agent intends to carry out. </a:t>
            </a:r>
          </a:p>
          <a:p>
            <a:r>
              <a:rPr lang="en-US" sz="2100" i="1" dirty="0" smtClean="0">
                <a:latin typeface="Cambria" pitchFamily="18" charset="0"/>
              </a:rPr>
              <a:t>"Planning is the reasoning side of acting" . </a:t>
            </a:r>
          </a:p>
          <a:p>
            <a:r>
              <a:rPr lang="en-US" sz="2100" dirty="0" smtClean="0">
                <a:latin typeface="Cambria" pitchFamily="18" charset="0"/>
              </a:rPr>
              <a:t>This reasoning involves the representation of the world that the agent has, as also the representation of its own actions. </a:t>
            </a:r>
          </a:p>
          <a:p>
            <a:r>
              <a:rPr lang="en-US" sz="2100" dirty="0" smtClean="0">
                <a:latin typeface="Cambria" pitchFamily="18" charset="0"/>
              </a:rPr>
              <a:t>The objectives of planning are to achieve some desired situation. </a:t>
            </a:r>
          </a:p>
          <a:p>
            <a:endParaRPr lang="en-US" sz="21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100" b="1" dirty="0" smtClean="0">
                <a:latin typeface="Cambria" pitchFamily="18" charset="0"/>
              </a:rPr>
              <a:t>A: Add List</a:t>
            </a:r>
            <a:r>
              <a:rPr lang="en-US" sz="2100" dirty="0" smtClean="0">
                <a:latin typeface="Cambria" pitchFamily="18" charset="0"/>
              </a:rPr>
              <a:t> 		The assertions that became true as a consequence of the operator being applied. </a:t>
            </a:r>
          </a:p>
          <a:p>
            <a:r>
              <a:rPr lang="en-US" sz="2100" b="1" dirty="0" smtClean="0">
                <a:latin typeface="Cambria" pitchFamily="18" charset="0"/>
              </a:rPr>
              <a:t>D: Delete List</a:t>
            </a:r>
            <a:r>
              <a:rPr lang="en-US" sz="2100" dirty="0" smtClean="0">
                <a:latin typeface="Cambria" pitchFamily="18" charset="0"/>
              </a:rPr>
              <a:t> 	The assertions that are no longer true as a consequence of the operator being applied. </a:t>
            </a:r>
          </a:p>
          <a:p>
            <a:r>
              <a:rPr lang="en-US" sz="2100" dirty="0" smtClean="0">
                <a:latin typeface="Cambria" pitchFamily="18" charset="0"/>
              </a:rPr>
              <a:t>The set of assertions in the database at any time describe the world as it is. </a:t>
            </a:r>
          </a:p>
          <a:p>
            <a:r>
              <a:rPr lang="en-US" sz="2100" dirty="0" smtClean="0">
                <a:latin typeface="Cambria" pitchFamily="18" charset="0"/>
              </a:rPr>
              <a:t>When an instance of an operator is applied to a database of assertions, some assertions may be deleted, while others may be added. </a:t>
            </a:r>
          </a:p>
          <a:p>
            <a:r>
              <a:rPr lang="en-US" sz="2100" dirty="0" err="1" smtClean="0">
                <a:latin typeface="Cambria" pitchFamily="18" charset="0"/>
              </a:rPr>
              <a:t>Fikes</a:t>
            </a:r>
            <a:r>
              <a:rPr lang="en-US" sz="2100" dirty="0" smtClean="0">
                <a:latin typeface="Cambria" pitchFamily="18" charset="0"/>
              </a:rPr>
              <a:t> introduced the following operators for the blocks world domain. </a:t>
            </a:r>
          </a:p>
          <a:p>
            <a:endParaRPr lang="en-US" sz="2100" dirty="0" smtClean="0">
              <a:latin typeface="Cambria" pitchFamily="18" charset="0"/>
            </a:endParaRPr>
          </a:p>
          <a:p>
            <a:endParaRPr lang="en-US" sz="21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100" b="1" dirty="0" smtClean="0">
                <a:latin typeface="Cambria" pitchFamily="18" charset="0"/>
              </a:rPr>
              <a:t>PICKUP (X) </a:t>
            </a:r>
            <a:endParaRPr lang="en-US" sz="2100" dirty="0" smtClean="0">
              <a:latin typeface="Cambria" pitchFamily="18" charset="0"/>
            </a:endParaRPr>
          </a:p>
          <a:p>
            <a:pPr>
              <a:buNone/>
            </a:pPr>
            <a:r>
              <a:rPr lang="en-US" sz="2100" dirty="0" smtClean="0">
                <a:latin typeface="Cambria" pitchFamily="18" charset="0"/>
              </a:rPr>
              <a:t>	P: ontable (X) ^ clear (X) ^ armempty </a:t>
            </a:r>
          </a:p>
          <a:p>
            <a:pPr>
              <a:buNone/>
            </a:pPr>
            <a:r>
              <a:rPr lang="en-US" sz="2100" dirty="0" smtClean="0">
                <a:latin typeface="Cambria" pitchFamily="18" charset="0"/>
              </a:rPr>
              <a:t>	A: holding (X) </a:t>
            </a:r>
          </a:p>
          <a:p>
            <a:pPr>
              <a:buNone/>
            </a:pPr>
            <a:r>
              <a:rPr lang="en-US" sz="2100" dirty="0" smtClean="0">
                <a:latin typeface="Cambria" pitchFamily="18" charset="0"/>
              </a:rPr>
              <a:t>	D: ontable (X) ^ armempty  </a:t>
            </a:r>
          </a:p>
          <a:p>
            <a:r>
              <a:rPr lang="en-US" sz="2100" b="1" dirty="0" smtClean="0">
                <a:latin typeface="Cambria" pitchFamily="18" charset="0"/>
              </a:rPr>
              <a:t>PUTDOWN (X) </a:t>
            </a:r>
            <a:endParaRPr lang="en-US" sz="2100" dirty="0" smtClean="0">
              <a:latin typeface="Cambria" pitchFamily="18" charset="0"/>
            </a:endParaRPr>
          </a:p>
          <a:p>
            <a:pPr>
              <a:buNone/>
            </a:pPr>
            <a:r>
              <a:rPr lang="en-US" sz="2100" dirty="0" smtClean="0">
                <a:latin typeface="Cambria" pitchFamily="18" charset="0"/>
              </a:rPr>
              <a:t>	P: holding (X) </a:t>
            </a:r>
          </a:p>
          <a:p>
            <a:pPr>
              <a:buNone/>
            </a:pPr>
            <a:r>
              <a:rPr lang="en-US" sz="2100" dirty="0" smtClean="0">
                <a:latin typeface="Cambria" pitchFamily="18" charset="0"/>
              </a:rPr>
              <a:t>	A: ontable (X) ^ armempty </a:t>
            </a:r>
          </a:p>
          <a:p>
            <a:pPr>
              <a:buNone/>
            </a:pPr>
            <a:r>
              <a:rPr lang="en-US" sz="2100" dirty="0" smtClean="0">
                <a:latin typeface="Cambria" pitchFamily="18" charset="0"/>
              </a:rPr>
              <a:t>	D: holding (X) </a:t>
            </a:r>
          </a:p>
          <a:p>
            <a:r>
              <a:rPr lang="en-US" sz="2100" b="1" dirty="0" smtClean="0">
                <a:latin typeface="Cambria" pitchFamily="18" charset="0"/>
              </a:rPr>
              <a:t>UNSTACK (X, Y) </a:t>
            </a:r>
            <a:endParaRPr lang="en-US" sz="2100" dirty="0" smtClean="0">
              <a:latin typeface="Cambria" pitchFamily="18" charset="0"/>
            </a:endParaRPr>
          </a:p>
          <a:p>
            <a:pPr>
              <a:buNone/>
            </a:pPr>
            <a:r>
              <a:rPr lang="en-US" sz="2100" dirty="0" smtClean="0">
                <a:latin typeface="Cambria" pitchFamily="18" charset="0"/>
              </a:rPr>
              <a:t>	P: on (X, Y) ^ clear (X) ^ armempty </a:t>
            </a:r>
          </a:p>
          <a:p>
            <a:pPr>
              <a:buNone/>
            </a:pPr>
            <a:r>
              <a:rPr lang="en-US" sz="2100" dirty="0" smtClean="0">
                <a:latin typeface="Cambria" pitchFamily="18" charset="0"/>
              </a:rPr>
              <a:t>	A: holding (X) ^ clear (Y) </a:t>
            </a:r>
          </a:p>
          <a:p>
            <a:pPr>
              <a:buNone/>
            </a:pPr>
            <a:r>
              <a:rPr lang="en-US" sz="2100" dirty="0" smtClean="0">
                <a:latin typeface="Cambria" pitchFamily="18" charset="0"/>
              </a:rPr>
              <a:t>	D: on (X, Y) ^ armempty </a:t>
            </a:r>
          </a:p>
          <a:p>
            <a:endParaRPr lang="en-US" sz="21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678363"/>
          </a:xfrm>
        </p:spPr>
        <p:txBody>
          <a:bodyPr/>
          <a:lstStyle/>
          <a:p>
            <a:r>
              <a:rPr lang="en-US" sz="2100" b="1" dirty="0" smtClean="0">
                <a:latin typeface="Cambria" pitchFamily="18" charset="0"/>
              </a:rPr>
              <a:t>STACK (X, Y)</a:t>
            </a:r>
            <a:endParaRPr lang="en-US" sz="2100" dirty="0" smtClean="0">
              <a:latin typeface="Cambria" pitchFamily="18" charset="0"/>
            </a:endParaRPr>
          </a:p>
          <a:p>
            <a:pPr>
              <a:buNone/>
            </a:pPr>
            <a:r>
              <a:rPr lang="en-US" sz="2100" dirty="0" smtClean="0">
                <a:latin typeface="Cambria" pitchFamily="18" charset="0"/>
              </a:rPr>
              <a:t>	P: holding (X) ^ clear (Y) </a:t>
            </a:r>
          </a:p>
          <a:p>
            <a:pPr>
              <a:buNone/>
            </a:pPr>
            <a:r>
              <a:rPr lang="en-US" sz="2100" dirty="0" smtClean="0">
                <a:latin typeface="Cambria" pitchFamily="18" charset="0"/>
              </a:rPr>
              <a:t>	A: on (X, Y) ^ clear (X) ^ armempty </a:t>
            </a:r>
          </a:p>
          <a:p>
            <a:pPr>
              <a:buNone/>
            </a:pPr>
            <a:r>
              <a:rPr lang="en-US" sz="2100" dirty="0" smtClean="0">
                <a:latin typeface="Cambria" pitchFamily="18" charset="0"/>
              </a:rPr>
              <a:t>	D: holding (X) ^ clear (Y)</a:t>
            </a:r>
          </a:p>
          <a:p>
            <a:r>
              <a:rPr lang="en-US" sz="2100" dirty="0" smtClean="0">
                <a:latin typeface="Cambria" pitchFamily="18" charset="0"/>
              </a:rPr>
              <a:t>Notice that when one picks up a block X, either with STACK or PICKUP, the operators do not delete the assertion clear(X). </a:t>
            </a:r>
          </a:p>
          <a:p>
            <a:r>
              <a:rPr lang="en-US" sz="2100" dirty="0" smtClean="0">
                <a:latin typeface="Cambria" pitchFamily="18" charset="0"/>
              </a:rPr>
              <a:t>When we put it down, the assertion will already exist in the database.  </a:t>
            </a:r>
          </a:p>
          <a:p>
            <a:r>
              <a:rPr lang="en-US" sz="2100" dirty="0" smtClean="0">
                <a:latin typeface="Cambria" pitchFamily="18" charset="0"/>
              </a:rPr>
              <a:t>This will not cause a problem with the reasoning, and in fact save some computation, and it is anyway not clear what clear(X) would mean when it is being held. </a:t>
            </a:r>
          </a:p>
          <a:p>
            <a:endParaRPr lang="en-US" sz="2100" dirty="0" smtClean="0">
              <a:latin typeface="Cambria" pitchFamily="18" charset="0"/>
            </a:endParaRPr>
          </a:p>
          <a:p>
            <a:endParaRPr lang="en-US" sz="2100" dirty="0">
              <a:latin typeface="Cambria" pitchFamily="18" charset="0"/>
            </a:endParaRPr>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22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AI - Dr. Divyakant Meva</a:t>
            </a:r>
            <a:endParaRPr lang="en-US"/>
          </a:p>
        </p:txBody>
      </p:sp>
      <p:sp>
        <p:nvSpPr>
          <p:cNvPr id="5" name="Slide Number Placeholder 4"/>
          <p:cNvSpPr>
            <a:spLocks noGrp="1"/>
          </p:cNvSpPr>
          <p:nvPr>
            <p:ph type="sldNum" sz="quarter" idx="12"/>
          </p:nvPr>
        </p:nvSpPr>
        <p:spPr/>
        <p:txBody>
          <a:bodyPr/>
          <a:lstStyle/>
          <a:p>
            <a:fld id="{5A6F6D9E-6A91-45E1-B9A2-3F7CAAE218E2}" type="slidenum">
              <a:rPr lang="zh-CN" altLang="en-US" smtClean="0"/>
              <a:pPr/>
              <a:t>3</a:t>
            </a:fld>
            <a:endParaRPr lang="en-US"/>
          </a:p>
        </p:txBody>
      </p:sp>
      <p:pic>
        <p:nvPicPr>
          <p:cNvPr id="6" name="Picture 5"/>
          <p:cNvPicPr/>
          <p:nvPr/>
        </p:nvPicPr>
        <p:blipFill>
          <a:blip r:embed="rId2"/>
          <a:srcRect/>
          <a:stretch>
            <a:fillRect/>
          </a:stretch>
        </p:blipFill>
        <p:spPr bwMode="auto">
          <a:xfrm>
            <a:off x="533400" y="1600200"/>
            <a:ext cx="8077200"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100" dirty="0" smtClean="0">
                <a:latin typeface="Cambria" pitchFamily="18" charset="0"/>
              </a:rPr>
              <a:t>The objectives could be certain properties of the final state after all actions have been completed, or even along the way in the sequence of states.</a:t>
            </a:r>
          </a:p>
          <a:p>
            <a:r>
              <a:rPr lang="en-US" sz="2100" dirty="0" smtClean="0">
                <a:latin typeface="Cambria" pitchFamily="18" charset="0"/>
              </a:rPr>
              <a:t>These could be strict requirements or hard constraints where the objectives have to be achieved completely for success.</a:t>
            </a:r>
          </a:p>
          <a:p>
            <a:r>
              <a:rPr lang="en-US" sz="2100" dirty="0" smtClean="0">
                <a:latin typeface="Cambria" pitchFamily="18" charset="0"/>
              </a:rPr>
              <a:t>The objectives could also be soft constraints, or preferences, to be achieved to the extent possible.</a:t>
            </a:r>
          </a:p>
          <a:p>
            <a:r>
              <a:rPr lang="en-US" sz="2100" dirty="0" smtClean="0">
                <a:latin typeface="Cambria" pitchFamily="18" charset="0"/>
              </a:rPr>
              <a:t>The planning problem can be described or posed at varying levels of detail.</a:t>
            </a:r>
          </a:p>
          <a:p>
            <a:r>
              <a:rPr lang="en-US" sz="2100" dirty="0" smtClean="0">
                <a:latin typeface="Cambria" pitchFamily="18" charset="0"/>
              </a:rPr>
              <a:t>As the detail increases, so does the complexity of the computation.</a:t>
            </a:r>
          </a:p>
          <a:p>
            <a:r>
              <a:rPr lang="en-US" sz="2100" dirty="0" smtClean="0">
                <a:latin typeface="Cambria" pitchFamily="18" charset="0"/>
              </a:rPr>
              <a:t>In the simplest planning problems, the domain is static, the agent has complete information of the domain (perception is perfect), actions are instantaneous and their effects are deterministic.</a:t>
            </a:r>
            <a:endParaRPr lang="en-US" sz="21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100" dirty="0" smtClean="0">
                <a:latin typeface="Cambria" pitchFamily="18" charset="0"/>
              </a:rPr>
              <a:t>The agent knows the world completely, and it can take all facts into account while planning. </a:t>
            </a:r>
          </a:p>
          <a:p>
            <a:r>
              <a:rPr lang="en-US" sz="2100" dirty="0" smtClean="0">
                <a:latin typeface="Cambria" pitchFamily="18" charset="0"/>
              </a:rPr>
              <a:t>It is the only one changing the world, and therefore does not have to worry about the world changing while it is planning or executing a plan. </a:t>
            </a:r>
          </a:p>
          <a:p>
            <a:r>
              <a:rPr lang="en-US" sz="2100" dirty="0" smtClean="0">
                <a:latin typeface="Cambria" pitchFamily="18" charset="0"/>
              </a:rPr>
              <a:t>The fact that actions are instantaneous implies that there is no notion of time, but only of sequencing of actions. </a:t>
            </a:r>
          </a:p>
          <a:p>
            <a:r>
              <a:rPr lang="en-US" sz="2100" dirty="0" smtClean="0">
                <a:latin typeface="Cambria" pitchFamily="18" charset="0"/>
              </a:rPr>
              <a:t>The effects of actions are deterministic, and therefore the agent knows what the world will be like after each action. </a:t>
            </a:r>
          </a:p>
          <a:p>
            <a:r>
              <a:rPr lang="en-US" sz="2100" dirty="0" smtClean="0">
                <a:latin typeface="Cambria" pitchFamily="18" charset="0"/>
              </a:rPr>
              <a:t>Each of these constraints can be relaxed to define richer planning domains, but in which planning is a computationally harder task. </a:t>
            </a:r>
          </a:p>
          <a:p>
            <a:r>
              <a:rPr lang="en-US" sz="2100" dirty="0" smtClean="0">
                <a:latin typeface="Cambria" pitchFamily="18" charset="0"/>
              </a:rPr>
              <a:t>The algorithms being developed in the planning community are all based on explicit representations of actions in a domain. </a:t>
            </a:r>
            <a:endParaRPr lang="en-US" sz="21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100" dirty="0" smtClean="0">
                <a:latin typeface="Cambria" pitchFamily="18" charset="0"/>
              </a:rPr>
              <a:t>Representing </a:t>
            </a:r>
            <a:r>
              <a:rPr lang="en-US" sz="2100" dirty="0" smtClean="0">
                <a:latin typeface="Cambria" pitchFamily="18" charset="0"/>
              </a:rPr>
              <a:t>actions explicitly allows us to explore richer domains, for example when actions have durations. </a:t>
            </a:r>
          </a:p>
          <a:p>
            <a:r>
              <a:rPr lang="en-US" sz="2100" dirty="0" smtClean="0">
                <a:latin typeface="Cambria" pitchFamily="18" charset="0"/>
              </a:rPr>
              <a:t>It also allows us to investigate approaches to planning different from graph search. </a:t>
            </a:r>
          </a:p>
          <a:p>
            <a:r>
              <a:rPr lang="en-US" sz="2100" dirty="0" smtClean="0">
                <a:latin typeface="Cambria" pitchFamily="18" charset="0"/>
              </a:rPr>
              <a:t>In classical planning, reasoning about actions involves simulation of changes in the mental model that the agent has. </a:t>
            </a:r>
          </a:p>
          <a:p>
            <a:r>
              <a:rPr lang="en-US" sz="2100" dirty="0" smtClean="0">
                <a:latin typeface="Cambria" pitchFamily="18" charset="0"/>
              </a:rPr>
              <a:t>The agent looks into the future to examine the different possibilities and select the desirable course of action. </a:t>
            </a:r>
          </a:p>
          <a:p>
            <a:r>
              <a:rPr lang="en-US" sz="2100" dirty="0" smtClean="0">
                <a:latin typeface="Cambria" pitchFamily="18" charset="0"/>
              </a:rPr>
              <a:t>This is called projection into the future. </a:t>
            </a:r>
          </a:p>
          <a:p>
            <a:r>
              <a:rPr lang="en-US" sz="2100" dirty="0" smtClean="0">
                <a:latin typeface="Cambria" pitchFamily="18" charset="0"/>
              </a:rPr>
              <a:t>The planner searches through the possible combination of actions to find the plan that will work. </a:t>
            </a:r>
          </a:p>
          <a:p>
            <a:endParaRPr lang="en-US" sz="21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371600"/>
            <a:ext cx="8229600" cy="4648199"/>
          </a:xfrm>
        </p:spPr>
        <p:txBody>
          <a:bodyPr/>
          <a:lstStyle/>
          <a:p>
            <a:r>
              <a:rPr lang="en-US" sz="2100" dirty="0" smtClean="0">
                <a:latin typeface="Cambria" pitchFamily="18" charset="0"/>
              </a:rPr>
              <a:t>An alternative approach is to exploit the agent's experience, looking into the past.</a:t>
            </a:r>
          </a:p>
          <a:p>
            <a:r>
              <a:rPr lang="en-US" sz="2100" dirty="0" smtClean="0">
                <a:latin typeface="Cambria" pitchFamily="18" charset="0"/>
              </a:rPr>
              <a:t>If the agent has memory, it can reuse a plan that worked earlier, or reuse the problem solving experience to find a solution.</a:t>
            </a:r>
          </a:p>
          <a:p>
            <a:r>
              <a:rPr lang="en-US" sz="2100" dirty="0" smtClean="0">
                <a:latin typeface="Cambria" pitchFamily="18" charset="0"/>
              </a:rPr>
              <a:t>The agent can fish out (retrieve) a plan or planning cues from its memory.</a:t>
            </a:r>
          </a:p>
          <a:p>
            <a:r>
              <a:rPr lang="en-US" sz="2100" dirty="0" smtClean="0">
                <a:latin typeface="Cambria" pitchFamily="18" charset="0"/>
              </a:rPr>
              <a:t>Such an approach is known as memory based planning.</a:t>
            </a:r>
          </a:p>
          <a:p>
            <a:r>
              <a:rPr lang="en-US" sz="2100" dirty="0" smtClean="0">
                <a:latin typeface="Cambria" pitchFamily="18" charset="0"/>
              </a:rPr>
              <a:t>It involves representation and reasoning over the events in the past.</a:t>
            </a:r>
          </a:p>
          <a:p>
            <a:r>
              <a:rPr lang="en-US" sz="2100" dirty="0" smtClean="0">
                <a:latin typeface="Cambria" pitchFamily="18" charset="0"/>
              </a:rPr>
              <a:t>Human beings typically use both methods.</a:t>
            </a:r>
          </a:p>
          <a:p>
            <a:r>
              <a:rPr lang="en-US" sz="2100" dirty="0" smtClean="0">
                <a:latin typeface="Cambria" pitchFamily="18" charset="0"/>
              </a:rPr>
              <a:t>If a problem is familiar then a known solution is used from memory.</a:t>
            </a:r>
          </a:p>
          <a:p>
            <a:r>
              <a:rPr lang="en-US" sz="2100" dirty="0" smtClean="0">
                <a:latin typeface="Cambria" pitchFamily="18" charset="0"/>
              </a:rPr>
              <a:t>The idea is to not reinvent the wheel every time.</a:t>
            </a:r>
            <a:endParaRPr lang="en-US" sz="21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447800"/>
            <a:ext cx="8229600" cy="4571999"/>
          </a:xfrm>
        </p:spPr>
        <p:txBody>
          <a:bodyPr/>
          <a:lstStyle/>
          <a:p>
            <a:r>
              <a:rPr lang="en-US" sz="2100" dirty="0" smtClean="0">
                <a:latin typeface="Cambria" pitchFamily="18" charset="0"/>
              </a:rPr>
              <a:t>However, when a problem is a new one, the first principles projection based methods have to be used. </a:t>
            </a:r>
          </a:p>
          <a:p>
            <a:r>
              <a:rPr lang="en-US" sz="2100" dirty="0" smtClean="0">
                <a:latin typeface="Cambria" pitchFamily="18" charset="0"/>
              </a:rPr>
              <a:t>An efficient agent, for example an intelligent human being, will keep learning from experience, as and when new problems are encountered and solved. </a:t>
            </a:r>
          </a:p>
          <a:p>
            <a:r>
              <a:rPr lang="en-US" sz="2100" dirty="0" smtClean="0">
                <a:latin typeface="Cambria" pitchFamily="18" charset="0"/>
              </a:rPr>
              <a:t>For the moment, we focus on how to find plans from first principles, by projecting the effects of candidate actions into the future. </a:t>
            </a:r>
          </a:p>
          <a:p>
            <a:r>
              <a:rPr lang="en-US" sz="2100" dirty="0" smtClean="0">
                <a:latin typeface="Cambria" pitchFamily="18" charset="0"/>
              </a:rPr>
              <a:t>In order to explore planning algorithms in a domain independent form, a standardized notation for describing the world and also the actions has been developed. </a:t>
            </a:r>
            <a:endParaRPr lang="en-US" sz="21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3600" dirty="0">
              <a:latin typeface="Cambria" pitchFamily="18" charset="0"/>
            </a:endParaRPr>
          </a:p>
        </p:txBody>
      </p:sp>
      <p:sp>
        <p:nvSpPr>
          <p:cNvPr id="3" name="Content Placeholder 2"/>
          <p:cNvSpPr>
            <a:spLocks noGrp="1"/>
          </p:cNvSpPr>
          <p:nvPr>
            <p:ph idx="1"/>
          </p:nvPr>
        </p:nvSpPr>
        <p:spPr>
          <a:xfrm>
            <a:off x="457200" y="1447800"/>
            <a:ext cx="8229600" cy="4571999"/>
          </a:xfrm>
        </p:spPr>
        <p:txBody>
          <a:bodyPr/>
          <a:lstStyle/>
          <a:p>
            <a:r>
              <a:rPr lang="en-US" sz="2100" dirty="0" smtClean="0">
                <a:latin typeface="Cambria" pitchFamily="18" charset="0"/>
              </a:rPr>
              <a:t>This is known as the Planning Domain Description Language (PDDL).</a:t>
            </a:r>
          </a:p>
          <a:p>
            <a:r>
              <a:rPr lang="en-US" sz="2100" dirty="0" smtClean="0">
                <a:latin typeface="Cambria" pitchFamily="18" charset="0"/>
              </a:rPr>
              <a:t>PDDL allows one to define the language in terms of which the world will be described, as well as the actions that the planner is capable of, expressed in terms of schemas.</a:t>
            </a:r>
          </a:p>
          <a:p>
            <a:r>
              <a:rPr lang="en-US" sz="2100" dirty="0" smtClean="0">
                <a:latin typeface="Cambria" pitchFamily="18" charset="0"/>
              </a:rPr>
              <a:t>The language is based on First Order Logic notation.</a:t>
            </a:r>
          </a:p>
          <a:p>
            <a:r>
              <a:rPr lang="en-US" sz="2100" dirty="0" smtClean="0">
                <a:latin typeface="Cambria" pitchFamily="18" charset="0"/>
              </a:rPr>
              <a:t>It also allows one to state a specific planning problem by describing the current state and the objectives or goals using the constructs defined in the schema.</a:t>
            </a:r>
          </a:p>
          <a:p>
            <a:r>
              <a:rPr lang="en-US" sz="2100" dirty="0" smtClean="0">
                <a:latin typeface="Cambria" pitchFamily="18" charset="0"/>
              </a:rPr>
              <a:t>The planning algorithms can then be written in a domain independent form.</a:t>
            </a:r>
          </a:p>
          <a:p>
            <a:r>
              <a:rPr lang="en-US" sz="2100" dirty="0" smtClean="0">
                <a:latin typeface="Cambria" pitchFamily="18" charset="0"/>
              </a:rPr>
              <a:t>The domain and problem descriptions will become inputs to the domain independent algorithms.</a:t>
            </a:r>
            <a:endParaRPr lang="en-US" sz="2100" dirty="0">
              <a:latin typeface="Cambria" pitchFamily="18" charset="0"/>
            </a:endParaRPr>
          </a:p>
        </p:txBody>
      </p:sp>
      <p:sp>
        <p:nvSpPr>
          <p:cNvPr id="5" name="Footer Placeholder 4"/>
          <p:cNvSpPr>
            <a:spLocks noGrp="1"/>
          </p:cNvSpPr>
          <p:nvPr>
            <p:ph type="ftr" sz="quarter" idx="11"/>
          </p:nvPr>
        </p:nvSpPr>
        <p:spPr/>
        <p:txBody>
          <a:bodyPr/>
          <a:lstStyle/>
          <a:p>
            <a:r>
              <a:rPr lang="en-US" dirty="0" smtClean="0">
                <a:latin typeface="Cambria" pitchFamily="18" charset="0"/>
              </a:rPr>
              <a:t>AI - Dr. Divyakant Meva</a:t>
            </a:r>
            <a:endParaRPr lang="en-US" dirty="0">
              <a:latin typeface="Cambria" pitchFamily="18" charset="0"/>
            </a:endParaRPr>
          </a:p>
        </p:txBody>
      </p:sp>
      <p:sp>
        <p:nvSpPr>
          <p:cNvPr id="4" name="Slide Number Placeholder 3"/>
          <p:cNvSpPr>
            <a:spLocks noGrp="1"/>
          </p:cNvSpPr>
          <p:nvPr>
            <p:ph type="sldNum" sz="quarter" idx="12"/>
          </p:nvPr>
        </p:nvSpPr>
        <p:spPr/>
        <p:txBody>
          <a:bodyPr/>
          <a:lstStyle/>
          <a:p>
            <a:fld id="{5A6F6D9E-6A91-45E1-B9A2-3F7CAAE218E2}" type="slidenum">
              <a:rPr lang="zh-CN" alt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usDsgSld">
  <a:themeElements>
    <a:clrScheme name="">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fontScheme name="BusDsgSld">
      <a:majorFont>
        <a:latin typeface="Calibri"/>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SimHei"/>
        <a:cs typeface=""/>
      </a:majorFont>
      <a:minorFont>
        <a:latin typeface="Arial"/>
        <a:ea typeface="Sim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background-ppt-template-022</Template>
  <TotalTime>1741</TotalTime>
  <Words>2020</Words>
  <Application>Microsoft Office PowerPoint</Application>
  <PresentationFormat>On-screen Show (4:3)</PresentationFormat>
  <Paragraphs>181</Paragraphs>
  <Slides>22</Slides>
  <Notes>0</Notes>
  <HiddenSlides>0</HiddenSlides>
  <MMClips>0</MMClips>
  <ScaleCrop>false</ScaleCrop>
  <HeadingPairs>
    <vt:vector size="4" baseType="variant">
      <vt:variant>
        <vt:lpstr>Theme</vt:lpstr>
      </vt:variant>
      <vt:variant>
        <vt:i4>4</vt:i4>
      </vt:variant>
      <vt:variant>
        <vt:lpstr>Slide Titles</vt:lpstr>
      </vt:variant>
      <vt:variant>
        <vt:i4>22</vt:i4>
      </vt:variant>
    </vt:vector>
  </HeadingPairs>
  <TitlesOfParts>
    <vt:vector size="26" baseType="lpstr">
      <vt:lpstr>BusDsgSld</vt:lpstr>
      <vt:lpstr>默认设计模板</vt:lpstr>
      <vt:lpstr>1_默认设计模板</vt:lpstr>
      <vt:lpstr>默认设计模板_2</vt:lpstr>
      <vt:lpstr>Unit 4 - Lecture 20</vt:lpstr>
      <vt:lpstr>Planning</vt:lpstr>
      <vt:lpstr>Slide 3</vt:lpstr>
      <vt:lpstr>Slide 4</vt:lpstr>
      <vt:lpstr>Slide 5</vt:lpstr>
      <vt:lpstr>Slide 6</vt:lpstr>
      <vt:lpstr>Slide 7</vt:lpstr>
      <vt:lpstr>Slide 8</vt:lpstr>
      <vt:lpstr>Slide 9</vt:lpstr>
      <vt:lpstr>Slide 10</vt:lpstr>
      <vt:lpstr>The STRIPS Domain</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Lecture 23 </dc:title>
  <dc:creator>divyakant</dc:creator>
  <cp:lastModifiedBy>User</cp:lastModifiedBy>
  <cp:revision>491</cp:revision>
  <dcterms:created xsi:type="dcterms:W3CDTF">2015-07-23T15:29:25Z</dcterms:created>
  <dcterms:modified xsi:type="dcterms:W3CDTF">2023-08-24T05:45:52Z</dcterms:modified>
</cp:coreProperties>
</file>