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8/31/2023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smtClean="0">
                <a:latin typeface="Cambria" pitchFamily="18" charset="0"/>
              </a:rPr>
              <a:t>Unit  4- Lecture 21</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Forward state space planning</a:t>
            </a:r>
          </a:p>
          <a:p>
            <a:pPr>
              <a:lnSpc>
                <a:spcPct val="130000"/>
              </a:lnSpc>
              <a:buFont typeface="Arial" pitchFamily="34" charset="0"/>
              <a:buChar char="•"/>
            </a:pPr>
            <a:r>
              <a:rPr lang="en-US" sz="2200" dirty="0" smtClean="0">
                <a:latin typeface="Cambria" pitchFamily="18" charset="0"/>
              </a:rPr>
              <a:t>  Backward state space planning</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Backward state space planning</a:t>
            </a:r>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Like the uninformed search algorithms seen earlier, FSSP is oblivious of the goal, and simply explores the set of all future states possible in some predetermined order. </a:t>
            </a:r>
          </a:p>
          <a:p>
            <a:r>
              <a:rPr lang="en-US" sz="2200" dirty="0" smtClean="0">
                <a:latin typeface="Cambria" pitchFamily="18" charset="0"/>
              </a:rPr>
              <a:t>One way to take the goal state into account is to start searching backwards from the goal. </a:t>
            </a:r>
          </a:p>
          <a:p>
            <a:r>
              <a:rPr lang="en-US" sz="2200" dirty="0" smtClean="0">
                <a:latin typeface="Cambria" pitchFamily="18" charset="0"/>
              </a:rPr>
              <a:t>That would make the reasoning purposeful and deliberative, focused towards the goal, or teleological. </a:t>
            </a:r>
          </a:p>
          <a:p>
            <a:r>
              <a:rPr lang="en-US" sz="2200" dirty="0" smtClean="0">
                <a:latin typeface="Cambria" pitchFamily="18" charset="0"/>
              </a:rPr>
              <a:t>This is known as Backward State Space Planning (BSSP). </a:t>
            </a:r>
          </a:p>
          <a:p>
            <a:r>
              <a:rPr lang="en-US" sz="2200" dirty="0" smtClean="0">
                <a:latin typeface="Cambria" pitchFamily="18" charset="0"/>
              </a:rPr>
              <a:t>One feature strongly in support of such an approach is the fact that goal states are often incompletely specified. </a:t>
            </a:r>
          </a:p>
          <a:p>
            <a:r>
              <a:rPr lang="en-US" sz="2200" dirty="0" smtClean="0">
                <a:latin typeface="Cambria" pitchFamily="18" charset="0"/>
              </a:rPr>
              <a:t>That is, one often expresses only what is desired in the final state, rather than a complete description of the final state.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For example, at some point of time, one might have the goal of satisfying hunger. </a:t>
            </a:r>
          </a:p>
          <a:p>
            <a:r>
              <a:rPr lang="en-US" sz="2200" dirty="0" smtClean="0">
                <a:latin typeface="Cambria" pitchFamily="18" charset="0"/>
              </a:rPr>
              <a:t>Reasoning in a backward fashion, one will only focus on actions that will result in eating something, without worrying about anything else. </a:t>
            </a:r>
          </a:p>
          <a:p>
            <a:r>
              <a:rPr lang="en-US" sz="2200" dirty="0" smtClean="0">
                <a:latin typeface="Cambria" pitchFamily="18" charset="0"/>
              </a:rPr>
              <a:t>Similarly, the goal in the planning problem of figure in slide 7 is that block G should be on block A, and block B on block J. </a:t>
            </a:r>
          </a:p>
          <a:p>
            <a:r>
              <a:rPr lang="en-US" sz="2200" dirty="0" smtClean="0">
                <a:latin typeface="Cambria" pitchFamily="18" charset="0"/>
              </a:rPr>
              <a:t>Can we focus only on the moves that will achieve these conditions? </a:t>
            </a:r>
          </a:p>
          <a:p>
            <a:r>
              <a:rPr lang="en-US" sz="2200" dirty="0" smtClean="0">
                <a:latin typeface="Cambria" pitchFamily="18" charset="0"/>
              </a:rPr>
              <a:t>To do this, we have to first define the notion of regression. </a:t>
            </a:r>
          </a:p>
          <a:p>
            <a:r>
              <a:rPr lang="en-US" sz="2200" dirty="0" smtClean="0">
                <a:latin typeface="Cambria" pitchFamily="18" charset="0"/>
              </a:rPr>
              <a:t>This, in some sense, is the opposite of progression. </a:t>
            </a:r>
          </a:p>
          <a:p>
            <a:r>
              <a:rPr lang="en-US" sz="2200" dirty="0" smtClean="0">
                <a:latin typeface="Cambria" pitchFamily="18" charset="0"/>
              </a:rPr>
              <a:t>It allows us to move back from a set of goal clauses to a set of </a:t>
            </a:r>
            <a:r>
              <a:rPr lang="en-US" sz="2200" dirty="0" err="1" smtClean="0">
                <a:latin typeface="Cambria" pitchFamily="18" charset="0"/>
              </a:rPr>
              <a:t>subgoal</a:t>
            </a:r>
            <a:r>
              <a:rPr lang="en-US" sz="2200" dirty="0" smtClean="0">
                <a:latin typeface="Cambria" pitchFamily="18" charset="0"/>
              </a:rPr>
              <a:t> clauses.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For example, if in a regressed state the robot were holding block G, and block A was clear, and block B was on block J, then the stack(G, A) action would achieve the goal state of figure of slide 7. </a:t>
            </a:r>
          </a:p>
          <a:p>
            <a:r>
              <a:rPr lang="en-US" sz="2200" dirty="0" smtClean="0">
                <a:latin typeface="Cambria" pitchFamily="18" charset="0"/>
              </a:rPr>
              <a:t>Let preconditions(a) denote the preconditions of action a. </a:t>
            </a:r>
          </a:p>
          <a:p>
            <a:r>
              <a:rPr lang="en-US" sz="2200" dirty="0" smtClean="0">
                <a:latin typeface="Cambria" pitchFamily="18" charset="0"/>
              </a:rPr>
              <a:t>Given a goal g, and a relevant action a, one can regress to the goal g' as follows.</a:t>
            </a:r>
          </a:p>
          <a:p>
            <a:pPr>
              <a:buNone/>
            </a:pPr>
            <a:r>
              <a:rPr lang="en-US" sz="2200" b="1" i="1" dirty="0" smtClean="0">
                <a:latin typeface="Cambria" pitchFamily="18" charset="0"/>
              </a:rPr>
              <a:t>		g’</a:t>
            </a:r>
            <a:r>
              <a:rPr lang="en-US" sz="2200" b="1" i="1" dirty="0" smtClean="0">
                <a:latin typeface="Cambria" pitchFamily="18" charset="0"/>
                <a:sym typeface="Wingdings"/>
              </a:rPr>
              <a:t></a:t>
            </a:r>
            <a:r>
              <a:rPr lang="en-US" sz="2200" b="1" i="1" dirty="0" smtClean="0">
                <a:latin typeface="Cambria" pitchFamily="18" charset="0"/>
              </a:rPr>
              <a:t> {g - effects(a)} U preconditions(a) </a:t>
            </a:r>
            <a:endParaRPr lang="en-US" sz="2200" dirty="0" smtClean="0">
              <a:latin typeface="Cambria" pitchFamily="18" charset="0"/>
            </a:endParaRPr>
          </a:p>
          <a:p>
            <a:r>
              <a:rPr lang="en-US" sz="2200" dirty="0" smtClean="0">
                <a:latin typeface="Cambria" pitchFamily="18" charset="0"/>
              </a:rPr>
              <a:t>That is, from the set of goal facts, remove the effects of the action, and add the preconditions of the action. </a:t>
            </a:r>
          </a:p>
          <a:p>
            <a:endParaRPr lang="en-US" sz="2200" dirty="0" smtClean="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Let us define a function regress(A, G) that returns the regressed goal over action A when applied to goal G. </a:t>
            </a:r>
          </a:p>
          <a:p>
            <a:r>
              <a:rPr lang="en-US" sz="2200" dirty="0" smtClean="0">
                <a:latin typeface="Cambria" pitchFamily="18" charset="0"/>
              </a:rPr>
              <a:t>The regressed goal represents the minimum set of facts that must be true in a state in which the action can be applied and which would result in a goal state. </a:t>
            </a:r>
          </a:p>
          <a:p>
            <a:r>
              <a:rPr lang="en-US" sz="2200" dirty="0" smtClean="0">
                <a:latin typeface="Cambria" pitchFamily="18" charset="0"/>
              </a:rPr>
              <a:t>However, the regression process is not sound, in the sense that the resulting set of predicates may not necessarily represent a state. </a:t>
            </a:r>
          </a:p>
          <a:p>
            <a:r>
              <a:rPr lang="en-US" sz="2200" dirty="0" smtClean="0">
                <a:latin typeface="Cambria" pitchFamily="18" charset="0"/>
              </a:rPr>
              <a:t>This can happen because some actions that are relevant according to our definition may not be feasible in practice. </a:t>
            </a:r>
          </a:p>
          <a:p>
            <a:r>
              <a:rPr lang="en-US" sz="2200" dirty="0" smtClean="0">
                <a:latin typeface="Cambria" pitchFamily="18" charset="0"/>
              </a:rPr>
              <a:t>This may result in an invalid plan. Next figure depicts some of the problems that may crop up in backward search.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a:p>
        </p:txBody>
      </p:sp>
      <p:sp>
        <p:nvSpPr>
          <p:cNvPr id="7" name="Content Placeholder 6"/>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2000" dirty="0" smtClean="0">
              <a:latin typeface="Cambria" pitchFamily="18" charset="0"/>
            </a:endParaRPr>
          </a:p>
          <a:p>
            <a:pPr>
              <a:buNone/>
            </a:pPr>
            <a:r>
              <a:rPr lang="en-US" sz="2000" dirty="0" smtClean="0">
                <a:latin typeface="Cambria" pitchFamily="18" charset="0"/>
              </a:rPr>
              <a:t>Figure :  BSSP does not have a concrete state description to work with</a:t>
            </a:r>
          </a:p>
          <a:p>
            <a:endParaRPr lang="en-US" dirty="0"/>
          </a:p>
        </p:txBody>
      </p:sp>
      <p:pic>
        <p:nvPicPr>
          <p:cNvPr id="8" name="Picture 7"/>
          <p:cNvPicPr/>
          <p:nvPr/>
        </p:nvPicPr>
        <p:blipFill>
          <a:blip r:embed="rId2"/>
          <a:srcRect/>
          <a:stretch>
            <a:fillRect/>
          </a:stretch>
        </p:blipFill>
        <p:spPr bwMode="auto">
          <a:xfrm>
            <a:off x="309344" y="762000"/>
            <a:ext cx="7848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The algorithm begins with the given goal description on(G, A) ^ on(B, J) for the problem depicted in fig. in slide 7.</a:t>
            </a:r>
          </a:p>
          <a:p>
            <a:r>
              <a:rPr lang="en-US" sz="2200" dirty="0" smtClean="0">
                <a:latin typeface="Cambria" pitchFamily="18" charset="0"/>
              </a:rPr>
              <a:t>Observe that if a goal predicate is true in the current state then one does not need to look for a relevant action. </a:t>
            </a:r>
          </a:p>
          <a:p>
            <a:r>
              <a:rPr lang="en-US" sz="2200" dirty="0" smtClean="0">
                <a:latin typeface="Cambria" pitchFamily="18" charset="0"/>
              </a:rPr>
              <a:t>Two actions are relevant here, stack(G, A) and stack(B, J).</a:t>
            </a:r>
          </a:p>
          <a:p>
            <a:r>
              <a:rPr lang="en-US" sz="2200" dirty="0" smtClean="0">
                <a:latin typeface="Cambria" pitchFamily="18" charset="0"/>
              </a:rPr>
              <a:t>The former regresses to a goal holding (G) ^ clear(A) ^ on(B, J), from which four operators are relevant, as shown in the figure.   </a:t>
            </a:r>
          </a:p>
          <a:p>
            <a:r>
              <a:rPr lang="en-US" sz="2200" dirty="0" smtClean="0">
                <a:latin typeface="Cambria" pitchFamily="18" charset="0"/>
              </a:rPr>
              <a:t>The first, pickup (G), would need block G to be on the table. </a:t>
            </a:r>
          </a:p>
          <a:p>
            <a:r>
              <a:rPr lang="en-US" sz="2200" dirty="0" smtClean="0">
                <a:latin typeface="Cambria" pitchFamily="18" charset="0"/>
              </a:rPr>
              <a:t>But since the algorithm is working with incomplete descriptions, it does not know whether this will be so. </a:t>
            </a:r>
          </a:p>
          <a:p>
            <a:r>
              <a:rPr lang="en-US" sz="2200" dirty="0" smtClean="0">
                <a:latin typeface="Cambria" pitchFamily="18" charset="0"/>
              </a:rPr>
              <a:t>If block G were on some block then the way to end up holding(G) would be to </a:t>
            </a:r>
            <a:r>
              <a:rPr lang="en-US" sz="2200" dirty="0" err="1" smtClean="0">
                <a:latin typeface="Cambria" pitchFamily="18" charset="0"/>
              </a:rPr>
              <a:t>unstack</a:t>
            </a:r>
            <a:r>
              <a:rPr lang="en-US" sz="2200" dirty="0" smtClean="0">
                <a:latin typeface="Cambria" pitchFamily="18" charset="0"/>
              </a:rPr>
              <a:t> it from some block, but which one?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One way would be to instantiate an instance of </a:t>
            </a:r>
            <a:r>
              <a:rPr lang="en-US" sz="2200" dirty="0" err="1" smtClean="0">
                <a:latin typeface="Cambria" pitchFamily="18" charset="0"/>
              </a:rPr>
              <a:t>unstack</a:t>
            </a:r>
            <a:r>
              <a:rPr lang="en-US" sz="2200" dirty="0" smtClean="0">
                <a:latin typeface="Cambria" pitchFamily="18" charset="0"/>
              </a:rPr>
              <a:t> for each possible block in the problem.</a:t>
            </a:r>
          </a:p>
          <a:p>
            <a:r>
              <a:rPr lang="en-US" sz="2200" dirty="0" smtClean="0">
                <a:latin typeface="Cambria" pitchFamily="18" charset="0"/>
              </a:rPr>
              <a:t>One can see that this will soon lead to an explosion in the search tree.</a:t>
            </a:r>
          </a:p>
          <a:p>
            <a:r>
              <a:rPr lang="en-US" sz="2200" dirty="0" smtClean="0">
                <a:latin typeface="Cambria" pitchFamily="18" charset="0"/>
              </a:rPr>
              <a:t>The preferred method is to keep it as a variable, and instantiate it later.</a:t>
            </a:r>
          </a:p>
          <a:p>
            <a:r>
              <a:rPr lang="en-US" sz="2200" dirty="0" smtClean="0">
                <a:latin typeface="Cambria" pitchFamily="18" charset="0"/>
              </a:rPr>
              <a:t>Some action to achieve clear(A) would be needed if block A were not already clear.</a:t>
            </a:r>
          </a:p>
          <a:p>
            <a:r>
              <a:rPr lang="en-US" sz="2200" dirty="0" smtClean="0">
                <a:latin typeface="Cambria" pitchFamily="18" charset="0"/>
              </a:rPr>
              <a:t>And again, the algorithm does not know what should be </a:t>
            </a:r>
            <a:r>
              <a:rPr lang="en-US" sz="2200" dirty="0" err="1" smtClean="0">
                <a:latin typeface="Cambria" pitchFamily="18" charset="0"/>
              </a:rPr>
              <a:t>unstacked</a:t>
            </a:r>
            <a:r>
              <a:rPr lang="en-US" sz="2200" dirty="0" smtClean="0">
                <a:latin typeface="Cambria" pitchFamily="18" charset="0"/>
              </a:rPr>
              <a:t> from A to achieve clear(A).</a:t>
            </a:r>
          </a:p>
          <a:p>
            <a:r>
              <a:rPr lang="en-US" sz="2200" dirty="0" smtClean="0">
                <a:latin typeface="Cambria" pitchFamily="18" charset="0"/>
              </a:rPr>
              <a:t>Furthermore, in the action </a:t>
            </a:r>
            <a:r>
              <a:rPr lang="en-US" sz="2200" dirty="0" err="1" smtClean="0">
                <a:latin typeface="Cambria" pitchFamily="18" charset="0"/>
              </a:rPr>
              <a:t>unstack</a:t>
            </a:r>
            <a:r>
              <a:rPr lang="en-US" sz="2200" dirty="0" smtClean="0">
                <a:latin typeface="Cambria" pitchFamily="18" charset="0"/>
              </a:rPr>
              <a:t>(?X, A) required for clear(A), the variable ?X can be bound only to G.</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This is because </a:t>
            </a:r>
            <a:r>
              <a:rPr lang="en-US" sz="2200" dirty="0" err="1" smtClean="0">
                <a:latin typeface="Cambria" pitchFamily="18" charset="0"/>
              </a:rPr>
              <a:t>unstack</a:t>
            </a:r>
            <a:r>
              <a:rPr lang="en-US" sz="2200" dirty="0" smtClean="0">
                <a:latin typeface="Cambria" pitchFamily="18" charset="0"/>
              </a:rPr>
              <a:t>(?X, A) also results in holding(?X), and the goal set requires holding(G) to be true. </a:t>
            </a:r>
          </a:p>
          <a:p>
            <a:r>
              <a:rPr lang="en-US" sz="2200" dirty="0" smtClean="0">
                <a:latin typeface="Cambria" pitchFamily="18" charset="0"/>
              </a:rPr>
              <a:t>However, this connection between the requirements of the two predicates holding(G) and clear(A) requires some more sophisticated reasoning. </a:t>
            </a:r>
          </a:p>
          <a:p>
            <a:r>
              <a:rPr lang="en-US" sz="2200" dirty="0" smtClean="0">
                <a:latin typeface="Cambria" pitchFamily="18" charset="0"/>
              </a:rPr>
              <a:t>Perhaps some kind of consistency check can force the binding of ?X to G. </a:t>
            </a:r>
          </a:p>
          <a:p>
            <a:r>
              <a:rPr lang="en-US" sz="2200" dirty="0" smtClean="0">
                <a:latin typeface="Cambria" pitchFamily="18" charset="0"/>
              </a:rPr>
              <a:t>The last action stack(B, J) causes a more serious problem. </a:t>
            </a:r>
          </a:p>
          <a:p>
            <a:r>
              <a:rPr lang="en-US" sz="2200" dirty="0" smtClean="0">
                <a:latin typeface="Cambria" pitchFamily="18" charset="0"/>
              </a:rPr>
              <a:t>It is meant to achieve the fact on(B, J). </a:t>
            </a:r>
          </a:p>
          <a:p>
            <a:r>
              <a:rPr lang="en-US" sz="2200" dirty="0" smtClean="0">
                <a:latin typeface="Cambria" pitchFamily="18" charset="0"/>
              </a:rPr>
              <a:t>But one can notice that the robot arm could not be holding block G (asserted in the given goal) and block B (required for the stack action) at the same time. </a:t>
            </a:r>
          </a:p>
          <a:p>
            <a:endParaRPr lang="en-US" sz="2200" dirty="0" smtClean="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This shows that the algorithm could be reasoning with collections of facts that are not states. </a:t>
            </a:r>
          </a:p>
          <a:p>
            <a:r>
              <a:rPr lang="en-US" sz="2200" dirty="0" smtClean="0">
                <a:latin typeface="Cambria" pitchFamily="18" charset="0"/>
              </a:rPr>
              <a:t>Next figure illustrates how a sequence of actions that is not a plan could be found by unchecked backward search. </a:t>
            </a:r>
          </a:p>
          <a:p>
            <a:r>
              <a:rPr lang="en-US" sz="2200" dirty="0" smtClean="0">
                <a:latin typeface="Cambria" pitchFamily="18" charset="0"/>
              </a:rPr>
              <a:t>We consider a simple problem where in the given state three blocks, A, B and C, are on the table, and the goal is to stack A on B, and B on C. </a:t>
            </a:r>
          </a:p>
          <a:p>
            <a:r>
              <a:rPr lang="en-US" sz="2200" dirty="0" smtClean="0">
                <a:latin typeface="Cambria" pitchFamily="18" charset="0"/>
              </a:rPr>
              <a:t>The figure shows a possible trace that backward search, using the regression process, might result in. </a:t>
            </a:r>
          </a:p>
          <a:p>
            <a:r>
              <a:rPr lang="en-US" sz="2200" dirty="0" smtClean="0">
                <a:latin typeface="Cambria" pitchFamily="18" charset="0"/>
              </a:rPr>
              <a:t>The reader is encouraged to verify that at each stage of backward search the action chosen is relevant.</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19</a:t>
            </a:fld>
            <a:endParaRPr lang="en-US"/>
          </a:p>
        </p:txBody>
      </p:sp>
      <p:pic>
        <p:nvPicPr>
          <p:cNvPr id="6" name="Picture 5"/>
          <p:cNvPicPr/>
          <p:nvPr/>
        </p:nvPicPr>
        <p:blipFill>
          <a:blip r:embed="rId2"/>
          <a:srcRect/>
          <a:stretch>
            <a:fillRect/>
          </a:stretch>
        </p:blipFill>
        <p:spPr bwMode="auto">
          <a:xfrm>
            <a:off x="685800" y="1219200"/>
            <a:ext cx="7391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Forward state space planning</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Given a state, and given a set of operators, one can determine the actions (or moves) that can be applied in the state to generate successor states. </a:t>
            </a:r>
          </a:p>
          <a:p>
            <a:r>
              <a:rPr lang="en-US" sz="2200" dirty="0" smtClean="0">
                <a:latin typeface="Cambria" pitchFamily="18" charset="0"/>
              </a:rPr>
              <a:t>Forward State Space Planning (FSSP) refers to the search algorithms that start with the given state as the start state, generate the set of successor states, and search through them generating more successors till they find a state that satisfies the goal conditions.</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reason why progression over states with planning operators works while regression does not, is that the operators are not symmetrical. </a:t>
            </a:r>
          </a:p>
          <a:p>
            <a:r>
              <a:rPr lang="en-US" sz="2200" dirty="0" smtClean="0">
                <a:latin typeface="Cambria" pitchFamily="18" charset="0"/>
              </a:rPr>
              <a:t>They are designed to represent actions. </a:t>
            </a:r>
          </a:p>
          <a:p>
            <a:r>
              <a:rPr lang="en-US" sz="2200" dirty="0" smtClean="0">
                <a:latin typeface="Cambria" pitchFamily="18" charset="0"/>
              </a:rPr>
              <a:t>An action converts a given state into a successor state. </a:t>
            </a:r>
          </a:p>
          <a:p>
            <a:r>
              <a:rPr lang="en-US" sz="2200" dirty="0" smtClean="0">
                <a:latin typeface="Cambria" pitchFamily="18" charset="0"/>
              </a:rPr>
              <a:t>The applicability of the action is predicated only on the given state. </a:t>
            </a:r>
          </a:p>
          <a:p>
            <a:r>
              <a:rPr lang="en-US" sz="2200" dirty="0" smtClean="0">
                <a:latin typeface="Cambria" pitchFamily="18" charset="0"/>
              </a:rPr>
              <a:t>If the given state satisfies the preconditions of the actions, it can be applied. </a:t>
            </a:r>
          </a:p>
          <a:p>
            <a:r>
              <a:rPr lang="en-US" sz="2200" dirty="0" smtClean="0">
                <a:latin typeface="Cambria" pitchFamily="18" charset="0"/>
              </a:rPr>
              <a:t>Operators (or actions) have an in-built arrow of time, and the FSSP algorithm is aligned with it. </a:t>
            </a:r>
          </a:p>
          <a:p>
            <a:r>
              <a:rPr lang="en-US" sz="2200" dirty="0" smtClean="0">
                <a:latin typeface="Cambria" pitchFamily="18" charset="0"/>
              </a:rPr>
              <a:t>Actions have preconditions on the given state which determine their applicability.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The preconditions are necessary and sufficient for applicability.</a:t>
            </a:r>
          </a:p>
          <a:p>
            <a:r>
              <a:rPr lang="en-US" sz="2200" dirty="0" smtClean="0">
                <a:latin typeface="Cambria" pitchFamily="18" charset="0"/>
              </a:rPr>
              <a:t>Once an action is applied to a given state, it produces a new state by adding some facts and deleting some facts.</a:t>
            </a:r>
          </a:p>
          <a:p>
            <a:r>
              <a:rPr lang="en-US" sz="2200" dirty="0" smtClean="0">
                <a:latin typeface="Cambria" pitchFamily="18" charset="0"/>
              </a:rPr>
              <a:t>The point is that after progressing over an action, we necessarily land up in a state.</a:t>
            </a:r>
          </a:p>
          <a:p>
            <a:r>
              <a:rPr lang="en-US" sz="2200" dirty="0" smtClean="0">
                <a:latin typeface="Cambria" pitchFamily="18" charset="0"/>
              </a:rPr>
              <a:t>One can say that the progression operation is closed over the state space. </a:t>
            </a:r>
          </a:p>
          <a:p>
            <a:r>
              <a:rPr lang="en-US" sz="2200" dirty="0" smtClean="0">
                <a:latin typeface="Cambria" pitchFamily="18" charset="0"/>
              </a:rPr>
              <a:t>Regression is done over sets of goal predicates.</a:t>
            </a:r>
          </a:p>
          <a:p>
            <a:r>
              <a:rPr lang="en-US" sz="2200" dirty="0" smtClean="0">
                <a:latin typeface="Cambria" pitchFamily="18" charset="0"/>
              </a:rPr>
              <a:t>A goal represents facts that one wants true in some future states.</a:t>
            </a:r>
          </a:p>
          <a:p>
            <a:r>
              <a:rPr lang="en-US" sz="2200" dirty="0" smtClean="0">
                <a:latin typeface="Cambria" pitchFamily="18" charset="0"/>
              </a:rPr>
              <a:t>The relevance of an action to a goal simply means that it looks like that the action could achieve some part of the goal.</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But it does not mean that the action may be applicable in the preceding state. </a:t>
            </a:r>
          </a:p>
          <a:p>
            <a:r>
              <a:rPr lang="en-US" sz="2200" dirty="0" smtClean="0">
                <a:latin typeface="Cambria" pitchFamily="18" charset="0"/>
              </a:rPr>
              <a:t>For example, for the goal in the above problem (previous figure), the action stack(B, C) satisfies our definition of being relevant. </a:t>
            </a:r>
          </a:p>
          <a:p>
            <a:r>
              <a:rPr lang="en-US" sz="2200" dirty="0" smtClean="0">
                <a:latin typeface="Cambria" pitchFamily="18" charset="0"/>
              </a:rPr>
              <a:t>But it obviously cannot be applied as a last action in a plan, because one can only move one block at a time, and block A needs to be on block B. </a:t>
            </a:r>
          </a:p>
          <a:p>
            <a:r>
              <a:rPr lang="en-US" sz="2200" dirty="0" smtClean="0">
                <a:latin typeface="Cambria" pitchFamily="18" charset="0"/>
              </a:rPr>
              <a:t>The backward search algorithm being discussed could easily have found another invalid plan with stack(B, C) as the last action. </a:t>
            </a:r>
          </a:p>
          <a:p>
            <a:r>
              <a:rPr lang="en-US" sz="2200" dirty="0" smtClean="0">
                <a:latin typeface="Cambria" pitchFamily="18" charset="0"/>
              </a:rPr>
              <a:t>While the goal description most probably applies to a state, one can observe that the regression operator is not closed over the state space.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One may start with a (subset of a) state but end up with a set of predicates that is not the subset of any state.</a:t>
            </a:r>
          </a:p>
          <a:p>
            <a:r>
              <a:rPr lang="en-US" sz="2200" dirty="0" smtClean="0">
                <a:latin typeface="Cambria" pitchFamily="18" charset="0"/>
              </a:rPr>
              <a:t>For example, the description "holding(A) ^ clear(B) ^ holding(B) ^ clear(C)" in the figure cannot describe a state, because our robot has only one arm and cannot hold two blocks.</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A Block world problem in PDDL</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Below figure depicts a planning problem from the blocks world domain.</a:t>
            </a:r>
          </a:p>
          <a:p>
            <a:r>
              <a:rPr lang="en-US" sz="2200" dirty="0" smtClean="0">
                <a:latin typeface="Cambria" pitchFamily="18" charset="0"/>
              </a:rPr>
              <a:t>A description of the planning problem in PDDL follows.</a:t>
            </a:r>
          </a:p>
          <a:p>
            <a:r>
              <a:rPr lang="en-US" sz="2200" dirty="0" smtClean="0">
                <a:latin typeface="Cambria" pitchFamily="18" charset="0"/>
              </a:rPr>
              <a:t>Observe that the domain field refers to the domain description named Blocks.</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a:p>
        </p:txBody>
      </p:sp>
      <p:pic>
        <p:nvPicPr>
          <p:cNvPr id="6" name="Picture 5"/>
          <p:cNvPicPr/>
          <p:nvPr/>
        </p:nvPicPr>
        <p:blipFill>
          <a:blip r:embed="rId2"/>
          <a:srcRect/>
          <a:stretch>
            <a:fillRect/>
          </a:stretch>
        </p:blipFill>
        <p:spPr bwMode="auto">
          <a:xfrm>
            <a:off x="1219200" y="3276600"/>
            <a:ext cx="67818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a:p>
        </p:txBody>
      </p:sp>
      <p:pic>
        <p:nvPicPr>
          <p:cNvPr id="7" name="Content Placeholder 6"/>
          <p:cNvPicPr>
            <a:picLocks noGrp="1"/>
          </p:cNvPicPr>
          <p:nvPr>
            <p:ph idx="1"/>
          </p:nvPr>
        </p:nvPicPr>
        <p:blipFill>
          <a:blip r:embed="rId2"/>
          <a:srcRect/>
          <a:stretch>
            <a:fillRect/>
          </a:stretch>
        </p:blipFill>
        <p:spPr bwMode="auto">
          <a:xfrm>
            <a:off x="457200" y="609600"/>
            <a:ext cx="66294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Let effects(a) denote all the effects of action a.</a:t>
            </a:r>
          </a:p>
          <a:p>
            <a:r>
              <a:rPr lang="en-US" sz="2200" dirty="0" smtClean="0">
                <a:latin typeface="Cambria" pitchFamily="18" charset="0"/>
              </a:rPr>
              <a:t>Let effect+(a) denote the set of positive effects of action a.</a:t>
            </a:r>
          </a:p>
          <a:p>
            <a:r>
              <a:rPr lang="en-US" sz="2200" dirty="0" smtClean="0">
                <a:latin typeface="Cambria" pitchFamily="18" charset="0"/>
              </a:rPr>
              <a:t>This is the same as the add list in the STRIPS notation.</a:t>
            </a:r>
          </a:p>
          <a:p>
            <a:r>
              <a:rPr lang="en-US" sz="2200" dirty="0" smtClean="0">
                <a:latin typeface="Cambria" pitchFamily="18" charset="0"/>
              </a:rPr>
              <a:t>Corresponding to the delete list, we have a similar set denoted by effects-(a).</a:t>
            </a:r>
          </a:p>
          <a:p>
            <a:r>
              <a:rPr lang="en-US" sz="2200" dirty="0" smtClean="0">
                <a:latin typeface="Cambria" pitchFamily="18" charset="0"/>
              </a:rPr>
              <a:t>Then given a state S in which the action a is applicable, the state S' after action a is applied is given by,</a:t>
            </a:r>
          </a:p>
          <a:p>
            <a:pPr>
              <a:buNone/>
            </a:pPr>
            <a:r>
              <a:rPr lang="en-US" sz="2200" b="1" i="1" dirty="0" smtClean="0">
                <a:latin typeface="Cambria" pitchFamily="18" charset="0"/>
              </a:rPr>
              <a:t>		S' </a:t>
            </a:r>
            <a:r>
              <a:rPr lang="en-US" sz="2200" b="1" i="1" dirty="0" smtClean="0">
                <a:latin typeface="Cambria" pitchFamily="18" charset="0"/>
                <a:sym typeface="Wingdings"/>
              </a:rPr>
              <a:t></a:t>
            </a:r>
            <a:r>
              <a:rPr lang="en-US" sz="2200" b="1" i="1" dirty="0" smtClean="0">
                <a:latin typeface="Cambria" pitchFamily="18" charset="0"/>
              </a:rPr>
              <a:t>  {S – effects-(a)} U effects+(a) </a:t>
            </a:r>
            <a:endParaRPr lang="en-US" sz="2200" dirty="0" smtClean="0">
              <a:latin typeface="Cambria" pitchFamily="18" charset="0"/>
            </a:endParaRPr>
          </a:p>
          <a:p>
            <a:r>
              <a:rPr lang="en-US" sz="2200" dirty="0" smtClean="0">
                <a:latin typeface="Cambria" pitchFamily="18" charset="0"/>
              </a:rPr>
              <a:t>That is, from the sets of facts representing S, we delete the facts that are not true after the action, and add the facts that become true, resulting in the new state S'.</a:t>
            </a:r>
          </a:p>
          <a:p>
            <a:r>
              <a:rPr lang="en-US" sz="2200" dirty="0" smtClean="0">
                <a:latin typeface="Cambria" pitchFamily="18" charset="0"/>
              </a:rPr>
              <a:t>We say that the state has progressed through the action a.</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Let us define a function progress(A, S) that returns the successor state when action A is applied to state S. </a:t>
            </a:r>
          </a:p>
          <a:p>
            <a:r>
              <a:rPr lang="en-US" sz="2200" dirty="0" smtClean="0">
                <a:latin typeface="Cambria" pitchFamily="18" charset="0"/>
              </a:rPr>
              <a:t>Given the progress(A, S) function, the search algorithms can easily be used.</a:t>
            </a:r>
          </a:p>
          <a:p>
            <a:r>
              <a:rPr lang="en-US" sz="2200" dirty="0" smtClean="0">
                <a:latin typeface="Cambria" pitchFamily="18" charset="0"/>
              </a:rPr>
              <a:t>They will, however, suffer from some drawbacks.</a:t>
            </a:r>
          </a:p>
          <a:p>
            <a:r>
              <a:rPr lang="en-US" sz="2200" dirty="0" smtClean="0">
                <a:latin typeface="Cambria" pitchFamily="18" charset="0"/>
              </a:rPr>
              <a:t>The main one being that the search space generated will be huge, and that the search algorithm will have no sense of direction.</a:t>
            </a:r>
          </a:p>
          <a:p>
            <a:r>
              <a:rPr lang="en-US" sz="2200" dirty="0" smtClean="0">
                <a:latin typeface="Cambria" pitchFamily="18" charset="0"/>
              </a:rPr>
              <a:t>The given state in next figure is described by the following collection of facts: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7</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990600" y="914400"/>
            <a:ext cx="6596901" cy="2743200"/>
          </a:xfrm>
          <a:prstGeom prst="rect">
            <a:avLst/>
          </a:prstGeom>
          <a:noFill/>
          <a:ln w="9525">
            <a:noFill/>
            <a:miter lim="800000"/>
            <a:headEnd/>
            <a:tailEnd/>
          </a:ln>
          <a:effectLst/>
        </p:spPr>
      </p:pic>
      <p:sp>
        <p:nvSpPr>
          <p:cNvPr id="8" name="Content Placeholder 2"/>
          <p:cNvSpPr txBox="1">
            <a:spLocks/>
          </p:cNvSpPr>
          <p:nvPr/>
        </p:nvSpPr>
        <p:spPr bwMode="auto">
          <a:xfrm>
            <a:off x="457200" y="3886200"/>
            <a:ext cx="8229600" cy="21335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FontTx/>
              <a:buChar char="•"/>
            </a:pPr>
            <a:r>
              <a:rPr lang="en-US" sz="2200" dirty="0" smtClean="0">
                <a:latin typeface="Cambria" pitchFamily="18" charset="0"/>
              </a:rPr>
              <a:t>{AE, ontable(B), on(A, B), clear(A), ontable(E), on(D, E), on(C, D), clear(C), ontable(/), on(H, I), on(G, H), on(F, G), clear(F), ontable(J), clear(J), ontable(0), on(N, 0), on(M, on(L, M), on(K, L), clear(K), ontable(Q), on(P, Q), clear(P)}.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200" b="0" i="0" u="none" strike="noStrike" kern="0" cap="none" spc="0" normalizeH="0" baseline="0" noProof="0" dirty="0">
              <a:ln>
                <a:noFill/>
              </a:ln>
              <a:solidFill>
                <a:schemeClr val="tx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200" dirty="0" smtClean="0">
                <a:latin typeface="Cambria" pitchFamily="18" charset="0"/>
              </a:rPr>
              <a:t>In the given state, one instance of the Pickup operator is applicable, generating the action Pickup(J). </a:t>
            </a:r>
          </a:p>
          <a:p>
            <a:r>
              <a:rPr lang="en-US" sz="2200" dirty="0" smtClean="0">
                <a:latin typeface="Cambria" pitchFamily="18" charset="0"/>
              </a:rPr>
              <a:t>Several instances of the </a:t>
            </a:r>
            <a:r>
              <a:rPr lang="en-US" sz="2200" dirty="0" err="1" smtClean="0">
                <a:latin typeface="Cambria" pitchFamily="18" charset="0"/>
              </a:rPr>
              <a:t>Unstack</a:t>
            </a:r>
            <a:r>
              <a:rPr lang="en-US" sz="2200" dirty="0" smtClean="0">
                <a:latin typeface="Cambria" pitchFamily="18" charset="0"/>
              </a:rPr>
              <a:t> operator are generated. </a:t>
            </a:r>
          </a:p>
          <a:p>
            <a:r>
              <a:rPr lang="en-US" sz="2200" dirty="0" smtClean="0">
                <a:latin typeface="Cambria" pitchFamily="18" charset="0"/>
              </a:rPr>
              <a:t>Each of the actions does a small change in the world, and many actions are applicable in turn in the changed world. </a:t>
            </a:r>
          </a:p>
          <a:p>
            <a:r>
              <a:rPr lang="en-US" sz="2200" dirty="0" smtClean="0">
                <a:latin typeface="Cambria" pitchFamily="18" charset="0"/>
              </a:rPr>
              <a:t>Next figure illustrates the fact that the search space generated by FSSP is huge. </a:t>
            </a:r>
          </a:p>
          <a:p>
            <a:r>
              <a:rPr lang="en-US" sz="2200" dirty="0" smtClean="0">
                <a:latin typeface="Cambria" pitchFamily="18" charset="0"/>
              </a:rPr>
              <a:t>Looking at the full problem, one can notice that it includes actions that have nothing to do with achieving the goal. </a:t>
            </a:r>
          </a:p>
          <a:p>
            <a:endParaRPr lang="en-US" sz="2200" dirty="0" smtClean="0">
              <a:latin typeface="Cambria" pitchFamily="18" charset="0"/>
            </a:endParaRP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200" dirty="0" smtClean="0">
                <a:latin typeface="Cambria" pitchFamily="18" charset="0"/>
              </a:rPr>
              <a:t>Figure 7.4 The search space generated by FSSP Is huge. </a:t>
            </a:r>
          </a:p>
          <a:p>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a:p>
        </p:txBody>
      </p:sp>
      <p:pic>
        <p:nvPicPr>
          <p:cNvPr id="6" name="Picture 5"/>
          <p:cNvPicPr/>
          <p:nvPr/>
        </p:nvPicPr>
        <p:blipFill>
          <a:blip r:embed="rId2"/>
          <a:srcRect/>
          <a:stretch>
            <a:fillRect/>
          </a:stretch>
        </p:blipFill>
        <p:spPr bwMode="auto">
          <a:xfrm>
            <a:off x="990600" y="914400"/>
            <a:ext cx="6477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1559</TotalTime>
  <Words>2027</Words>
  <Application>Microsoft Office PowerPoint</Application>
  <PresentationFormat>On-screen Show (4:3)</PresentationFormat>
  <Paragraphs>157</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BusDsgSld</vt:lpstr>
      <vt:lpstr>默认设计模板</vt:lpstr>
      <vt:lpstr>1_默认设计模板</vt:lpstr>
      <vt:lpstr>默认设计模板_2</vt:lpstr>
      <vt:lpstr>Unit  4- Lecture 21</vt:lpstr>
      <vt:lpstr>Forward state space planning</vt:lpstr>
      <vt:lpstr>A Block world problem in PDDL</vt:lpstr>
      <vt:lpstr>Slide 4</vt:lpstr>
      <vt:lpstr>Slide 5</vt:lpstr>
      <vt:lpstr>Slide 6</vt:lpstr>
      <vt:lpstr>Slide 7</vt:lpstr>
      <vt:lpstr>Slide 8</vt:lpstr>
      <vt:lpstr>Slide 9</vt:lpstr>
      <vt:lpstr>Backward state space planning</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483</cp:revision>
  <dcterms:created xsi:type="dcterms:W3CDTF">2015-07-23T15:29:25Z</dcterms:created>
  <dcterms:modified xsi:type="dcterms:W3CDTF">2023-08-31T09:20:24Z</dcterms:modified>
</cp:coreProperties>
</file>